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59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9016" y="10293093"/>
            <a:ext cx="6352032" cy="2743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image" Target="../media/image110.jp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jp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3.png"/><Relationship Id="rId7" Type="http://schemas.openxmlformats.org/officeDocument/2006/relationships/image" Target="../media/image125.jpg"/><Relationship Id="rId12" Type="http://schemas.openxmlformats.org/officeDocument/2006/relationships/image" Target="../media/image13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jpg"/><Relationship Id="rId11" Type="http://schemas.openxmlformats.org/officeDocument/2006/relationships/image" Target="../media/image129.png"/><Relationship Id="rId5" Type="http://schemas.openxmlformats.org/officeDocument/2006/relationships/image" Target="../media/image2.png"/><Relationship Id="rId10" Type="http://schemas.openxmlformats.org/officeDocument/2006/relationships/image" Target="../media/image128.jpg"/><Relationship Id="rId4" Type="http://schemas.openxmlformats.org/officeDocument/2006/relationships/image" Target="../media/image1.png"/><Relationship Id="rId9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2.png"/><Relationship Id="rId7" Type="http://schemas.openxmlformats.org/officeDocument/2006/relationships/image" Target="../media/image134.png"/><Relationship Id="rId12" Type="http://schemas.openxmlformats.org/officeDocument/2006/relationships/image" Target="../media/image139.jpg"/><Relationship Id="rId17" Type="http://schemas.openxmlformats.org/officeDocument/2006/relationships/image" Target="../media/image144.jpg"/><Relationship Id="rId2" Type="http://schemas.openxmlformats.org/officeDocument/2006/relationships/image" Target="../media/image122.png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jpg"/><Relationship Id="rId11" Type="http://schemas.openxmlformats.org/officeDocument/2006/relationships/image" Target="../media/image138.png"/><Relationship Id="rId5" Type="http://schemas.openxmlformats.org/officeDocument/2006/relationships/image" Target="../media/image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jpg"/><Relationship Id="rId4" Type="http://schemas.openxmlformats.org/officeDocument/2006/relationships/image" Target="../media/image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6.png"/><Relationship Id="rId26" Type="http://schemas.openxmlformats.org/officeDocument/2006/relationships/image" Target="../media/image174.png"/><Relationship Id="rId3" Type="http://schemas.openxmlformats.org/officeDocument/2006/relationships/image" Target="../media/image151.jpg"/><Relationship Id="rId21" Type="http://schemas.openxmlformats.org/officeDocument/2006/relationships/image" Target="../media/image169.png"/><Relationship Id="rId34" Type="http://schemas.openxmlformats.org/officeDocument/2006/relationships/image" Target="../media/image182.pn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17" Type="http://schemas.openxmlformats.org/officeDocument/2006/relationships/image" Target="../media/image165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2" Type="http://schemas.openxmlformats.org/officeDocument/2006/relationships/image" Target="../media/image2.png"/><Relationship Id="rId16" Type="http://schemas.openxmlformats.org/officeDocument/2006/relationships/image" Target="../media/image164.png"/><Relationship Id="rId20" Type="http://schemas.openxmlformats.org/officeDocument/2006/relationships/image" Target="../media/image168.png"/><Relationship Id="rId29" Type="http://schemas.openxmlformats.org/officeDocument/2006/relationships/image" Target="../media/image1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5" Type="http://schemas.openxmlformats.org/officeDocument/2006/relationships/image" Target="../media/image153.png"/><Relationship Id="rId15" Type="http://schemas.openxmlformats.org/officeDocument/2006/relationships/image" Target="../media/image163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10" Type="http://schemas.openxmlformats.org/officeDocument/2006/relationships/image" Target="../media/image158.png"/><Relationship Id="rId19" Type="http://schemas.openxmlformats.org/officeDocument/2006/relationships/image" Target="../media/image167.jpg"/><Relationship Id="rId31" Type="http://schemas.openxmlformats.org/officeDocument/2006/relationships/image" Target="../media/image179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3" Type="http://schemas.openxmlformats.org/officeDocument/2006/relationships/image" Target="../media/image185.jp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image" Target="../media/image2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4" Type="http://schemas.openxmlformats.org/officeDocument/2006/relationships/image" Target="../media/image186.jp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3" Type="http://schemas.openxmlformats.org/officeDocument/2006/relationships/image" Target="../media/image202.jp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Relationship Id="rId14" Type="http://schemas.openxmlformats.org/officeDocument/2006/relationships/image" Target="../media/image21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18" Type="http://schemas.openxmlformats.org/officeDocument/2006/relationships/image" Target="../media/image229.png"/><Relationship Id="rId3" Type="http://schemas.openxmlformats.org/officeDocument/2006/relationships/image" Target="../media/image214.jpg"/><Relationship Id="rId21" Type="http://schemas.openxmlformats.org/officeDocument/2006/relationships/image" Target="../media/image232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image" Target="../media/image2.png"/><Relationship Id="rId16" Type="http://schemas.openxmlformats.org/officeDocument/2006/relationships/image" Target="../media/image227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jp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19" Type="http://schemas.openxmlformats.org/officeDocument/2006/relationships/image" Target="../media/image230.png"/><Relationship Id="rId4" Type="http://schemas.openxmlformats.org/officeDocument/2006/relationships/image" Target="../media/image215.jp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5.jpg"/><Relationship Id="rId5" Type="http://schemas.openxmlformats.org/officeDocument/2006/relationships/image" Target="../media/image234.jpg"/><Relationship Id="rId4" Type="http://schemas.openxmlformats.org/officeDocument/2006/relationships/image" Target="../media/image2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jp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jp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jpg"/><Relationship Id="rId7" Type="http://schemas.openxmlformats.org/officeDocument/2006/relationships/image" Target="../media/image2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3.jpg"/><Relationship Id="rId5" Type="http://schemas.openxmlformats.org/officeDocument/2006/relationships/image" Target="../media/image242.png"/><Relationship Id="rId4" Type="http://schemas.openxmlformats.org/officeDocument/2006/relationships/image" Target="../media/image2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6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jpg"/><Relationship Id="rId3" Type="http://schemas.openxmlformats.org/officeDocument/2006/relationships/image" Target="../media/image84.png"/><Relationship Id="rId7" Type="http://schemas.openxmlformats.org/officeDocument/2006/relationships/image" Target="../media/image252.jp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1.jpg"/><Relationship Id="rId5" Type="http://schemas.openxmlformats.org/officeDocument/2006/relationships/image" Target="../media/image250.jpg"/><Relationship Id="rId10" Type="http://schemas.openxmlformats.org/officeDocument/2006/relationships/image" Target="../media/image255.jpg"/><Relationship Id="rId4" Type="http://schemas.openxmlformats.org/officeDocument/2006/relationships/image" Target="../media/image2.png"/><Relationship Id="rId9" Type="http://schemas.openxmlformats.org/officeDocument/2006/relationships/image" Target="../media/image25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8.jpg"/><Relationship Id="rId4" Type="http://schemas.openxmlformats.org/officeDocument/2006/relationships/image" Target="../media/image25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g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7.jpg"/><Relationship Id="rId7" Type="http://schemas.openxmlformats.org/officeDocument/2006/relationships/image" Target="../media/image71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2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8.png"/><Relationship Id="rId9" Type="http://schemas.openxmlformats.org/officeDocument/2006/relationships/image" Target="../media/image59.png"/><Relationship Id="rId14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10" Type="http://schemas.openxmlformats.org/officeDocument/2006/relationships/image" Target="../media/image91.png"/><Relationship Id="rId4" Type="http://schemas.openxmlformats.org/officeDocument/2006/relationships/image" Target="../media/image85.jpg"/><Relationship Id="rId9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jpg"/><Relationship Id="rId7" Type="http://schemas.openxmlformats.org/officeDocument/2006/relationships/image" Target="../media/image9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g"/><Relationship Id="rId5" Type="http://schemas.openxmlformats.org/officeDocument/2006/relationships/image" Target="../media/image94.jp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jpg"/><Relationship Id="rId7" Type="http://schemas.openxmlformats.org/officeDocument/2006/relationships/image" Target="../media/image104.jpg"/><Relationship Id="rId12" Type="http://schemas.openxmlformats.org/officeDocument/2006/relationships/image" Target="../media/image10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jpg"/><Relationship Id="rId10" Type="http://schemas.openxmlformats.org/officeDocument/2006/relationships/image" Target="../media/image107.jpg"/><Relationship Id="rId4" Type="http://schemas.openxmlformats.org/officeDocument/2006/relationships/image" Target="../media/image101.jpg"/><Relationship Id="rId9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10219941"/>
            <a:ext cx="6285230" cy="192405"/>
          </a:xfrm>
          <a:custGeom>
            <a:avLst/>
            <a:gdLst/>
            <a:ahLst/>
            <a:cxnLst/>
            <a:rect l="l" t="t" r="r" b="b"/>
            <a:pathLst>
              <a:path w="6285230" h="192404">
                <a:moveTo>
                  <a:pt x="0" y="192023"/>
                </a:moveTo>
                <a:lnTo>
                  <a:pt x="6284976" y="192023"/>
                </a:lnTo>
                <a:lnTo>
                  <a:pt x="6284976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90824" y="2115309"/>
            <a:ext cx="1801287" cy="1801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94632" y="4614669"/>
            <a:ext cx="2638963" cy="1925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0935" y="7187181"/>
            <a:ext cx="2417064" cy="22366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031" y="2115309"/>
            <a:ext cx="4456430" cy="2630805"/>
          </a:xfrm>
          <a:custGeom>
            <a:avLst/>
            <a:gdLst/>
            <a:ahLst/>
            <a:cxnLst/>
            <a:rect l="l" t="t" r="r" b="b"/>
            <a:pathLst>
              <a:path w="4456430" h="2630804">
                <a:moveTo>
                  <a:pt x="0" y="2630424"/>
                </a:moveTo>
                <a:lnTo>
                  <a:pt x="4456176" y="2630424"/>
                </a:lnTo>
                <a:lnTo>
                  <a:pt x="4456176" y="0"/>
                </a:lnTo>
                <a:lnTo>
                  <a:pt x="0" y="0"/>
                </a:lnTo>
                <a:lnTo>
                  <a:pt x="0" y="2630424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031" y="4736589"/>
            <a:ext cx="3657600" cy="2752725"/>
          </a:xfrm>
          <a:custGeom>
            <a:avLst/>
            <a:gdLst/>
            <a:ahLst/>
            <a:cxnLst/>
            <a:rect l="l" t="t" r="r" b="b"/>
            <a:pathLst>
              <a:path w="3657600" h="2752725">
                <a:moveTo>
                  <a:pt x="0" y="2752344"/>
                </a:moveTo>
                <a:lnTo>
                  <a:pt x="3657600" y="2752344"/>
                </a:lnTo>
                <a:lnTo>
                  <a:pt x="3657600" y="0"/>
                </a:lnTo>
                <a:lnTo>
                  <a:pt x="0" y="0"/>
                </a:lnTo>
                <a:lnTo>
                  <a:pt x="0" y="2752344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794" y="6097521"/>
            <a:ext cx="413194" cy="1080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0713" y="6133144"/>
            <a:ext cx="381762" cy="72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3535" y="6097521"/>
            <a:ext cx="805624" cy="1384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4884" y="6097902"/>
            <a:ext cx="137350" cy="1076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1957" y="6097521"/>
            <a:ext cx="598932" cy="1080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6498" y="6514334"/>
            <a:ext cx="78740" cy="9525"/>
          </a:xfrm>
          <a:custGeom>
            <a:avLst/>
            <a:gdLst/>
            <a:ahLst/>
            <a:cxnLst/>
            <a:rect l="l" t="t" r="r" b="b"/>
            <a:pathLst>
              <a:path w="78739" h="9525">
                <a:moveTo>
                  <a:pt x="78676" y="8953"/>
                </a:moveTo>
                <a:lnTo>
                  <a:pt x="0" y="8953"/>
                </a:lnTo>
                <a:lnTo>
                  <a:pt x="0" y="0"/>
                </a:lnTo>
                <a:lnTo>
                  <a:pt x="78676" y="0"/>
                </a:lnTo>
                <a:lnTo>
                  <a:pt x="78676" y="8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24378" y="5513397"/>
            <a:ext cx="3682365" cy="12598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715" algn="just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blackbody emits radiation energy uniformly in all  directions </a:t>
            </a:r>
            <a:r>
              <a:rPr sz="1200" spc="-15" dirty="0">
                <a:latin typeface="Times New Roman"/>
                <a:cs typeface="Times New Roman"/>
              </a:rPr>
              <a:t>per </a:t>
            </a:r>
            <a:r>
              <a:rPr sz="1200" spc="-5" dirty="0">
                <a:latin typeface="Times New Roman"/>
                <a:cs typeface="Times New Roman"/>
              </a:rPr>
              <a:t>unit </a:t>
            </a:r>
            <a:r>
              <a:rPr sz="1200" spc="-10" dirty="0">
                <a:latin typeface="Times New Roman"/>
                <a:cs typeface="Times New Roman"/>
              </a:rPr>
              <a:t>area </a:t>
            </a:r>
            <a:r>
              <a:rPr sz="1200" spc="-5" dirty="0">
                <a:latin typeface="Times New Roman"/>
                <a:cs typeface="Times New Roman"/>
              </a:rPr>
              <a:t>normal to direction of emission.  Fig.(8.2). That is, a blackbody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 diffuse emitter. </a:t>
            </a:r>
            <a:r>
              <a:rPr sz="1200" spc="5" dirty="0">
                <a:latin typeface="Times New Roman"/>
                <a:cs typeface="Times New Roman"/>
              </a:rPr>
              <a:t>The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term</a:t>
            </a:r>
            <a:endParaRPr sz="1200">
              <a:latin typeface="Times New Roman"/>
              <a:cs typeface="Times New Roman"/>
            </a:endParaRPr>
          </a:p>
          <a:p>
            <a:pPr marL="12700" indent="2797810" algn="just">
              <a:lnSpc>
                <a:spcPts val="1345"/>
              </a:lnSpc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radiation</a:t>
            </a: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8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energy emitted by a blackbody per unit </a:t>
            </a:r>
            <a:r>
              <a:rPr sz="1200" spc="-1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per </a:t>
            </a:r>
            <a:r>
              <a:rPr sz="1200" spc="-5" dirty="0">
                <a:latin typeface="Times New Roman"/>
                <a:cs typeface="Times New Roman"/>
              </a:rPr>
              <a:t>unit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area </a:t>
            </a:r>
            <a:r>
              <a:rPr sz="1200" spc="-15" dirty="0">
                <a:latin typeface="Times New Roman"/>
                <a:cs typeface="Times New Roman"/>
              </a:rPr>
              <a:t>can </a:t>
            </a:r>
            <a:r>
              <a:rPr sz="1200" spc="-5" dirty="0">
                <a:latin typeface="Times New Roman"/>
                <a:cs typeface="Times New Roman"/>
              </a:rPr>
              <a:t>be determined by </a:t>
            </a:r>
            <a:r>
              <a:rPr sz="1200" b="1" spc="-5" dirty="0">
                <a:latin typeface="Times New Roman"/>
                <a:cs typeface="Times New Roman"/>
              </a:rPr>
              <a:t>Stefan Boltzmann law 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34870" y="6837232"/>
            <a:ext cx="81915" cy="34290"/>
          </a:xfrm>
          <a:custGeom>
            <a:avLst/>
            <a:gdLst/>
            <a:ahLst/>
            <a:cxnLst/>
            <a:rect l="l" t="t" r="r" b="b"/>
            <a:pathLst>
              <a:path w="81914" h="34290">
                <a:moveTo>
                  <a:pt x="81534" y="0"/>
                </a:moveTo>
                <a:lnTo>
                  <a:pt x="0" y="0"/>
                </a:lnTo>
                <a:lnTo>
                  <a:pt x="0" y="9905"/>
                </a:lnTo>
                <a:lnTo>
                  <a:pt x="81534" y="9905"/>
                </a:lnTo>
                <a:lnTo>
                  <a:pt x="81534" y="0"/>
                </a:lnTo>
                <a:close/>
              </a:path>
              <a:path w="81914" h="34290">
                <a:moveTo>
                  <a:pt x="81534" y="24383"/>
                </a:moveTo>
                <a:lnTo>
                  <a:pt x="0" y="24383"/>
                </a:lnTo>
                <a:lnTo>
                  <a:pt x="0" y="34289"/>
                </a:lnTo>
                <a:lnTo>
                  <a:pt x="81534" y="34289"/>
                </a:lnTo>
                <a:lnTo>
                  <a:pt x="81534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8886" y="6837613"/>
            <a:ext cx="80962" cy="689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86330" y="6803514"/>
            <a:ext cx="93344" cy="1009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980635" y="6734374"/>
            <a:ext cx="7683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spc="-25" dirty="0"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00535" y="6742182"/>
            <a:ext cx="135636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796925" algn="l"/>
              </a:tabLst>
            </a:pPr>
            <a:r>
              <a:rPr sz="1875" b="1" i="1" spc="-22" baseline="4444" dirty="0">
                <a:latin typeface="Times New Roman"/>
                <a:cs typeface="Times New Roman"/>
              </a:rPr>
              <a:t>E</a:t>
            </a:r>
            <a:r>
              <a:rPr sz="850" b="1" i="1" spc="-15" dirty="0">
                <a:latin typeface="Times New Roman"/>
                <a:cs typeface="Times New Roman"/>
              </a:rPr>
              <a:t>b	</a:t>
            </a:r>
            <a:r>
              <a:rPr sz="1875" i="1" spc="37" baseline="4444" dirty="0">
                <a:latin typeface="Times New Roman"/>
                <a:cs typeface="Times New Roman"/>
              </a:rPr>
              <a:t>(W</a:t>
            </a:r>
            <a:r>
              <a:rPr sz="1875" i="1" spc="-315" baseline="4444" dirty="0">
                <a:latin typeface="Times New Roman"/>
                <a:cs typeface="Times New Roman"/>
              </a:rPr>
              <a:t> </a:t>
            </a:r>
            <a:r>
              <a:rPr sz="1875" i="1" spc="-22" baseline="4444" dirty="0">
                <a:latin typeface="Times New Roman"/>
                <a:cs typeface="Times New Roman"/>
              </a:rPr>
              <a:t>/ </a:t>
            </a:r>
            <a:r>
              <a:rPr sz="1875" i="1" spc="-30" baseline="4444" dirty="0">
                <a:latin typeface="Times New Roman"/>
                <a:cs typeface="Times New Roman"/>
              </a:rPr>
              <a:t>m</a:t>
            </a:r>
            <a:r>
              <a:rPr sz="1275" i="1" spc="-30" baseline="35947" dirty="0">
                <a:latin typeface="Times New Roman"/>
                <a:cs typeface="Times New Roman"/>
              </a:rPr>
              <a:t>2</a:t>
            </a:r>
            <a:r>
              <a:rPr sz="1875" i="1" spc="-30" baseline="4444" dirty="0">
                <a:latin typeface="Times New Roman"/>
                <a:cs typeface="Times New Roman"/>
              </a:rPr>
              <a:t>)</a:t>
            </a:r>
            <a:endParaRPr sz="1875" baseline="4444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57053" y="6890191"/>
            <a:ext cx="95250" cy="16510"/>
          </a:xfrm>
          <a:custGeom>
            <a:avLst/>
            <a:gdLst/>
            <a:ahLst/>
            <a:cxnLst/>
            <a:rect l="l" t="t" r="r" b="b"/>
            <a:pathLst>
              <a:path w="95250" h="16509">
                <a:moveTo>
                  <a:pt x="10477" y="0"/>
                </a:moveTo>
                <a:lnTo>
                  <a:pt x="5905" y="0"/>
                </a:lnTo>
                <a:lnTo>
                  <a:pt x="4000" y="762"/>
                </a:lnTo>
                <a:lnTo>
                  <a:pt x="2286" y="2286"/>
                </a:lnTo>
                <a:lnTo>
                  <a:pt x="762" y="4000"/>
                </a:lnTo>
                <a:lnTo>
                  <a:pt x="0" y="5905"/>
                </a:lnTo>
                <a:lnTo>
                  <a:pt x="0" y="10477"/>
                </a:lnTo>
                <a:lnTo>
                  <a:pt x="762" y="12382"/>
                </a:lnTo>
                <a:lnTo>
                  <a:pt x="2286" y="14097"/>
                </a:lnTo>
                <a:lnTo>
                  <a:pt x="4000" y="15621"/>
                </a:lnTo>
                <a:lnTo>
                  <a:pt x="5905" y="16383"/>
                </a:lnTo>
                <a:lnTo>
                  <a:pt x="10477" y="16383"/>
                </a:lnTo>
                <a:lnTo>
                  <a:pt x="12382" y="15621"/>
                </a:lnTo>
                <a:lnTo>
                  <a:pt x="14097" y="14097"/>
                </a:lnTo>
                <a:lnTo>
                  <a:pt x="15621" y="12382"/>
                </a:lnTo>
                <a:lnTo>
                  <a:pt x="16383" y="10477"/>
                </a:lnTo>
                <a:lnTo>
                  <a:pt x="16383" y="5905"/>
                </a:lnTo>
                <a:lnTo>
                  <a:pt x="15621" y="4000"/>
                </a:lnTo>
                <a:lnTo>
                  <a:pt x="14097" y="2476"/>
                </a:lnTo>
                <a:lnTo>
                  <a:pt x="12573" y="762"/>
                </a:lnTo>
                <a:lnTo>
                  <a:pt x="10477" y="0"/>
                </a:lnTo>
                <a:close/>
              </a:path>
              <a:path w="95250" h="16509">
                <a:moveTo>
                  <a:pt x="49911" y="0"/>
                </a:moveTo>
                <a:lnTo>
                  <a:pt x="45338" y="0"/>
                </a:lnTo>
                <a:lnTo>
                  <a:pt x="43243" y="762"/>
                </a:lnTo>
                <a:lnTo>
                  <a:pt x="40005" y="4000"/>
                </a:lnTo>
                <a:lnTo>
                  <a:pt x="39243" y="5905"/>
                </a:lnTo>
                <a:lnTo>
                  <a:pt x="39243" y="10477"/>
                </a:lnTo>
                <a:lnTo>
                  <a:pt x="40005" y="12382"/>
                </a:lnTo>
                <a:lnTo>
                  <a:pt x="43243" y="15621"/>
                </a:lnTo>
                <a:lnTo>
                  <a:pt x="45338" y="16383"/>
                </a:lnTo>
                <a:lnTo>
                  <a:pt x="49911" y="16383"/>
                </a:lnTo>
                <a:lnTo>
                  <a:pt x="51816" y="15621"/>
                </a:lnTo>
                <a:lnTo>
                  <a:pt x="55054" y="12382"/>
                </a:lnTo>
                <a:lnTo>
                  <a:pt x="55816" y="10477"/>
                </a:lnTo>
                <a:lnTo>
                  <a:pt x="55816" y="5905"/>
                </a:lnTo>
                <a:lnTo>
                  <a:pt x="55054" y="4000"/>
                </a:lnTo>
                <a:lnTo>
                  <a:pt x="53339" y="2476"/>
                </a:lnTo>
                <a:lnTo>
                  <a:pt x="51816" y="762"/>
                </a:lnTo>
                <a:lnTo>
                  <a:pt x="49911" y="0"/>
                </a:lnTo>
                <a:close/>
              </a:path>
              <a:path w="95250" h="16509">
                <a:moveTo>
                  <a:pt x="89154" y="0"/>
                </a:moveTo>
                <a:lnTo>
                  <a:pt x="84582" y="0"/>
                </a:lnTo>
                <a:lnTo>
                  <a:pt x="82676" y="762"/>
                </a:lnTo>
                <a:lnTo>
                  <a:pt x="79438" y="4000"/>
                </a:lnTo>
                <a:lnTo>
                  <a:pt x="78676" y="5905"/>
                </a:lnTo>
                <a:lnTo>
                  <a:pt x="78676" y="10477"/>
                </a:lnTo>
                <a:lnTo>
                  <a:pt x="79438" y="12382"/>
                </a:lnTo>
                <a:lnTo>
                  <a:pt x="82676" y="15621"/>
                </a:lnTo>
                <a:lnTo>
                  <a:pt x="84582" y="16383"/>
                </a:lnTo>
                <a:lnTo>
                  <a:pt x="89154" y="16383"/>
                </a:lnTo>
                <a:lnTo>
                  <a:pt x="91059" y="15621"/>
                </a:lnTo>
                <a:lnTo>
                  <a:pt x="92773" y="14097"/>
                </a:lnTo>
                <a:lnTo>
                  <a:pt x="94297" y="12382"/>
                </a:lnTo>
                <a:lnTo>
                  <a:pt x="95250" y="10477"/>
                </a:lnTo>
                <a:lnTo>
                  <a:pt x="95250" y="5905"/>
                </a:lnTo>
                <a:lnTo>
                  <a:pt x="94297" y="4000"/>
                </a:lnTo>
                <a:lnTo>
                  <a:pt x="92773" y="2476"/>
                </a:lnTo>
                <a:lnTo>
                  <a:pt x="91249" y="762"/>
                </a:lnTo>
                <a:lnTo>
                  <a:pt x="891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83164" y="6798560"/>
            <a:ext cx="134874" cy="1384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45089" y="6798560"/>
            <a:ext cx="107251" cy="1384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4988" y="7012873"/>
            <a:ext cx="80962" cy="689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47871" y="7040686"/>
            <a:ext cx="79375" cy="5715"/>
          </a:xfrm>
          <a:custGeom>
            <a:avLst/>
            <a:gdLst/>
            <a:ahLst/>
            <a:cxnLst/>
            <a:rect l="l" t="t" r="r" b="b"/>
            <a:pathLst>
              <a:path w="79375" h="5715">
                <a:moveTo>
                  <a:pt x="78866" y="5334"/>
                </a:moveTo>
                <a:lnTo>
                  <a:pt x="0" y="5334"/>
                </a:lnTo>
                <a:lnTo>
                  <a:pt x="0" y="0"/>
                </a:lnTo>
                <a:lnTo>
                  <a:pt x="78866" y="0"/>
                </a:lnTo>
                <a:lnTo>
                  <a:pt x="78866" y="53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8978" y="6906814"/>
            <a:ext cx="373443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577215" algn="l"/>
              </a:tabLst>
            </a:pPr>
            <a:r>
              <a:rPr sz="1200" spc="-5" dirty="0">
                <a:latin typeface="Times New Roman"/>
                <a:cs typeface="Times New Roman"/>
              </a:rPr>
              <a:t>where	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20" dirty="0">
                <a:latin typeface="Times New Roman"/>
                <a:cs typeface="Times New Roman"/>
              </a:rPr>
              <a:t>5.67 </a:t>
            </a:r>
            <a:r>
              <a:rPr sz="1250" b="1" i="1" spc="-30" dirty="0">
                <a:latin typeface="Times New Roman"/>
                <a:cs typeface="Times New Roman"/>
              </a:rPr>
              <a:t>×10</a:t>
            </a:r>
            <a:r>
              <a:rPr sz="1275" b="1" i="1" spc="-44" baseline="26143" dirty="0">
                <a:latin typeface="Times New Roman"/>
                <a:cs typeface="Times New Roman"/>
              </a:rPr>
              <a:t>-8 </a:t>
            </a:r>
            <a:r>
              <a:rPr sz="1250" b="1" i="1" spc="-25" dirty="0">
                <a:latin typeface="Times New Roman"/>
                <a:cs typeface="Times New Roman"/>
              </a:rPr>
              <a:t>(W/m</a:t>
            </a:r>
            <a:r>
              <a:rPr sz="1275" b="1" i="1" spc="-37" baseline="26143" dirty="0">
                <a:latin typeface="Times New Roman"/>
                <a:cs typeface="Times New Roman"/>
              </a:rPr>
              <a:t>2 </a:t>
            </a:r>
            <a:r>
              <a:rPr sz="1250" b="1" i="1" spc="85" dirty="0">
                <a:latin typeface="Times New Roman"/>
                <a:cs typeface="Times New Roman"/>
              </a:rPr>
              <a:t>· </a:t>
            </a:r>
            <a:r>
              <a:rPr sz="1250" b="1" i="1" spc="50" dirty="0">
                <a:latin typeface="Times New Roman"/>
                <a:cs typeface="Times New Roman"/>
              </a:rPr>
              <a:t>K</a:t>
            </a:r>
            <a:r>
              <a:rPr sz="1275" b="1" i="1" spc="75" baseline="26143" dirty="0">
                <a:latin typeface="Times New Roman"/>
                <a:cs typeface="Times New Roman"/>
              </a:rPr>
              <a:t>4</a:t>
            </a:r>
            <a:r>
              <a:rPr sz="1250" b="1" i="1" spc="50" dirty="0">
                <a:latin typeface="Times New Roman"/>
                <a:cs typeface="Times New Roman"/>
              </a:rPr>
              <a:t>) </a:t>
            </a:r>
            <a:r>
              <a:rPr sz="1200" spc="-5" dirty="0">
                <a:latin typeface="Times New Roman"/>
                <a:cs typeface="Times New Roman"/>
              </a:rPr>
              <a:t>is the </a:t>
            </a:r>
            <a:r>
              <a:rPr sz="1200" spc="-10" dirty="0">
                <a:latin typeface="Times New Roman"/>
                <a:cs typeface="Times New Roman"/>
              </a:rPr>
              <a:t>Stefan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Boltzmann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7031" y="7488932"/>
            <a:ext cx="3657600" cy="1978660"/>
          </a:xfrm>
          <a:custGeom>
            <a:avLst/>
            <a:gdLst/>
            <a:ahLst/>
            <a:cxnLst/>
            <a:rect l="l" t="t" r="r" b="b"/>
            <a:pathLst>
              <a:path w="3657600" h="1978659">
                <a:moveTo>
                  <a:pt x="0" y="1978152"/>
                </a:moveTo>
                <a:lnTo>
                  <a:pt x="3657600" y="1978152"/>
                </a:lnTo>
                <a:lnTo>
                  <a:pt x="3657600" y="0"/>
                </a:lnTo>
                <a:lnTo>
                  <a:pt x="0" y="0"/>
                </a:lnTo>
                <a:lnTo>
                  <a:pt x="0" y="1978152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5190" y="8579355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8669" y="4953"/>
                </a:lnTo>
                <a:lnTo>
                  <a:pt x="13906" y="8382"/>
                </a:lnTo>
                <a:lnTo>
                  <a:pt x="11620" y="12573"/>
                </a:lnTo>
                <a:lnTo>
                  <a:pt x="11620" y="20764"/>
                </a:lnTo>
                <a:lnTo>
                  <a:pt x="25146" y="31813"/>
                </a:lnTo>
                <a:lnTo>
                  <a:pt x="14144" y="34638"/>
                </a:lnTo>
                <a:lnTo>
                  <a:pt x="6286" y="39123"/>
                </a:lnTo>
                <a:lnTo>
                  <a:pt x="1571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286" y="62293"/>
                </a:lnTo>
                <a:lnTo>
                  <a:pt x="10858" y="69342"/>
                </a:lnTo>
                <a:lnTo>
                  <a:pt x="17145" y="71056"/>
                </a:lnTo>
                <a:lnTo>
                  <a:pt x="34289" y="71056"/>
                </a:lnTo>
                <a:lnTo>
                  <a:pt x="41148" y="69342"/>
                </a:lnTo>
                <a:lnTo>
                  <a:pt x="44778" y="67056"/>
                </a:lnTo>
                <a:lnTo>
                  <a:pt x="21717" y="67056"/>
                </a:lnTo>
                <a:lnTo>
                  <a:pt x="19050" y="63627"/>
                </a:lnTo>
                <a:lnTo>
                  <a:pt x="19050" y="50673"/>
                </a:lnTo>
                <a:lnTo>
                  <a:pt x="20574" y="45339"/>
                </a:lnTo>
                <a:lnTo>
                  <a:pt x="23812" y="40767"/>
                </a:lnTo>
                <a:lnTo>
                  <a:pt x="27241" y="36385"/>
                </a:lnTo>
                <a:lnTo>
                  <a:pt x="31432" y="34099"/>
                </a:lnTo>
                <a:lnTo>
                  <a:pt x="46672" y="34099"/>
                </a:lnTo>
                <a:lnTo>
                  <a:pt x="46862" y="33909"/>
                </a:lnTo>
                <a:lnTo>
                  <a:pt x="46862" y="30670"/>
                </a:lnTo>
                <a:lnTo>
                  <a:pt x="32385" y="30670"/>
                </a:lnTo>
                <a:lnTo>
                  <a:pt x="30480" y="29908"/>
                </a:lnTo>
                <a:lnTo>
                  <a:pt x="27432" y="26860"/>
                </a:lnTo>
                <a:lnTo>
                  <a:pt x="26670" y="24955"/>
                </a:lnTo>
                <a:lnTo>
                  <a:pt x="26670" y="18859"/>
                </a:lnTo>
                <a:lnTo>
                  <a:pt x="27812" y="14668"/>
                </a:lnTo>
                <a:lnTo>
                  <a:pt x="32766" y="6286"/>
                </a:lnTo>
                <a:lnTo>
                  <a:pt x="36004" y="4000"/>
                </a:lnTo>
                <a:lnTo>
                  <a:pt x="55816" y="4000"/>
                </a:lnTo>
                <a:lnTo>
                  <a:pt x="51816" y="1333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625"/>
                </a:moveTo>
                <a:lnTo>
                  <a:pt x="42100" y="47625"/>
                </a:lnTo>
                <a:lnTo>
                  <a:pt x="38862" y="51244"/>
                </a:lnTo>
                <a:lnTo>
                  <a:pt x="36957" y="58674"/>
                </a:lnTo>
                <a:lnTo>
                  <a:pt x="36385" y="61531"/>
                </a:lnTo>
                <a:lnTo>
                  <a:pt x="35242" y="63627"/>
                </a:lnTo>
                <a:lnTo>
                  <a:pt x="33718" y="64960"/>
                </a:lnTo>
                <a:lnTo>
                  <a:pt x="32385" y="66294"/>
                </a:lnTo>
                <a:lnTo>
                  <a:pt x="30289" y="67056"/>
                </a:lnTo>
                <a:lnTo>
                  <a:pt x="44778" y="67056"/>
                </a:lnTo>
                <a:lnTo>
                  <a:pt x="46291" y="66103"/>
                </a:lnTo>
                <a:lnTo>
                  <a:pt x="51625" y="62865"/>
                </a:lnTo>
                <a:lnTo>
                  <a:pt x="54292" y="59055"/>
                </a:lnTo>
                <a:lnTo>
                  <a:pt x="54292" y="52768"/>
                </a:lnTo>
                <a:lnTo>
                  <a:pt x="53530" y="51054"/>
                </a:lnTo>
                <a:lnTo>
                  <a:pt x="52197" y="49720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29" h="71120">
                <a:moveTo>
                  <a:pt x="46672" y="34099"/>
                </a:moveTo>
                <a:lnTo>
                  <a:pt x="37909" y="34099"/>
                </a:lnTo>
                <a:lnTo>
                  <a:pt x="39624" y="34290"/>
                </a:lnTo>
                <a:lnTo>
                  <a:pt x="41910" y="34671"/>
                </a:lnTo>
                <a:lnTo>
                  <a:pt x="42672" y="34861"/>
                </a:lnTo>
                <a:lnTo>
                  <a:pt x="45910" y="34861"/>
                </a:lnTo>
                <a:lnTo>
                  <a:pt x="46672" y="34099"/>
                </a:lnTo>
                <a:close/>
              </a:path>
              <a:path w="62229" h="71120">
                <a:moveTo>
                  <a:pt x="45910" y="28956"/>
                </a:moveTo>
                <a:lnTo>
                  <a:pt x="43053" y="28956"/>
                </a:lnTo>
                <a:lnTo>
                  <a:pt x="41910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910" y="28956"/>
                </a:lnTo>
                <a:close/>
              </a:path>
              <a:path w="62229" h="71120">
                <a:moveTo>
                  <a:pt x="55816" y="4000"/>
                </a:moveTo>
                <a:lnTo>
                  <a:pt x="44576" y="4000"/>
                </a:lnTo>
                <a:lnTo>
                  <a:pt x="47053" y="7239"/>
                </a:lnTo>
                <a:lnTo>
                  <a:pt x="47434" y="13335"/>
                </a:lnTo>
                <a:lnTo>
                  <a:pt x="47815" y="18288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19812"/>
                </a:lnTo>
                <a:lnTo>
                  <a:pt x="59817" y="18288"/>
                </a:lnTo>
                <a:lnTo>
                  <a:pt x="61150" y="16764"/>
                </a:lnTo>
                <a:lnTo>
                  <a:pt x="61912" y="15049"/>
                </a:lnTo>
                <a:lnTo>
                  <a:pt x="61912" y="9715"/>
                </a:lnTo>
                <a:lnTo>
                  <a:pt x="59817" y="6858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2204" y="8728326"/>
            <a:ext cx="81533" cy="10896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37269" y="8754615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20">
                <a:moveTo>
                  <a:pt x="45910" y="0"/>
                </a:moveTo>
                <a:lnTo>
                  <a:pt x="29908" y="0"/>
                </a:lnTo>
                <a:lnTo>
                  <a:pt x="23241" y="1714"/>
                </a:lnTo>
                <a:lnTo>
                  <a:pt x="18478" y="4952"/>
                </a:lnTo>
                <a:lnTo>
                  <a:pt x="13716" y="8381"/>
                </a:lnTo>
                <a:lnTo>
                  <a:pt x="11430" y="12572"/>
                </a:lnTo>
                <a:lnTo>
                  <a:pt x="11430" y="20764"/>
                </a:lnTo>
                <a:lnTo>
                  <a:pt x="24955" y="31813"/>
                </a:lnTo>
                <a:lnTo>
                  <a:pt x="14064" y="34638"/>
                </a:lnTo>
                <a:lnTo>
                  <a:pt x="6262" y="39123"/>
                </a:lnTo>
                <a:lnTo>
                  <a:pt x="1568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8" y="69341"/>
                </a:lnTo>
                <a:lnTo>
                  <a:pt x="17144" y="71056"/>
                </a:lnTo>
                <a:lnTo>
                  <a:pt x="34099" y="71056"/>
                </a:lnTo>
                <a:lnTo>
                  <a:pt x="40957" y="69341"/>
                </a:lnTo>
                <a:lnTo>
                  <a:pt x="44722" y="67055"/>
                </a:lnTo>
                <a:lnTo>
                  <a:pt x="21717" y="67055"/>
                </a:lnTo>
                <a:lnTo>
                  <a:pt x="18859" y="63626"/>
                </a:lnTo>
                <a:lnTo>
                  <a:pt x="18859" y="50672"/>
                </a:lnTo>
                <a:lnTo>
                  <a:pt x="20574" y="45338"/>
                </a:lnTo>
                <a:lnTo>
                  <a:pt x="23812" y="40766"/>
                </a:lnTo>
                <a:lnTo>
                  <a:pt x="27050" y="36385"/>
                </a:lnTo>
                <a:lnTo>
                  <a:pt x="31432" y="34099"/>
                </a:lnTo>
                <a:lnTo>
                  <a:pt x="46634" y="34099"/>
                </a:lnTo>
                <a:lnTo>
                  <a:pt x="46862" y="33908"/>
                </a:lnTo>
                <a:lnTo>
                  <a:pt x="46862" y="30670"/>
                </a:lnTo>
                <a:lnTo>
                  <a:pt x="32194" y="30670"/>
                </a:lnTo>
                <a:lnTo>
                  <a:pt x="30289" y="29908"/>
                </a:lnTo>
                <a:lnTo>
                  <a:pt x="28956" y="28384"/>
                </a:lnTo>
                <a:lnTo>
                  <a:pt x="27431" y="26860"/>
                </a:lnTo>
                <a:lnTo>
                  <a:pt x="26669" y="24955"/>
                </a:lnTo>
                <a:lnTo>
                  <a:pt x="26669" y="18859"/>
                </a:lnTo>
                <a:lnTo>
                  <a:pt x="27812" y="14668"/>
                </a:lnTo>
                <a:lnTo>
                  <a:pt x="30289" y="10477"/>
                </a:lnTo>
                <a:lnTo>
                  <a:pt x="32575" y="6286"/>
                </a:lnTo>
                <a:lnTo>
                  <a:pt x="35813" y="4000"/>
                </a:lnTo>
                <a:lnTo>
                  <a:pt x="55816" y="4000"/>
                </a:lnTo>
                <a:lnTo>
                  <a:pt x="51816" y="1333"/>
                </a:lnTo>
                <a:lnTo>
                  <a:pt x="45910" y="0"/>
                </a:lnTo>
                <a:close/>
              </a:path>
              <a:path w="62230" h="71120">
                <a:moveTo>
                  <a:pt x="48958" y="47624"/>
                </a:moveTo>
                <a:lnTo>
                  <a:pt x="42100" y="47624"/>
                </a:lnTo>
                <a:lnTo>
                  <a:pt x="38671" y="51244"/>
                </a:lnTo>
                <a:lnTo>
                  <a:pt x="36855" y="59054"/>
                </a:lnTo>
                <a:lnTo>
                  <a:pt x="36194" y="61531"/>
                </a:lnTo>
                <a:lnTo>
                  <a:pt x="35051" y="63626"/>
                </a:lnTo>
                <a:lnTo>
                  <a:pt x="33718" y="64960"/>
                </a:lnTo>
                <a:lnTo>
                  <a:pt x="32194" y="66293"/>
                </a:lnTo>
                <a:lnTo>
                  <a:pt x="30099" y="67055"/>
                </a:lnTo>
                <a:lnTo>
                  <a:pt x="44722" y="67055"/>
                </a:lnTo>
                <a:lnTo>
                  <a:pt x="46291" y="66103"/>
                </a:lnTo>
                <a:lnTo>
                  <a:pt x="51435" y="62864"/>
                </a:lnTo>
                <a:lnTo>
                  <a:pt x="54101" y="59054"/>
                </a:lnTo>
                <a:lnTo>
                  <a:pt x="54101" y="52768"/>
                </a:lnTo>
                <a:lnTo>
                  <a:pt x="53340" y="51053"/>
                </a:lnTo>
                <a:lnTo>
                  <a:pt x="50673" y="48386"/>
                </a:lnTo>
                <a:lnTo>
                  <a:pt x="48958" y="47624"/>
                </a:lnTo>
                <a:close/>
              </a:path>
              <a:path w="62230" h="71120">
                <a:moveTo>
                  <a:pt x="46634" y="34099"/>
                </a:moveTo>
                <a:lnTo>
                  <a:pt x="37909" y="34099"/>
                </a:lnTo>
                <a:lnTo>
                  <a:pt x="39624" y="34289"/>
                </a:lnTo>
                <a:lnTo>
                  <a:pt x="41719" y="34670"/>
                </a:lnTo>
                <a:lnTo>
                  <a:pt x="42481" y="34861"/>
                </a:lnTo>
                <a:lnTo>
                  <a:pt x="45719" y="34861"/>
                </a:lnTo>
                <a:lnTo>
                  <a:pt x="46634" y="34099"/>
                </a:lnTo>
                <a:close/>
              </a:path>
              <a:path w="62230" h="71120">
                <a:moveTo>
                  <a:pt x="45719" y="28955"/>
                </a:moveTo>
                <a:lnTo>
                  <a:pt x="42862" y="28955"/>
                </a:lnTo>
                <a:lnTo>
                  <a:pt x="41719" y="29146"/>
                </a:lnTo>
                <a:lnTo>
                  <a:pt x="40195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719" y="28955"/>
                </a:lnTo>
                <a:close/>
              </a:path>
              <a:path w="62230" h="71120">
                <a:moveTo>
                  <a:pt x="55816" y="4000"/>
                </a:moveTo>
                <a:lnTo>
                  <a:pt x="44386" y="4000"/>
                </a:lnTo>
                <a:lnTo>
                  <a:pt x="46862" y="7238"/>
                </a:lnTo>
                <a:lnTo>
                  <a:pt x="47434" y="13334"/>
                </a:lnTo>
                <a:lnTo>
                  <a:pt x="47625" y="18287"/>
                </a:lnTo>
                <a:lnTo>
                  <a:pt x="49911" y="20764"/>
                </a:lnTo>
                <a:lnTo>
                  <a:pt x="56387" y="20764"/>
                </a:lnTo>
                <a:lnTo>
                  <a:pt x="58293" y="19811"/>
                </a:lnTo>
                <a:lnTo>
                  <a:pt x="60960" y="16763"/>
                </a:lnTo>
                <a:lnTo>
                  <a:pt x="61722" y="15049"/>
                </a:lnTo>
                <a:lnTo>
                  <a:pt x="61722" y="9715"/>
                </a:lnTo>
                <a:lnTo>
                  <a:pt x="59626" y="6857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55570" y="8728326"/>
            <a:ext cx="81534" cy="1089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57702" y="9105134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20">
                <a:moveTo>
                  <a:pt x="4591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8669" y="4953"/>
                </a:lnTo>
                <a:lnTo>
                  <a:pt x="13906" y="8382"/>
                </a:lnTo>
                <a:lnTo>
                  <a:pt x="11430" y="12573"/>
                </a:lnTo>
                <a:lnTo>
                  <a:pt x="11430" y="20764"/>
                </a:lnTo>
                <a:lnTo>
                  <a:pt x="25146" y="31813"/>
                </a:lnTo>
                <a:lnTo>
                  <a:pt x="14144" y="34638"/>
                </a:lnTo>
                <a:lnTo>
                  <a:pt x="6286" y="39123"/>
                </a:lnTo>
                <a:lnTo>
                  <a:pt x="1571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286" y="62293"/>
                </a:lnTo>
                <a:lnTo>
                  <a:pt x="10858" y="69342"/>
                </a:lnTo>
                <a:lnTo>
                  <a:pt x="17145" y="71056"/>
                </a:lnTo>
                <a:lnTo>
                  <a:pt x="34290" y="71056"/>
                </a:lnTo>
                <a:lnTo>
                  <a:pt x="41148" y="69342"/>
                </a:lnTo>
                <a:lnTo>
                  <a:pt x="44778" y="67056"/>
                </a:lnTo>
                <a:lnTo>
                  <a:pt x="21717" y="67056"/>
                </a:lnTo>
                <a:lnTo>
                  <a:pt x="19050" y="63627"/>
                </a:lnTo>
                <a:lnTo>
                  <a:pt x="19050" y="50673"/>
                </a:lnTo>
                <a:lnTo>
                  <a:pt x="20574" y="45339"/>
                </a:lnTo>
                <a:lnTo>
                  <a:pt x="23812" y="40767"/>
                </a:lnTo>
                <a:lnTo>
                  <a:pt x="27241" y="36385"/>
                </a:lnTo>
                <a:lnTo>
                  <a:pt x="31432" y="34099"/>
                </a:lnTo>
                <a:lnTo>
                  <a:pt x="46672" y="34099"/>
                </a:lnTo>
                <a:lnTo>
                  <a:pt x="46863" y="33909"/>
                </a:lnTo>
                <a:lnTo>
                  <a:pt x="46863" y="30670"/>
                </a:lnTo>
                <a:lnTo>
                  <a:pt x="32385" y="30670"/>
                </a:lnTo>
                <a:lnTo>
                  <a:pt x="30480" y="29908"/>
                </a:lnTo>
                <a:lnTo>
                  <a:pt x="27432" y="26860"/>
                </a:lnTo>
                <a:lnTo>
                  <a:pt x="26670" y="24955"/>
                </a:lnTo>
                <a:lnTo>
                  <a:pt x="26670" y="18859"/>
                </a:lnTo>
                <a:lnTo>
                  <a:pt x="27813" y="14668"/>
                </a:lnTo>
                <a:lnTo>
                  <a:pt x="32766" y="6286"/>
                </a:lnTo>
                <a:lnTo>
                  <a:pt x="36004" y="4000"/>
                </a:lnTo>
                <a:lnTo>
                  <a:pt x="55816" y="4000"/>
                </a:lnTo>
                <a:lnTo>
                  <a:pt x="51816" y="1333"/>
                </a:lnTo>
                <a:lnTo>
                  <a:pt x="45910" y="0"/>
                </a:lnTo>
                <a:close/>
              </a:path>
              <a:path w="62230" h="71120">
                <a:moveTo>
                  <a:pt x="48958" y="47625"/>
                </a:moveTo>
                <a:lnTo>
                  <a:pt x="42100" y="47625"/>
                </a:lnTo>
                <a:lnTo>
                  <a:pt x="38862" y="51244"/>
                </a:lnTo>
                <a:lnTo>
                  <a:pt x="36957" y="58674"/>
                </a:lnTo>
                <a:lnTo>
                  <a:pt x="36385" y="61531"/>
                </a:lnTo>
                <a:lnTo>
                  <a:pt x="35242" y="63627"/>
                </a:lnTo>
                <a:lnTo>
                  <a:pt x="33718" y="64960"/>
                </a:lnTo>
                <a:lnTo>
                  <a:pt x="32385" y="66294"/>
                </a:lnTo>
                <a:lnTo>
                  <a:pt x="30289" y="67056"/>
                </a:lnTo>
                <a:lnTo>
                  <a:pt x="44778" y="67056"/>
                </a:lnTo>
                <a:lnTo>
                  <a:pt x="46291" y="66103"/>
                </a:lnTo>
                <a:lnTo>
                  <a:pt x="51625" y="62865"/>
                </a:lnTo>
                <a:lnTo>
                  <a:pt x="54292" y="59055"/>
                </a:lnTo>
                <a:lnTo>
                  <a:pt x="54292" y="52768"/>
                </a:lnTo>
                <a:lnTo>
                  <a:pt x="53530" y="51054"/>
                </a:lnTo>
                <a:lnTo>
                  <a:pt x="52197" y="49720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30" h="71120">
                <a:moveTo>
                  <a:pt x="46672" y="34099"/>
                </a:moveTo>
                <a:lnTo>
                  <a:pt x="37909" y="34099"/>
                </a:lnTo>
                <a:lnTo>
                  <a:pt x="39624" y="34290"/>
                </a:lnTo>
                <a:lnTo>
                  <a:pt x="41910" y="34671"/>
                </a:lnTo>
                <a:lnTo>
                  <a:pt x="42672" y="34861"/>
                </a:lnTo>
                <a:lnTo>
                  <a:pt x="45910" y="34861"/>
                </a:lnTo>
                <a:lnTo>
                  <a:pt x="46672" y="34099"/>
                </a:lnTo>
                <a:close/>
              </a:path>
              <a:path w="62230" h="71120">
                <a:moveTo>
                  <a:pt x="45910" y="28956"/>
                </a:moveTo>
                <a:lnTo>
                  <a:pt x="43053" y="28956"/>
                </a:lnTo>
                <a:lnTo>
                  <a:pt x="41910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3" y="30670"/>
                </a:lnTo>
                <a:lnTo>
                  <a:pt x="46863" y="29908"/>
                </a:lnTo>
                <a:lnTo>
                  <a:pt x="45910" y="28956"/>
                </a:lnTo>
                <a:close/>
              </a:path>
              <a:path w="62230" h="71120">
                <a:moveTo>
                  <a:pt x="55816" y="4000"/>
                </a:moveTo>
                <a:lnTo>
                  <a:pt x="44577" y="4000"/>
                </a:lnTo>
                <a:lnTo>
                  <a:pt x="47053" y="7239"/>
                </a:lnTo>
                <a:lnTo>
                  <a:pt x="47434" y="13335"/>
                </a:lnTo>
                <a:lnTo>
                  <a:pt x="47815" y="18288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19812"/>
                </a:lnTo>
                <a:lnTo>
                  <a:pt x="59817" y="18288"/>
                </a:lnTo>
                <a:lnTo>
                  <a:pt x="61150" y="16764"/>
                </a:lnTo>
                <a:lnTo>
                  <a:pt x="61912" y="15049"/>
                </a:lnTo>
                <a:lnTo>
                  <a:pt x="61912" y="9715"/>
                </a:lnTo>
                <a:lnTo>
                  <a:pt x="59817" y="6858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67430" y="9106849"/>
            <a:ext cx="81915" cy="34290"/>
          </a:xfrm>
          <a:custGeom>
            <a:avLst/>
            <a:gdLst/>
            <a:ahLst/>
            <a:cxnLst/>
            <a:rect l="l" t="t" r="r" b="b"/>
            <a:pathLst>
              <a:path w="81914" h="34290">
                <a:moveTo>
                  <a:pt x="81343" y="0"/>
                </a:moveTo>
                <a:lnTo>
                  <a:pt x="0" y="0"/>
                </a:lnTo>
                <a:lnTo>
                  <a:pt x="0" y="9906"/>
                </a:lnTo>
                <a:lnTo>
                  <a:pt x="81343" y="9906"/>
                </a:lnTo>
                <a:lnTo>
                  <a:pt x="81343" y="0"/>
                </a:lnTo>
                <a:close/>
              </a:path>
              <a:path w="81914" h="34290">
                <a:moveTo>
                  <a:pt x="81343" y="24384"/>
                </a:moveTo>
                <a:lnTo>
                  <a:pt x="0" y="24384"/>
                </a:lnTo>
                <a:lnTo>
                  <a:pt x="0" y="34290"/>
                </a:lnTo>
                <a:lnTo>
                  <a:pt x="81343" y="34290"/>
                </a:lnTo>
                <a:lnTo>
                  <a:pt x="81343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94494" y="9071035"/>
            <a:ext cx="64198" cy="1030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6901" y="9280394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20">
                <a:moveTo>
                  <a:pt x="45910" y="0"/>
                </a:moveTo>
                <a:lnTo>
                  <a:pt x="29718" y="0"/>
                </a:lnTo>
                <a:lnTo>
                  <a:pt x="23241" y="1714"/>
                </a:lnTo>
                <a:lnTo>
                  <a:pt x="18478" y="4952"/>
                </a:lnTo>
                <a:lnTo>
                  <a:pt x="13716" y="8381"/>
                </a:lnTo>
                <a:lnTo>
                  <a:pt x="11430" y="12572"/>
                </a:lnTo>
                <a:lnTo>
                  <a:pt x="11430" y="20764"/>
                </a:lnTo>
                <a:lnTo>
                  <a:pt x="24955" y="31813"/>
                </a:lnTo>
                <a:lnTo>
                  <a:pt x="13983" y="34638"/>
                </a:lnTo>
                <a:lnTo>
                  <a:pt x="6191" y="39123"/>
                </a:lnTo>
                <a:lnTo>
                  <a:pt x="1541" y="45288"/>
                </a:lnTo>
                <a:lnTo>
                  <a:pt x="74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10668" y="69341"/>
                </a:lnTo>
                <a:lnTo>
                  <a:pt x="17145" y="71056"/>
                </a:lnTo>
                <a:lnTo>
                  <a:pt x="34099" y="71056"/>
                </a:lnTo>
                <a:lnTo>
                  <a:pt x="40957" y="69341"/>
                </a:lnTo>
                <a:lnTo>
                  <a:pt x="44722" y="67055"/>
                </a:lnTo>
                <a:lnTo>
                  <a:pt x="21526" y="67055"/>
                </a:lnTo>
                <a:lnTo>
                  <a:pt x="18859" y="63626"/>
                </a:lnTo>
                <a:lnTo>
                  <a:pt x="18859" y="50672"/>
                </a:lnTo>
                <a:lnTo>
                  <a:pt x="20383" y="45338"/>
                </a:lnTo>
                <a:lnTo>
                  <a:pt x="23812" y="40766"/>
                </a:lnTo>
                <a:lnTo>
                  <a:pt x="27051" y="36385"/>
                </a:lnTo>
                <a:lnTo>
                  <a:pt x="31432" y="34099"/>
                </a:lnTo>
                <a:lnTo>
                  <a:pt x="46634" y="34099"/>
                </a:lnTo>
                <a:lnTo>
                  <a:pt x="46863" y="33908"/>
                </a:lnTo>
                <a:lnTo>
                  <a:pt x="46863" y="30670"/>
                </a:lnTo>
                <a:lnTo>
                  <a:pt x="32194" y="30670"/>
                </a:lnTo>
                <a:lnTo>
                  <a:pt x="30289" y="29908"/>
                </a:lnTo>
                <a:lnTo>
                  <a:pt x="27241" y="26860"/>
                </a:lnTo>
                <a:lnTo>
                  <a:pt x="26479" y="24955"/>
                </a:lnTo>
                <a:lnTo>
                  <a:pt x="26479" y="18859"/>
                </a:lnTo>
                <a:lnTo>
                  <a:pt x="27813" y="14668"/>
                </a:lnTo>
                <a:lnTo>
                  <a:pt x="30099" y="10477"/>
                </a:lnTo>
                <a:lnTo>
                  <a:pt x="32575" y="6286"/>
                </a:lnTo>
                <a:lnTo>
                  <a:pt x="35814" y="4000"/>
                </a:lnTo>
                <a:lnTo>
                  <a:pt x="55626" y="4000"/>
                </a:lnTo>
                <a:lnTo>
                  <a:pt x="51625" y="1333"/>
                </a:lnTo>
                <a:lnTo>
                  <a:pt x="45910" y="0"/>
                </a:lnTo>
                <a:close/>
              </a:path>
              <a:path w="62230" h="71120">
                <a:moveTo>
                  <a:pt x="48768" y="47624"/>
                </a:moveTo>
                <a:lnTo>
                  <a:pt x="41910" y="47624"/>
                </a:lnTo>
                <a:lnTo>
                  <a:pt x="38671" y="51244"/>
                </a:lnTo>
                <a:lnTo>
                  <a:pt x="36855" y="59054"/>
                </a:lnTo>
                <a:lnTo>
                  <a:pt x="36195" y="61531"/>
                </a:lnTo>
                <a:lnTo>
                  <a:pt x="35052" y="63626"/>
                </a:lnTo>
                <a:lnTo>
                  <a:pt x="33718" y="64960"/>
                </a:lnTo>
                <a:lnTo>
                  <a:pt x="32194" y="66293"/>
                </a:lnTo>
                <a:lnTo>
                  <a:pt x="30099" y="67055"/>
                </a:lnTo>
                <a:lnTo>
                  <a:pt x="44722" y="67055"/>
                </a:lnTo>
                <a:lnTo>
                  <a:pt x="46291" y="66103"/>
                </a:lnTo>
                <a:lnTo>
                  <a:pt x="51435" y="62864"/>
                </a:lnTo>
                <a:lnTo>
                  <a:pt x="54102" y="59054"/>
                </a:lnTo>
                <a:lnTo>
                  <a:pt x="54102" y="52768"/>
                </a:lnTo>
                <a:lnTo>
                  <a:pt x="53340" y="51053"/>
                </a:lnTo>
                <a:lnTo>
                  <a:pt x="52006" y="49720"/>
                </a:lnTo>
                <a:lnTo>
                  <a:pt x="50482" y="48386"/>
                </a:lnTo>
                <a:lnTo>
                  <a:pt x="48768" y="47624"/>
                </a:lnTo>
                <a:close/>
              </a:path>
              <a:path w="62230" h="71120">
                <a:moveTo>
                  <a:pt x="46634" y="34099"/>
                </a:moveTo>
                <a:lnTo>
                  <a:pt x="37909" y="34099"/>
                </a:lnTo>
                <a:lnTo>
                  <a:pt x="39433" y="34289"/>
                </a:lnTo>
                <a:lnTo>
                  <a:pt x="41719" y="34670"/>
                </a:lnTo>
                <a:lnTo>
                  <a:pt x="42481" y="34861"/>
                </a:lnTo>
                <a:lnTo>
                  <a:pt x="45720" y="34861"/>
                </a:lnTo>
                <a:lnTo>
                  <a:pt x="46634" y="34099"/>
                </a:lnTo>
                <a:close/>
              </a:path>
              <a:path w="62230" h="71120">
                <a:moveTo>
                  <a:pt x="45720" y="28955"/>
                </a:moveTo>
                <a:lnTo>
                  <a:pt x="42862" y="28955"/>
                </a:lnTo>
                <a:lnTo>
                  <a:pt x="41719" y="29146"/>
                </a:lnTo>
                <a:lnTo>
                  <a:pt x="40195" y="29527"/>
                </a:lnTo>
                <a:lnTo>
                  <a:pt x="37338" y="30289"/>
                </a:lnTo>
                <a:lnTo>
                  <a:pt x="35433" y="30670"/>
                </a:lnTo>
                <a:lnTo>
                  <a:pt x="46863" y="30670"/>
                </a:lnTo>
                <a:lnTo>
                  <a:pt x="46863" y="29908"/>
                </a:lnTo>
                <a:lnTo>
                  <a:pt x="45720" y="28955"/>
                </a:lnTo>
                <a:close/>
              </a:path>
              <a:path w="62230" h="71120">
                <a:moveTo>
                  <a:pt x="55626" y="4000"/>
                </a:moveTo>
                <a:lnTo>
                  <a:pt x="44386" y="4000"/>
                </a:lnTo>
                <a:lnTo>
                  <a:pt x="46863" y="7238"/>
                </a:lnTo>
                <a:lnTo>
                  <a:pt x="47244" y="13334"/>
                </a:lnTo>
                <a:lnTo>
                  <a:pt x="47625" y="18287"/>
                </a:lnTo>
                <a:lnTo>
                  <a:pt x="49911" y="20764"/>
                </a:lnTo>
                <a:lnTo>
                  <a:pt x="56388" y="20764"/>
                </a:lnTo>
                <a:lnTo>
                  <a:pt x="58102" y="19811"/>
                </a:lnTo>
                <a:lnTo>
                  <a:pt x="59626" y="18287"/>
                </a:lnTo>
                <a:lnTo>
                  <a:pt x="60960" y="16763"/>
                </a:lnTo>
                <a:lnTo>
                  <a:pt x="61722" y="15049"/>
                </a:lnTo>
                <a:lnTo>
                  <a:pt x="61722" y="9715"/>
                </a:lnTo>
                <a:lnTo>
                  <a:pt x="59626" y="6857"/>
                </a:lnTo>
                <a:lnTo>
                  <a:pt x="5562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24172" y="7080551"/>
            <a:ext cx="5971540" cy="27190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5" dirty="0">
                <a:latin typeface="Times New Roman"/>
                <a:cs typeface="Times New Roman"/>
              </a:rPr>
              <a:t>constant and </a:t>
            </a:r>
            <a:r>
              <a:rPr sz="1250" b="1" i="1" spc="35" dirty="0">
                <a:latin typeface="Times New Roman"/>
                <a:cs typeface="Times New Roman"/>
              </a:rPr>
              <a:t>T </a:t>
            </a:r>
            <a:r>
              <a:rPr sz="1200" spc="-5" dirty="0">
                <a:latin typeface="Times New Roman"/>
                <a:cs typeface="Times New Roman"/>
              </a:rPr>
              <a:t>is the absolute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temperature of the surface in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875" b="1" i="1" spc="-22" baseline="4444" dirty="0">
                <a:latin typeface="Times New Roman"/>
                <a:cs typeface="Times New Roman"/>
              </a:rPr>
              <a:t>(K</a:t>
            </a:r>
            <a:r>
              <a:rPr sz="1800" spc="-22" baseline="4629" dirty="0">
                <a:latin typeface="Times New Roman"/>
                <a:cs typeface="Times New Roman"/>
              </a:rPr>
              <a:t>°)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baseline="4444" dirty="0">
                <a:latin typeface="Times New Roman"/>
                <a:cs typeface="Times New Roman"/>
              </a:rPr>
              <a:t>E</a:t>
            </a:r>
            <a:r>
              <a:rPr sz="850" b="1" i="1" dirty="0">
                <a:latin typeface="Times New Roman"/>
                <a:cs typeface="Times New Roman"/>
              </a:rPr>
              <a:t>b </a:t>
            </a:r>
            <a:r>
              <a:rPr sz="1800" spc="-7" baseline="4629" dirty="0">
                <a:latin typeface="Times New Roman"/>
                <a:cs typeface="Times New Roman"/>
              </a:rPr>
              <a:t>is called the </a:t>
            </a:r>
            <a:r>
              <a:rPr sz="1800" b="1" spc="-7" baseline="4629" dirty="0">
                <a:latin typeface="Times New Roman"/>
                <a:cs typeface="Times New Roman"/>
              </a:rPr>
              <a:t>blackbody emissive</a:t>
            </a:r>
            <a:r>
              <a:rPr sz="1800" b="1" spc="75" baseline="4629" dirty="0">
                <a:latin typeface="Times New Roman"/>
                <a:cs typeface="Times New Roman"/>
              </a:rPr>
              <a:t> </a:t>
            </a:r>
            <a:r>
              <a:rPr sz="1800" b="1" spc="-7" baseline="4629" dirty="0">
                <a:latin typeface="Times New Roman"/>
                <a:cs typeface="Times New Roman"/>
              </a:rPr>
              <a:t>power</a:t>
            </a:r>
            <a:r>
              <a:rPr sz="1800" spc="-7" baseline="4629" dirty="0">
                <a:latin typeface="Times New Roman"/>
                <a:cs typeface="Times New Roman"/>
              </a:rPr>
              <a:t>.</a:t>
            </a:r>
            <a:endParaRPr sz="1800" baseline="4629">
              <a:latin typeface="Times New Roman"/>
              <a:cs typeface="Times New Roman"/>
            </a:endParaRPr>
          </a:p>
          <a:p>
            <a:pPr marL="12700">
              <a:lnSpc>
                <a:spcPts val="1555"/>
              </a:lnSpc>
              <a:spcBef>
                <a:spcPts val="825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8.3- Radiative</a:t>
            </a:r>
            <a:r>
              <a:rPr sz="1350" b="1" i="1" spc="-15" dirty="0">
                <a:latin typeface="Times New Roman"/>
                <a:cs typeface="Times New Roman"/>
              </a:rPr>
              <a:t> </a:t>
            </a:r>
            <a:r>
              <a:rPr sz="1350" b="1" i="1" spc="-25" dirty="0">
                <a:latin typeface="Times New Roman"/>
                <a:cs typeface="Times New Roman"/>
              </a:rPr>
              <a:t>Properties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480"/>
              </a:lnSpc>
            </a:pPr>
            <a:r>
              <a:rPr sz="1350" b="1" i="1" spc="-25" dirty="0">
                <a:latin typeface="Times New Roman"/>
                <a:cs typeface="Times New Roman"/>
              </a:rPr>
              <a:t>8.3.1-</a:t>
            </a:r>
            <a:r>
              <a:rPr sz="1350" b="1" i="1" spc="-10" dirty="0">
                <a:latin typeface="Times New Roman"/>
                <a:cs typeface="Times New Roman"/>
              </a:rPr>
              <a:t> </a:t>
            </a:r>
            <a:r>
              <a:rPr sz="1350" b="1" i="1" spc="-20" dirty="0">
                <a:latin typeface="Times New Roman"/>
                <a:cs typeface="Times New Roman"/>
              </a:rPr>
              <a:t>Emissivity</a:t>
            </a:r>
            <a:endParaRPr sz="1350">
              <a:latin typeface="Times New Roman"/>
              <a:cs typeface="Times New Roman"/>
            </a:endParaRPr>
          </a:p>
          <a:p>
            <a:pPr marL="12700" marR="2295525">
              <a:lnSpc>
                <a:spcPts val="1370"/>
              </a:lnSpc>
              <a:spcBef>
                <a:spcPts val="8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50" b="1" i="1" spc="-15" dirty="0">
                <a:latin typeface="Times New Roman"/>
                <a:cs typeface="Times New Roman"/>
              </a:rPr>
              <a:t>emissivity </a:t>
            </a:r>
            <a:r>
              <a:rPr sz="1200" spc="-5" dirty="0">
                <a:latin typeface="Times New Roman"/>
                <a:cs typeface="Times New Roman"/>
              </a:rPr>
              <a:t>of 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represents the ratio of the  radiation  emitted  by the </a:t>
            </a:r>
            <a:r>
              <a:rPr sz="1200" spc="-10" dirty="0">
                <a:latin typeface="Times New Roman"/>
                <a:cs typeface="Times New Roman"/>
              </a:rPr>
              <a:t>surface  </a:t>
            </a:r>
            <a:r>
              <a:rPr sz="1200" spc="-5" dirty="0">
                <a:latin typeface="Times New Roman"/>
                <a:cs typeface="Times New Roman"/>
              </a:rPr>
              <a:t>at a given temperature  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  <a:p>
            <a:pPr marL="12700" marR="2291080" algn="just">
              <a:lnSpc>
                <a:spcPct val="94200"/>
              </a:lnSpc>
              <a:tabLst>
                <a:tab pos="2167255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radiation emitted by a blackbody at the </a:t>
            </a:r>
            <a:r>
              <a:rPr sz="1200" dirty="0">
                <a:latin typeface="Times New Roman"/>
                <a:cs typeface="Times New Roman"/>
              </a:rPr>
              <a:t>same  </a:t>
            </a:r>
            <a:r>
              <a:rPr sz="1200" spc="-5" dirty="0">
                <a:latin typeface="Times New Roman"/>
                <a:cs typeface="Times New Roman"/>
              </a:rPr>
              <a:t>temperature.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emissivity of a surface is denoted by ,  and it  takes the  range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of;</a:t>
            </a:r>
            <a:r>
              <a:rPr sz="1200" spc="140" dirty="0">
                <a:latin typeface="Times New Roman"/>
                <a:cs typeface="Times New Roman"/>
              </a:rPr>
              <a:t> </a:t>
            </a:r>
            <a:r>
              <a:rPr sz="1250" b="1" i="1" spc="-30" dirty="0">
                <a:latin typeface="Times New Roman"/>
                <a:cs typeface="Times New Roman"/>
              </a:rPr>
              <a:t>0	</a:t>
            </a:r>
            <a:r>
              <a:rPr sz="1250" b="1" i="1" spc="-15" dirty="0">
                <a:latin typeface="Times New Roman"/>
                <a:cs typeface="Times New Roman"/>
              </a:rPr>
              <a:t>1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spc="-20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Fig.(8.3)  So,  the  </a:t>
            </a:r>
            <a:r>
              <a:rPr sz="1200" dirty="0">
                <a:latin typeface="Times New Roman"/>
                <a:cs typeface="Times New Roman"/>
              </a:rPr>
              <a:t>emissivity </a:t>
            </a:r>
            <a:r>
              <a:rPr sz="1200" spc="-5" dirty="0">
                <a:latin typeface="Times New Roman"/>
                <a:cs typeface="Times New Roman"/>
              </a:rPr>
              <a:t>is  a  measure  of  how  closely 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</a:t>
            </a:r>
            <a:endParaRPr sz="1200">
              <a:latin typeface="Times New Roman"/>
              <a:cs typeface="Times New Roman"/>
            </a:endParaRPr>
          </a:p>
          <a:p>
            <a:pPr marL="12700" marR="2289810" algn="just">
              <a:lnSpc>
                <a:spcPts val="137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approximates a blackbody, for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, for a whit body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30" dirty="0">
                <a:latin typeface="Times New Roman"/>
                <a:cs typeface="Times New Roman"/>
              </a:rPr>
              <a:t>= 0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for gray </a:t>
            </a:r>
            <a:r>
              <a:rPr sz="1200" spc="-5" dirty="0">
                <a:latin typeface="Times New Roman"/>
                <a:cs typeface="Times New Roman"/>
              </a:rPr>
              <a:t>bodies it lies between </a:t>
            </a:r>
            <a:r>
              <a:rPr sz="1250" b="1" i="1" spc="-30" dirty="0">
                <a:latin typeface="Times New Roman"/>
                <a:cs typeface="Times New Roman"/>
              </a:rPr>
              <a:t>0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1</a:t>
            </a:r>
            <a:r>
              <a:rPr sz="1200" spc="-2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435475" marR="5080" indent="-421005">
              <a:lnSpc>
                <a:spcPts val="1180"/>
              </a:lnSpc>
              <a:spcBef>
                <a:spcPts val="845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Fig.(8.3) Typical </a:t>
            </a:r>
            <a:r>
              <a:rPr sz="1050" b="1" i="1" spc="-30" dirty="0">
                <a:latin typeface="Times New Roman"/>
                <a:cs typeface="Times New Roman"/>
              </a:rPr>
              <a:t>ranges </a:t>
            </a:r>
            <a:r>
              <a:rPr sz="1050" b="1" i="1" spc="-25" dirty="0">
                <a:latin typeface="Times New Roman"/>
                <a:cs typeface="Times New Roman"/>
              </a:rPr>
              <a:t>of </a:t>
            </a:r>
            <a:r>
              <a:rPr sz="1050" b="1" i="1" spc="-20" dirty="0">
                <a:latin typeface="Times New Roman"/>
                <a:cs typeface="Times New Roman"/>
              </a:rPr>
              <a:t>emissivity  </a:t>
            </a:r>
            <a:r>
              <a:rPr sz="1050" b="1" i="1" spc="-5" dirty="0">
                <a:latin typeface="Times New Roman"/>
                <a:cs typeface="Times New Roman"/>
              </a:rPr>
              <a:t>for </a:t>
            </a:r>
            <a:r>
              <a:rPr sz="1050" b="1" i="1" spc="-25" dirty="0">
                <a:latin typeface="Times New Roman"/>
                <a:cs typeface="Times New Roman"/>
              </a:rPr>
              <a:t>various</a:t>
            </a:r>
            <a:r>
              <a:rPr sz="1050" b="1" i="1" spc="-8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materials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458868" y="6553149"/>
            <a:ext cx="2286000" cy="4787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ts val="1150"/>
              </a:lnSpc>
              <a:spcBef>
                <a:spcPts val="229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Fig.(8.2) </a:t>
            </a:r>
            <a:r>
              <a:rPr sz="1050" b="1" i="1" spc="15" dirty="0">
                <a:latin typeface="Times New Roman"/>
                <a:cs typeface="Times New Roman"/>
              </a:rPr>
              <a:t>A </a:t>
            </a:r>
            <a:r>
              <a:rPr sz="1050" b="1" i="1" spc="-20" dirty="0">
                <a:latin typeface="Times New Roman"/>
                <a:cs typeface="Times New Roman"/>
              </a:rPr>
              <a:t>blackbody </a:t>
            </a:r>
            <a:r>
              <a:rPr sz="1050" b="1" i="1" spc="-30" dirty="0">
                <a:latin typeface="Times New Roman"/>
                <a:cs typeface="Times New Roman"/>
              </a:rPr>
              <a:t>is </a:t>
            </a:r>
            <a:r>
              <a:rPr sz="1050" b="1" i="1" spc="-15" dirty="0">
                <a:latin typeface="Times New Roman"/>
                <a:cs typeface="Times New Roman"/>
              </a:rPr>
              <a:t>said </a:t>
            </a:r>
            <a:r>
              <a:rPr sz="1050" b="1" i="1" spc="-20" dirty="0">
                <a:latin typeface="Times New Roman"/>
                <a:cs typeface="Times New Roman"/>
              </a:rPr>
              <a:t>to </a:t>
            </a:r>
            <a:r>
              <a:rPr sz="1050" b="1" i="1" spc="-25" dirty="0">
                <a:latin typeface="Times New Roman"/>
                <a:cs typeface="Times New Roman"/>
              </a:rPr>
              <a:t>be </a:t>
            </a:r>
            <a:r>
              <a:rPr sz="1050" b="1" i="1" spc="-30" dirty="0">
                <a:latin typeface="Times New Roman"/>
                <a:cs typeface="Times New Roman"/>
              </a:rPr>
              <a:t>a</a:t>
            </a:r>
            <a:r>
              <a:rPr sz="1050" b="1" i="1" spc="-140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diffuse  </a:t>
            </a:r>
            <a:r>
              <a:rPr sz="1050" b="1" i="1" spc="-20" dirty="0">
                <a:latin typeface="Times New Roman"/>
                <a:cs typeface="Times New Roman"/>
              </a:rPr>
              <a:t>emitter </a:t>
            </a:r>
            <a:r>
              <a:rPr sz="1050" b="1" i="1" spc="-30" dirty="0">
                <a:latin typeface="Times New Roman"/>
                <a:cs typeface="Times New Roman"/>
              </a:rPr>
              <a:t>since </a:t>
            </a:r>
            <a:r>
              <a:rPr sz="1050" b="1" i="1" spc="15" dirty="0">
                <a:latin typeface="Times New Roman"/>
                <a:cs typeface="Times New Roman"/>
              </a:rPr>
              <a:t>it </a:t>
            </a:r>
            <a:r>
              <a:rPr sz="1050" b="1" i="1" spc="-25" dirty="0">
                <a:latin typeface="Times New Roman"/>
                <a:cs typeface="Times New Roman"/>
              </a:rPr>
              <a:t>emits </a:t>
            </a:r>
            <a:r>
              <a:rPr sz="1050" b="1" i="1" spc="-30" dirty="0">
                <a:latin typeface="Times New Roman"/>
                <a:cs typeface="Times New Roman"/>
              </a:rPr>
              <a:t>radiation </a:t>
            </a:r>
            <a:r>
              <a:rPr sz="1050" b="1" i="1" spc="-20" dirty="0">
                <a:latin typeface="Times New Roman"/>
                <a:cs typeface="Times New Roman"/>
              </a:rPr>
              <a:t>energy  uniformly in </a:t>
            </a:r>
            <a:r>
              <a:rPr sz="1050" b="1" i="1" spc="-15" dirty="0">
                <a:latin typeface="Times New Roman"/>
                <a:cs typeface="Times New Roman"/>
              </a:rPr>
              <a:t>all</a:t>
            </a:r>
            <a:r>
              <a:rPr sz="1050" b="1" i="1" spc="-8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directions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37031" y="792477"/>
            <a:ext cx="6285230" cy="1323340"/>
          </a:xfrm>
          <a:custGeom>
            <a:avLst/>
            <a:gdLst/>
            <a:ahLst/>
            <a:cxnLst/>
            <a:rect l="l" t="t" r="r" b="b"/>
            <a:pathLst>
              <a:path w="6285230" h="1323339">
                <a:moveTo>
                  <a:pt x="0" y="1322831"/>
                </a:moveTo>
                <a:lnTo>
                  <a:pt x="6284976" y="1322831"/>
                </a:lnTo>
                <a:lnTo>
                  <a:pt x="6284976" y="0"/>
                </a:lnTo>
                <a:lnTo>
                  <a:pt x="0" y="0"/>
                </a:lnTo>
                <a:lnTo>
                  <a:pt x="0" y="1322831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35124" y="761343"/>
            <a:ext cx="6588125" cy="4784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1600" algn="just">
              <a:lnSpc>
                <a:spcPts val="157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8.1-</a:t>
            </a:r>
            <a:r>
              <a:rPr sz="1350" b="1" i="1" spc="-35" dirty="0">
                <a:latin typeface="Times New Roman"/>
                <a:cs typeface="Times New Roman"/>
              </a:rPr>
              <a:t> </a:t>
            </a:r>
            <a:r>
              <a:rPr sz="1350" b="1" i="1" spc="-25" dirty="0">
                <a:latin typeface="Times New Roman"/>
                <a:cs typeface="Times New Roman"/>
              </a:rPr>
              <a:t>Introduction</a:t>
            </a:r>
            <a:endParaRPr sz="1350">
              <a:latin typeface="Times New Roman"/>
              <a:cs typeface="Times New Roman"/>
            </a:endParaRPr>
          </a:p>
          <a:p>
            <a:pPr marL="101600" marR="189230" indent="151765" algn="just">
              <a:lnSpc>
                <a:spcPct val="957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Consider a hot object that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suspended in an evacuated chamber </a:t>
            </a:r>
            <a:r>
              <a:rPr sz="1200" spc="-10" dirty="0">
                <a:latin typeface="Times New Roman"/>
                <a:cs typeface="Times New Roman"/>
              </a:rPr>
              <a:t>whose </a:t>
            </a:r>
            <a:r>
              <a:rPr sz="1200" spc="-5" dirty="0">
                <a:latin typeface="Times New Roman"/>
                <a:cs typeface="Times New Roman"/>
              </a:rPr>
              <a:t>walls are at </a:t>
            </a:r>
            <a:r>
              <a:rPr sz="1200" spc="-10" dirty="0">
                <a:latin typeface="Times New Roman"/>
                <a:cs typeface="Times New Roman"/>
              </a:rPr>
              <a:t>room  </a:t>
            </a:r>
            <a:r>
              <a:rPr sz="1200" spc="-5" dirty="0">
                <a:latin typeface="Times New Roman"/>
                <a:cs typeface="Times New Roman"/>
              </a:rPr>
              <a:t>temperature Fig.(8.1). Heat transfer between the object and the chamber could not have taken place by  conduction or convection, because these two mechanisms cannot occur in a vacuum. Therefore, heat  transfer must have occurred through </a:t>
            </a:r>
            <a:r>
              <a:rPr sz="1200" dirty="0">
                <a:latin typeface="Times New Roman"/>
                <a:cs typeface="Times New Roman"/>
              </a:rPr>
              <a:t>another </a:t>
            </a:r>
            <a:r>
              <a:rPr sz="1200" spc="-5" dirty="0">
                <a:latin typeface="Times New Roman"/>
                <a:cs typeface="Times New Roman"/>
              </a:rPr>
              <a:t>mechanism that involves the emission of the internal  energy of the </a:t>
            </a:r>
            <a:r>
              <a:rPr sz="1200" spc="-10" dirty="0">
                <a:latin typeface="Times New Roman"/>
                <a:cs typeface="Times New Roman"/>
              </a:rPr>
              <a:t>object. </a:t>
            </a:r>
            <a:r>
              <a:rPr sz="1200" spc="-5" dirty="0">
                <a:latin typeface="Times New Roman"/>
                <a:cs typeface="Times New Roman"/>
              </a:rPr>
              <a:t>This mechanism is radiation. </a:t>
            </a:r>
            <a:r>
              <a:rPr sz="1200" dirty="0">
                <a:latin typeface="Times New Roman"/>
                <a:cs typeface="Times New Roman"/>
              </a:rPr>
              <a:t>Radiation </a:t>
            </a:r>
            <a:r>
              <a:rPr sz="1200" spc="-5" dirty="0">
                <a:latin typeface="Times New Roman"/>
                <a:cs typeface="Times New Roman"/>
              </a:rPr>
              <a:t>differs </a:t>
            </a:r>
            <a:r>
              <a:rPr sz="1200" spc="-1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the other two heat transfer  mechanisms in the </a:t>
            </a:r>
            <a:r>
              <a:rPr sz="1200" dirty="0">
                <a:latin typeface="Times New Roman"/>
                <a:cs typeface="Times New Roman"/>
              </a:rPr>
              <a:t>following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points;</a:t>
            </a:r>
            <a:endParaRPr sz="1200">
              <a:latin typeface="Times New Roman"/>
              <a:cs typeface="Times New Roman"/>
            </a:endParaRPr>
          </a:p>
          <a:p>
            <a:pPr marL="330200" indent="-229235" algn="just">
              <a:lnSpc>
                <a:spcPts val="1445"/>
              </a:lnSpc>
              <a:spcBef>
                <a:spcPts val="334"/>
              </a:spcBef>
              <a:buSzPct val="104166"/>
              <a:buFont typeface="Times New Roman"/>
              <a:buAutoNum type="arabicPlain"/>
              <a:tabLst>
                <a:tab pos="330835" algn="l"/>
              </a:tabLst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does not require the presence of a material medium to take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place.</a:t>
            </a:r>
            <a:endParaRPr sz="1200">
              <a:latin typeface="Times New Roman"/>
              <a:cs typeface="Times New Roman"/>
            </a:endParaRPr>
          </a:p>
          <a:p>
            <a:pPr marL="330200" marR="2023110" indent="-229235" algn="just">
              <a:lnSpc>
                <a:spcPts val="1370"/>
              </a:lnSpc>
              <a:spcBef>
                <a:spcPts val="100"/>
              </a:spcBef>
              <a:buSzPct val="104166"/>
              <a:buFont typeface="Times New Roman"/>
              <a:buAutoNum type="arabicPlain"/>
              <a:tabLst>
                <a:tab pos="370205" algn="l"/>
              </a:tabLst>
            </a:pPr>
            <a:r>
              <a:rPr dirty="0"/>
              <a:t>	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fact, energy transfer by radiation is fastest </a:t>
            </a:r>
            <a:r>
              <a:rPr sz="1200" spc="-10" dirty="0">
                <a:latin typeface="Times New Roman"/>
                <a:cs typeface="Times New Roman"/>
              </a:rPr>
              <a:t>(at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speed </a:t>
            </a:r>
            <a:r>
              <a:rPr sz="1200" spc="-5" dirty="0">
                <a:latin typeface="Times New Roman"/>
                <a:cs typeface="Times New Roman"/>
              </a:rPr>
              <a:t>of light)  and it </a:t>
            </a:r>
            <a:r>
              <a:rPr sz="1200" spc="-10" dirty="0">
                <a:latin typeface="Times New Roman"/>
                <a:cs typeface="Times New Roman"/>
              </a:rPr>
              <a:t>suffers </a:t>
            </a:r>
            <a:r>
              <a:rPr sz="1200" spc="-5" dirty="0">
                <a:latin typeface="Times New Roman"/>
                <a:cs typeface="Times New Roman"/>
              </a:rPr>
              <a:t>no attenuation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vacuum.</a:t>
            </a:r>
            <a:endParaRPr sz="1200">
              <a:latin typeface="Times New Roman"/>
              <a:cs typeface="Times New Roman"/>
            </a:endParaRPr>
          </a:p>
          <a:p>
            <a:pPr marL="330200" marR="2020570" indent="-229235">
              <a:lnSpc>
                <a:spcPts val="1370"/>
              </a:lnSpc>
              <a:spcBef>
                <a:spcPts val="20"/>
              </a:spcBef>
              <a:buSzPct val="104166"/>
              <a:buFont typeface="Times New Roman"/>
              <a:buAutoNum type="arabicPlain"/>
              <a:tabLst>
                <a:tab pos="330835" algn="l"/>
              </a:tabLst>
            </a:pPr>
            <a:r>
              <a:rPr sz="1200" spc="-5" dirty="0">
                <a:latin typeface="Times New Roman"/>
                <a:cs typeface="Times New Roman"/>
              </a:rPr>
              <a:t>Also, radiation transfer occurs in solids as well as liquids and gases. 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most practical applications, </a:t>
            </a:r>
            <a:r>
              <a:rPr sz="1200" spc="-15" dirty="0">
                <a:latin typeface="Times New Roman"/>
                <a:cs typeface="Times New Roman"/>
              </a:rPr>
              <a:t>all </a:t>
            </a:r>
            <a:r>
              <a:rPr sz="1200" spc="-5" dirty="0">
                <a:latin typeface="Times New Roman"/>
                <a:cs typeface="Times New Roman"/>
              </a:rPr>
              <a:t>three modes of heat transfer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occur</a:t>
            </a:r>
            <a:endParaRPr sz="1200">
              <a:latin typeface="Times New Roman"/>
              <a:cs typeface="Times New Roman"/>
            </a:endParaRPr>
          </a:p>
          <a:p>
            <a:pPr marL="330200" marR="2020570">
              <a:lnSpc>
                <a:spcPts val="137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concurrently at </a:t>
            </a:r>
            <a:r>
              <a:rPr sz="1200" spc="-10" dirty="0">
                <a:latin typeface="Times New Roman"/>
                <a:cs typeface="Times New Roman"/>
              </a:rPr>
              <a:t>varying </a:t>
            </a:r>
            <a:r>
              <a:rPr sz="1200" spc="-5" dirty="0">
                <a:latin typeface="Times New Roman"/>
                <a:cs typeface="Times New Roman"/>
              </a:rPr>
              <a:t>degrees. But </a:t>
            </a:r>
            <a:r>
              <a:rPr sz="120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through an  evacuated </a:t>
            </a:r>
            <a:r>
              <a:rPr sz="1200" dirty="0">
                <a:latin typeface="Times New Roman"/>
                <a:cs typeface="Times New Roman"/>
              </a:rPr>
              <a:t>space </a:t>
            </a:r>
            <a:r>
              <a:rPr sz="1200" spc="-5" dirty="0">
                <a:latin typeface="Times New Roman"/>
                <a:cs typeface="Times New Roman"/>
              </a:rPr>
              <a:t>can occur only by </a:t>
            </a:r>
            <a:r>
              <a:rPr sz="1200" dirty="0">
                <a:latin typeface="Times New Roman"/>
                <a:cs typeface="Times New Roman"/>
              </a:rPr>
              <a:t>radiation.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example,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330200">
              <a:lnSpc>
                <a:spcPts val="1295"/>
              </a:lnSpc>
            </a:pPr>
            <a:r>
              <a:rPr sz="1200" spc="-5" dirty="0">
                <a:latin typeface="Times New Roman"/>
                <a:cs typeface="Times New Roman"/>
              </a:rPr>
              <a:t>energy </a:t>
            </a:r>
            <a:r>
              <a:rPr sz="1200" spc="-1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sun </a:t>
            </a:r>
            <a:r>
              <a:rPr sz="1200" spc="-5" dirty="0">
                <a:latin typeface="Times New Roman"/>
                <a:cs typeface="Times New Roman"/>
              </a:rPr>
              <a:t>reaches the earth by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radiation.</a:t>
            </a:r>
            <a:endParaRPr sz="1200">
              <a:latin typeface="Times New Roman"/>
              <a:cs typeface="Times New Roman"/>
            </a:endParaRPr>
          </a:p>
          <a:p>
            <a:pPr marL="330200" marR="2018030" indent="-229235" algn="just">
              <a:lnSpc>
                <a:spcPct val="95500"/>
              </a:lnSpc>
              <a:spcBef>
                <a:spcPts val="5"/>
              </a:spcBef>
              <a:buSzPct val="104166"/>
              <a:buFont typeface="Times New Roman"/>
              <a:buAutoNum type="arabicPlain" startAt="4"/>
              <a:tabLst>
                <a:tab pos="330835" algn="l"/>
              </a:tabLst>
            </a:pPr>
            <a:r>
              <a:rPr sz="1200" spc="-5" dirty="0">
                <a:latin typeface="Times New Roman"/>
                <a:cs typeface="Times New Roman"/>
              </a:rPr>
              <a:t>Heat transfer by conduction or convection takes place in the  direction of decreasing temperature; that </a:t>
            </a:r>
            <a:r>
              <a:rPr sz="1200" spc="-10" dirty="0">
                <a:latin typeface="Times New Roman"/>
                <a:cs typeface="Times New Roman"/>
              </a:rPr>
              <a:t>is, </a:t>
            </a:r>
            <a:r>
              <a:rPr sz="1200" spc="-5" dirty="0">
                <a:latin typeface="Times New Roman"/>
                <a:cs typeface="Times New Roman"/>
              </a:rPr>
              <a:t>from a high-temperature  medium to a lower-temperature one. </a:t>
            </a: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interesting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that radiation</a:t>
            </a:r>
            <a:endParaRPr sz="1200">
              <a:latin typeface="Times New Roman"/>
              <a:cs typeface="Times New Roman"/>
            </a:endParaRPr>
          </a:p>
          <a:p>
            <a:pPr marL="330200" marR="81280">
              <a:lnSpc>
                <a:spcPct val="958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heat transfer can occur between two bodies separated by a medium </a:t>
            </a:r>
            <a:r>
              <a:rPr sz="1575" b="1" i="1" spc="-37" baseline="-7936" dirty="0">
                <a:latin typeface="Times New Roman"/>
                <a:cs typeface="Times New Roman"/>
              </a:rPr>
              <a:t>Fig.(8.1) </a:t>
            </a:r>
            <a:r>
              <a:rPr sz="1575" b="1" i="1" spc="22" baseline="-7936" dirty="0">
                <a:latin typeface="Times New Roman"/>
                <a:cs typeface="Times New Roman"/>
              </a:rPr>
              <a:t>A </a:t>
            </a:r>
            <a:r>
              <a:rPr sz="1575" b="1" i="1" spc="-15" baseline="-7936" dirty="0">
                <a:latin typeface="Times New Roman"/>
                <a:cs typeface="Times New Roman"/>
              </a:rPr>
              <a:t>hot object </a:t>
            </a:r>
            <a:r>
              <a:rPr sz="1575" b="1" i="1" spc="-52" baseline="-7936" dirty="0">
                <a:latin typeface="Times New Roman"/>
                <a:cs typeface="Times New Roman"/>
              </a:rPr>
              <a:t>in </a:t>
            </a:r>
            <a:r>
              <a:rPr sz="1575" b="1" i="1" spc="-44" baseline="-7936" dirty="0">
                <a:latin typeface="Times New Roman"/>
                <a:cs typeface="Times New Roman"/>
              </a:rPr>
              <a:t>a </a:t>
            </a:r>
            <a:r>
              <a:rPr sz="1575" b="1" i="1" spc="-37" baseline="-7936" dirty="0">
                <a:latin typeface="Times New Roman"/>
                <a:cs typeface="Times New Roman"/>
              </a:rPr>
              <a:t>vacuum  </a:t>
            </a:r>
            <a:r>
              <a:rPr sz="1200" spc="-5" dirty="0">
                <a:latin typeface="Times New Roman"/>
                <a:cs typeface="Times New Roman"/>
              </a:rPr>
              <a:t>colder than both bodies. For example, </a:t>
            </a:r>
            <a:r>
              <a:rPr sz="1200" dirty="0">
                <a:latin typeface="Times New Roman"/>
                <a:cs typeface="Times New Roman"/>
              </a:rPr>
              <a:t>solar </a:t>
            </a:r>
            <a:r>
              <a:rPr sz="1200" spc="-5" dirty="0">
                <a:latin typeface="Times New Roman"/>
                <a:cs typeface="Times New Roman"/>
              </a:rPr>
              <a:t>radiation reaches </a:t>
            </a:r>
            <a:r>
              <a:rPr sz="1200" spc="-10" dirty="0">
                <a:latin typeface="Times New Roman"/>
                <a:cs typeface="Times New Roman"/>
              </a:rPr>
              <a:t>the</a:t>
            </a:r>
            <a:r>
              <a:rPr sz="1575" b="1" i="1" spc="-15" baseline="2645" dirty="0">
                <a:latin typeface="Times New Roman"/>
                <a:cs typeface="Times New Roman"/>
              </a:rPr>
              <a:t>chamber </a:t>
            </a:r>
            <a:r>
              <a:rPr sz="1575" b="1" i="1" spc="-30" baseline="2645" dirty="0">
                <a:latin typeface="Times New Roman"/>
                <a:cs typeface="Times New Roman"/>
              </a:rPr>
              <a:t>loses heat </a:t>
            </a:r>
            <a:r>
              <a:rPr sz="1575" b="1" i="1" spc="7" baseline="2645" dirty="0">
                <a:latin typeface="Times New Roman"/>
                <a:cs typeface="Times New Roman"/>
              </a:rPr>
              <a:t>by </a:t>
            </a:r>
            <a:r>
              <a:rPr sz="1575" b="1" i="1" spc="-37" baseline="2645" dirty="0">
                <a:latin typeface="Times New Roman"/>
                <a:cs typeface="Times New Roman"/>
              </a:rPr>
              <a:t>radiation </a:t>
            </a:r>
            <a:r>
              <a:rPr sz="1575" b="1" i="1" spc="-15" baseline="2645" dirty="0">
                <a:latin typeface="Times New Roman"/>
                <a:cs typeface="Times New Roman"/>
              </a:rPr>
              <a:t>only  </a:t>
            </a:r>
            <a:r>
              <a:rPr sz="1200" spc="-5" dirty="0">
                <a:latin typeface="Times New Roman"/>
                <a:cs typeface="Times New Roman"/>
              </a:rPr>
              <a:t>surface of the earth after passing through cold air </a:t>
            </a:r>
            <a:r>
              <a:rPr sz="1200" spc="-10" dirty="0">
                <a:latin typeface="Times New Roman"/>
                <a:cs typeface="Times New Roman"/>
              </a:rPr>
              <a:t>layers </a:t>
            </a:r>
            <a:r>
              <a:rPr sz="1200" spc="-5" dirty="0">
                <a:latin typeface="Times New Roman"/>
                <a:cs typeface="Times New Roman"/>
              </a:rPr>
              <a:t>at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high</a:t>
            </a:r>
            <a:endParaRPr sz="1200">
              <a:latin typeface="Times New Roman"/>
              <a:cs typeface="Times New Roman"/>
            </a:endParaRPr>
          </a:p>
          <a:p>
            <a:pPr marL="330200">
              <a:lnSpc>
                <a:spcPts val="1370"/>
              </a:lnSpc>
            </a:pPr>
            <a:r>
              <a:rPr sz="1200" spc="-5" dirty="0">
                <a:latin typeface="Times New Roman"/>
                <a:cs typeface="Times New Roman"/>
              </a:rPr>
              <a:t>altitudes.</a:t>
            </a:r>
            <a:endParaRPr sz="1200">
              <a:latin typeface="Times New Roman"/>
              <a:cs typeface="Times New Roman"/>
            </a:endParaRPr>
          </a:p>
          <a:p>
            <a:pPr marL="101600" algn="just">
              <a:lnSpc>
                <a:spcPts val="1570"/>
              </a:lnSpc>
              <a:spcBef>
                <a:spcPts val="74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8.2- </a:t>
            </a:r>
            <a:r>
              <a:rPr sz="1350" b="1" i="1" spc="-20" dirty="0">
                <a:latin typeface="Times New Roman"/>
                <a:cs typeface="Times New Roman"/>
              </a:rPr>
              <a:t>Blackbody</a:t>
            </a:r>
            <a:r>
              <a:rPr sz="1350" b="1" i="1" spc="-80" dirty="0">
                <a:latin typeface="Times New Roman"/>
                <a:cs typeface="Times New Roman"/>
              </a:rPr>
              <a:t> </a:t>
            </a:r>
            <a:r>
              <a:rPr sz="1350" b="1" i="1" spc="-25" dirty="0">
                <a:latin typeface="Times New Roman"/>
                <a:cs typeface="Times New Roman"/>
              </a:rPr>
              <a:t>Radiation</a:t>
            </a:r>
            <a:endParaRPr sz="1350">
              <a:latin typeface="Times New Roman"/>
              <a:cs typeface="Times New Roman"/>
            </a:endParaRPr>
          </a:p>
          <a:p>
            <a:pPr marL="101600" marR="2819400" algn="just">
              <a:lnSpc>
                <a:spcPct val="95800"/>
              </a:lnSpc>
              <a:spcBef>
                <a:spcPts val="1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 blackbody is defined as a perfect emitter and  absorber of radiation. A blackbody absorbs all incident  radiation, regardless of </a:t>
            </a:r>
            <a:r>
              <a:rPr sz="1200" spc="-10" dirty="0">
                <a:latin typeface="Times New Roman"/>
                <a:cs typeface="Times New Roman"/>
              </a:rPr>
              <a:t>wavelength </a:t>
            </a:r>
            <a:r>
              <a:rPr sz="1200" spc="-5" dirty="0">
                <a:latin typeface="Times New Roman"/>
                <a:cs typeface="Times New Roman"/>
              </a:rPr>
              <a:t>and direction. Also,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4463" y="10259565"/>
            <a:ext cx="6248400" cy="143510"/>
          </a:xfrm>
          <a:custGeom>
            <a:avLst/>
            <a:gdLst/>
            <a:ahLst/>
            <a:cxnLst/>
            <a:rect l="l" t="t" r="r" b="b"/>
            <a:pathLst>
              <a:path w="6248400" h="143509">
                <a:moveTo>
                  <a:pt x="0" y="143255"/>
                </a:moveTo>
                <a:lnTo>
                  <a:pt x="6248399" y="143255"/>
                </a:lnTo>
                <a:lnTo>
                  <a:pt x="6248399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1559" y="7031732"/>
            <a:ext cx="2075405" cy="2395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608" y="765045"/>
            <a:ext cx="4535424" cy="5922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887" y="6725790"/>
            <a:ext cx="4627245" cy="0"/>
          </a:xfrm>
          <a:custGeom>
            <a:avLst/>
            <a:gdLst/>
            <a:ahLst/>
            <a:cxnLst/>
            <a:rect l="l" t="t" r="r" b="b"/>
            <a:pathLst>
              <a:path w="4627245">
                <a:moveTo>
                  <a:pt x="0" y="0"/>
                </a:moveTo>
                <a:lnTo>
                  <a:pt x="462686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508" y="735200"/>
            <a:ext cx="0" cy="5982970"/>
          </a:xfrm>
          <a:custGeom>
            <a:avLst/>
            <a:gdLst/>
            <a:ahLst/>
            <a:cxnLst/>
            <a:rect l="l" t="t" r="r" b="b"/>
            <a:pathLst>
              <a:path h="5982970">
                <a:moveTo>
                  <a:pt x="0" y="0"/>
                </a:moveTo>
                <a:lnTo>
                  <a:pt x="0" y="598297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887" y="728850"/>
            <a:ext cx="4627245" cy="0"/>
          </a:xfrm>
          <a:custGeom>
            <a:avLst/>
            <a:gdLst/>
            <a:ahLst/>
            <a:cxnLst/>
            <a:rect l="l" t="t" r="r" b="b"/>
            <a:pathLst>
              <a:path w="4627245">
                <a:moveTo>
                  <a:pt x="0" y="0"/>
                </a:moveTo>
                <a:lnTo>
                  <a:pt x="4626864" y="0"/>
                </a:lnTo>
              </a:path>
            </a:pathLst>
          </a:custGeom>
          <a:ln w="1270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7132" y="734565"/>
            <a:ext cx="0" cy="5983605"/>
          </a:xfrm>
          <a:custGeom>
            <a:avLst/>
            <a:gdLst/>
            <a:ahLst/>
            <a:cxnLst/>
            <a:rect l="l" t="t" r="r" b="b"/>
            <a:pathLst>
              <a:path h="5983605">
                <a:moveTo>
                  <a:pt x="0" y="0"/>
                </a:moveTo>
                <a:lnTo>
                  <a:pt x="0" y="5983223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368" y="6695309"/>
            <a:ext cx="4566285" cy="0"/>
          </a:xfrm>
          <a:custGeom>
            <a:avLst/>
            <a:gdLst/>
            <a:ahLst/>
            <a:cxnLst/>
            <a:rect l="l" t="t" r="r" b="b"/>
            <a:pathLst>
              <a:path w="4566285">
                <a:moveTo>
                  <a:pt x="0" y="0"/>
                </a:moveTo>
                <a:lnTo>
                  <a:pt x="456590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987" y="765680"/>
            <a:ext cx="0" cy="5922010"/>
          </a:xfrm>
          <a:custGeom>
            <a:avLst/>
            <a:gdLst/>
            <a:ahLst/>
            <a:cxnLst/>
            <a:rect l="l" t="t" r="r" b="b"/>
            <a:pathLst>
              <a:path h="5922009">
                <a:moveTo>
                  <a:pt x="0" y="0"/>
                </a:moveTo>
                <a:lnTo>
                  <a:pt x="0" y="592201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368" y="758060"/>
            <a:ext cx="4566285" cy="0"/>
          </a:xfrm>
          <a:custGeom>
            <a:avLst/>
            <a:gdLst/>
            <a:ahLst/>
            <a:cxnLst/>
            <a:rect l="l" t="t" r="r" b="b"/>
            <a:pathLst>
              <a:path w="4566285">
                <a:moveTo>
                  <a:pt x="0" y="0"/>
                </a:moveTo>
                <a:lnTo>
                  <a:pt x="4565904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6652" y="765045"/>
            <a:ext cx="0" cy="5922645"/>
          </a:xfrm>
          <a:custGeom>
            <a:avLst/>
            <a:gdLst/>
            <a:ahLst/>
            <a:cxnLst/>
            <a:rect l="l" t="t" r="r" b="b"/>
            <a:pathLst>
              <a:path h="5922645">
                <a:moveTo>
                  <a:pt x="0" y="0"/>
                </a:moveTo>
                <a:lnTo>
                  <a:pt x="0" y="5922264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24400" y="6394701"/>
            <a:ext cx="441959" cy="216535"/>
          </a:xfrm>
          <a:custGeom>
            <a:avLst/>
            <a:gdLst/>
            <a:ahLst/>
            <a:cxnLst/>
            <a:rect l="l" t="t" r="r" b="b"/>
            <a:pathLst>
              <a:path w="441960" h="216534">
                <a:moveTo>
                  <a:pt x="0" y="216408"/>
                </a:moveTo>
                <a:lnTo>
                  <a:pt x="441960" y="216408"/>
                </a:lnTo>
                <a:lnTo>
                  <a:pt x="441960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3744" y="6504238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15811" y="0"/>
                </a:moveTo>
                <a:lnTo>
                  <a:pt x="0" y="0"/>
                </a:lnTo>
                <a:lnTo>
                  <a:pt x="0" y="19240"/>
                </a:lnTo>
                <a:lnTo>
                  <a:pt x="15811" y="19240"/>
                </a:lnTo>
                <a:lnTo>
                  <a:pt x="15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75453" y="6504238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15621" y="0"/>
                </a:moveTo>
                <a:lnTo>
                  <a:pt x="0" y="0"/>
                </a:lnTo>
                <a:lnTo>
                  <a:pt x="0" y="19240"/>
                </a:lnTo>
                <a:lnTo>
                  <a:pt x="15621" y="19240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36972" y="6504238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15811" y="0"/>
                </a:moveTo>
                <a:lnTo>
                  <a:pt x="0" y="0"/>
                </a:lnTo>
                <a:lnTo>
                  <a:pt x="0" y="19240"/>
                </a:lnTo>
                <a:lnTo>
                  <a:pt x="15811" y="19240"/>
                </a:lnTo>
                <a:lnTo>
                  <a:pt x="158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45939" y="6421371"/>
            <a:ext cx="28575" cy="132080"/>
          </a:xfrm>
          <a:custGeom>
            <a:avLst/>
            <a:gdLst/>
            <a:ahLst/>
            <a:cxnLst/>
            <a:rect l="l" t="t" r="r" b="b"/>
            <a:pathLst>
              <a:path w="28575" h="132079">
                <a:moveTo>
                  <a:pt x="28575" y="0"/>
                </a:moveTo>
                <a:lnTo>
                  <a:pt x="17907" y="0"/>
                </a:lnTo>
                <a:lnTo>
                  <a:pt x="13760" y="7646"/>
                </a:lnTo>
                <a:lnTo>
                  <a:pt x="1142" y="48363"/>
                </a:lnTo>
                <a:lnTo>
                  <a:pt x="0" y="65531"/>
                </a:lnTo>
                <a:lnTo>
                  <a:pt x="285" y="73717"/>
                </a:lnTo>
                <a:lnTo>
                  <a:pt x="10120" y="115776"/>
                </a:lnTo>
                <a:lnTo>
                  <a:pt x="17525" y="131635"/>
                </a:lnTo>
                <a:lnTo>
                  <a:pt x="28384" y="131635"/>
                </a:lnTo>
                <a:lnTo>
                  <a:pt x="25345" y="123202"/>
                </a:lnTo>
                <a:lnTo>
                  <a:pt x="22788" y="115323"/>
                </a:lnTo>
                <a:lnTo>
                  <a:pt x="15460" y="74527"/>
                </a:lnTo>
                <a:lnTo>
                  <a:pt x="15239" y="66103"/>
                </a:lnTo>
                <a:lnTo>
                  <a:pt x="15388" y="58209"/>
                </a:lnTo>
                <a:lnTo>
                  <a:pt x="21955" y="19692"/>
                </a:lnTo>
                <a:lnTo>
                  <a:pt x="24925" y="10284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3086" y="6422895"/>
            <a:ext cx="54610" cy="102870"/>
          </a:xfrm>
          <a:custGeom>
            <a:avLst/>
            <a:gdLst/>
            <a:ahLst/>
            <a:cxnLst/>
            <a:rect l="l" t="t" r="r" b="b"/>
            <a:pathLst>
              <a:path w="54610" h="102870">
                <a:moveTo>
                  <a:pt x="34861" y="0"/>
                </a:moveTo>
                <a:lnTo>
                  <a:pt x="19240" y="0"/>
                </a:lnTo>
                <a:lnTo>
                  <a:pt x="13144" y="2285"/>
                </a:lnTo>
                <a:lnTo>
                  <a:pt x="4190" y="11620"/>
                </a:lnTo>
                <a:lnTo>
                  <a:pt x="1904" y="17906"/>
                </a:lnTo>
                <a:lnTo>
                  <a:pt x="1995" y="31051"/>
                </a:lnTo>
                <a:lnTo>
                  <a:pt x="2857" y="34670"/>
                </a:lnTo>
                <a:lnTo>
                  <a:pt x="4952" y="38290"/>
                </a:lnTo>
                <a:lnTo>
                  <a:pt x="6858" y="41719"/>
                </a:lnTo>
                <a:lnTo>
                  <a:pt x="9715" y="44386"/>
                </a:lnTo>
                <a:lnTo>
                  <a:pt x="13715" y="46481"/>
                </a:lnTo>
                <a:lnTo>
                  <a:pt x="9334" y="48767"/>
                </a:lnTo>
                <a:lnTo>
                  <a:pt x="0" y="81152"/>
                </a:lnTo>
                <a:lnTo>
                  <a:pt x="2476" y="88582"/>
                </a:lnTo>
                <a:lnTo>
                  <a:pt x="7620" y="94106"/>
                </a:lnTo>
                <a:lnTo>
                  <a:pt x="12953" y="99631"/>
                </a:lnTo>
                <a:lnTo>
                  <a:pt x="19430" y="102298"/>
                </a:lnTo>
                <a:lnTo>
                  <a:pt x="32385" y="102298"/>
                </a:lnTo>
                <a:lnTo>
                  <a:pt x="36956" y="100964"/>
                </a:lnTo>
                <a:lnTo>
                  <a:pt x="40957" y="98488"/>
                </a:lnTo>
                <a:lnTo>
                  <a:pt x="45148" y="96012"/>
                </a:lnTo>
                <a:lnTo>
                  <a:pt x="48387" y="92392"/>
                </a:lnTo>
                <a:lnTo>
                  <a:pt x="51038" y="86867"/>
                </a:lnTo>
                <a:lnTo>
                  <a:pt x="23812" y="86867"/>
                </a:lnTo>
                <a:lnTo>
                  <a:pt x="21145" y="85343"/>
                </a:lnTo>
                <a:lnTo>
                  <a:pt x="16573" y="79628"/>
                </a:lnTo>
                <a:lnTo>
                  <a:pt x="15534" y="75818"/>
                </a:lnTo>
                <a:lnTo>
                  <a:pt x="15490" y="65150"/>
                </a:lnTo>
                <a:lnTo>
                  <a:pt x="16573" y="61721"/>
                </a:lnTo>
                <a:lnTo>
                  <a:pt x="18859" y="58864"/>
                </a:lnTo>
                <a:lnTo>
                  <a:pt x="20954" y="56006"/>
                </a:lnTo>
                <a:lnTo>
                  <a:pt x="23622" y="54673"/>
                </a:lnTo>
                <a:lnTo>
                  <a:pt x="49755" y="54673"/>
                </a:lnTo>
                <a:lnTo>
                  <a:pt x="48196" y="51815"/>
                </a:lnTo>
                <a:lnTo>
                  <a:pt x="44767" y="48767"/>
                </a:lnTo>
                <a:lnTo>
                  <a:pt x="40004" y="46481"/>
                </a:lnTo>
                <a:lnTo>
                  <a:pt x="43624" y="44576"/>
                </a:lnTo>
                <a:lnTo>
                  <a:pt x="46291" y="41909"/>
                </a:lnTo>
                <a:lnTo>
                  <a:pt x="47835" y="39242"/>
                </a:lnTo>
                <a:lnTo>
                  <a:pt x="23812" y="39242"/>
                </a:lnTo>
                <a:lnTo>
                  <a:pt x="21526" y="38100"/>
                </a:lnTo>
                <a:lnTo>
                  <a:pt x="19621" y="36004"/>
                </a:lnTo>
                <a:lnTo>
                  <a:pt x="17906" y="33908"/>
                </a:lnTo>
                <a:lnTo>
                  <a:pt x="16954" y="31051"/>
                </a:lnTo>
                <a:lnTo>
                  <a:pt x="16954" y="23431"/>
                </a:lnTo>
                <a:lnTo>
                  <a:pt x="17906" y="20574"/>
                </a:lnTo>
                <a:lnTo>
                  <a:pt x="19621" y="18478"/>
                </a:lnTo>
                <a:lnTo>
                  <a:pt x="21526" y="16192"/>
                </a:lnTo>
                <a:lnTo>
                  <a:pt x="24002" y="15239"/>
                </a:lnTo>
                <a:lnTo>
                  <a:pt x="50321" y="15239"/>
                </a:lnTo>
                <a:lnTo>
                  <a:pt x="49339" y="12382"/>
                </a:lnTo>
                <a:lnTo>
                  <a:pt x="40957" y="2476"/>
                </a:lnTo>
                <a:lnTo>
                  <a:pt x="34861" y="0"/>
                </a:lnTo>
                <a:close/>
              </a:path>
              <a:path w="54610" h="102870">
                <a:moveTo>
                  <a:pt x="49755" y="54673"/>
                </a:moveTo>
                <a:lnTo>
                  <a:pt x="30099" y="54673"/>
                </a:lnTo>
                <a:lnTo>
                  <a:pt x="32765" y="56006"/>
                </a:lnTo>
                <a:lnTo>
                  <a:pt x="35051" y="58864"/>
                </a:lnTo>
                <a:lnTo>
                  <a:pt x="37337" y="61531"/>
                </a:lnTo>
                <a:lnTo>
                  <a:pt x="38242" y="65150"/>
                </a:lnTo>
                <a:lnTo>
                  <a:pt x="38290" y="75818"/>
                </a:lnTo>
                <a:lnTo>
                  <a:pt x="37337" y="80009"/>
                </a:lnTo>
                <a:lnTo>
                  <a:pt x="35051" y="82676"/>
                </a:lnTo>
                <a:lnTo>
                  <a:pt x="32956" y="85534"/>
                </a:lnTo>
                <a:lnTo>
                  <a:pt x="30289" y="86867"/>
                </a:lnTo>
                <a:lnTo>
                  <a:pt x="51038" y="86867"/>
                </a:lnTo>
                <a:lnTo>
                  <a:pt x="52959" y="82867"/>
                </a:lnTo>
                <a:lnTo>
                  <a:pt x="54101" y="77533"/>
                </a:lnTo>
                <a:lnTo>
                  <a:pt x="54101" y="65150"/>
                </a:lnTo>
                <a:lnTo>
                  <a:pt x="52959" y="60197"/>
                </a:lnTo>
                <a:lnTo>
                  <a:pt x="50482" y="56006"/>
                </a:lnTo>
                <a:lnTo>
                  <a:pt x="49755" y="54673"/>
                </a:lnTo>
                <a:close/>
              </a:path>
              <a:path w="54610" h="102870">
                <a:moveTo>
                  <a:pt x="50321" y="15239"/>
                </a:moveTo>
                <a:lnTo>
                  <a:pt x="29717" y="15239"/>
                </a:lnTo>
                <a:lnTo>
                  <a:pt x="32003" y="16192"/>
                </a:lnTo>
                <a:lnTo>
                  <a:pt x="33909" y="18287"/>
                </a:lnTo>
                <a:lnTo>
                  <a:pt x="35623" y="20383"/>
                </a:lnTo>
                <a:lnTo>
                  <a:pt x="36575" y="23431"/>
                </a:lnTo>
                <a:lnTo>
                  <a:pt x="36575" y="31051"/>
                </a:lnTo>
                <a:lnTo>
                  <a:pt x="35623" y="33908"/>
                </a:lnTo>
                <a:lnTo>
                  <a:pt x="33718" y="36004"/>
                </a:lnTo>
                <a:lnTo>
                  <a:pt x="32003" y="38100"/>
                </a:lnTo>
                <a:lnTo>
                  <a:pt x="29527" y="39242"/>
                </a:lnTo>
                <a:lnTo>
                  <a:pt x="47835" y="39242"/>
                </a:lnTo>
                <a:lnTo>
                  <a:pt x="48487" y="38100"/>
                </a:lnTo>
                <a:lnTo>
                  <a:pt x="50291" y="34670"/>
                </a:lnTo>
                <a:lnTo>
                  <a:pt x="51383" y="30670"/>
                </a:lnTo>
                <a:lnTo>
                  <a:pt x="51369" y="18287"/>
                </a:lnTo>
                <a:lnTo>
                  <a:pt x="50321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0523" y="6504238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0" y="19240"/>
                </a:moveTo>
                <a:lnTo>
                  <a:pt x="0" y="0"/>
                </a:lnTo>
                <a:lnTo>
                  <a:pt x="15811" y="0"/>
                </a:lnTo>
                <a:lnTo>
                  <a:pt x="15811" y="19240"/>
                </a:lnTo>
                <a:lnTo>
                  <a:pt x="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83289" y="6422895"/>
            <a:ext cx="36195" cy="100965"/>
          </a:xfrm>
          <a:custGeom>
            <a:avLst/>
            <a:gdLst/>
            <a:ahLst/>
            <a:cxnLst/>
            <a:rect l="l" t="t" r="r" b="b"/>
            <a:pathLst>
              <a:path w="36195" h="100965">
                <a:moveTo>
                  <a:pt x="36195" y="28193"/>
                </a:moveTo>
                <a:lnTo>
                  <a:pt x="20383" y="28193"/>
                </a:lnTo>
                <a:lnTo>
                  <a:pt x="20383" y="100583"/>
                </a:lnTo>
                <a:lnTo>
                  <a:pt x="36195" y="100583"/>
                </a:lnTo>
                <a:lnTo>
                  <a:pt x="36195" y="28193"/>
                </a:lnTo>
                <a:close/>
              </a:path>
              <a:path w="36195" h="100965">
                <a:moveTo>
                  <a:pt x="36195" y="0"/>
                </a:moveTo>
                <a:lnTo>
                  <a:pt x="23431" y="0"/>
                </a:lnTo>
                <a:lnTo>
                  <a:pt x="21526" y="5905"/>
                </a:lnTo>
                <a:lnTo>
                  <a:pt x="18287" y="11049"/>
                </a:lnTo>
                <a:lnTo>
                  <a:pt x="13525" y="15620"/>
                </a:lnTo>
                <a:lnTo>
                  <a:pt x="8953" y="20192"/>
                </a:lnTo>
                <a:lnTo>
                  <a:pt x="4381" y="23431"/>
                </a:lnTo>
                <a:lnTo>
                  <a:pt x="0" y="25145"/>
                </a:lnTo>
                <a:lnTo>
                  <a:pt x="0" y="42671"/>
                </a:lnTo>
                <a:lnTo>
                  <a:pt x="7620" y="39624"/>
                </a:lnTo>
                <a:lnTo>
                  <a:pt x="14477" y="34670"/>
                </a:lnTo>
                <a:lnTo>
                  <a:pt x="20383" y="28193"/>
                </a:lnTo>
                <a:lnTo>
                  <a:pt x="36195" y="28193"/>
                </a:lnTo>
                <a:lnTo>
                  <a:pt x="361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42915" y="6421371"/>
            <a:ext cx="91439" cy="1316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7031" y="6769605"/>
            <a:ext cx="4227830" cy="3279775"/>
          </a:xfrm>
          <a:custGeom>
            <a:avLst/>
            <a:gdLst/>
            <a:ahLst/>
            <a:cxnLst/>
            <a:rect l="l" t="t" r="r" b="b"/>
            <a:pathLst>
              <a:path w="4227830" h="3279775">
                <a:moveTo>
                  <a:pt x="0" y="3279648"/>
                </a:moveTo>
                <a:lnTo>
                  <a:pt x="4227576" y="3279648"/>
                </a:lnTo>
                <a:lnTo>
                  <a:pt x="4227576" y="0"/>
                </a:lnTo>
                <a:lnTo>
                  <a:pt x="0" y="0"/>
                </a:lnTo>
                <a:lnTo>
                  <a:pt x="0" y="3279648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29087" y="7756014"/>
            <a:ext cx="147447" cy="689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6960" y="6738336"/>
            <a:ext cx="4243070" cy="113093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10845" marR="553085" indent="-411480">
              <a:lnSpc>
                <a:spcPts val="1490"/>
              </a:lnSpc>
              <a:spcBef>
                <a:spcPts val="275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8.5.5- </a:t>
            </a:r>
            <a:r>
              <a:rPr sz="1350" b="1" i="1" spc="-15" dirty="0">
                <a:latin typeface="Times New Roman"/>
                <a:cs typeface="Times New Roman"/>
              </a:rPr>
              <a:t>View </a:t>
            </a:r>
            <a:r>
              <a:rPr sz="1350" b="1" i="1" spc="-25" dirty="0">
                <a:latin typeface="Times New Roman"/>
                <a:cs typeface="Times New Roman"/>
              </a:rPr>
              <a:t>Factors between </a:t>
            </a:r>
            <a:r>
              <a:rPr sz="1350" b="1" i="1" spc="-15" dirty="0">
                <a:latin typeface="Times New Roman"/>
                <a:cs typeface="Times New Roman"/>
              </a:rPr>
              <a:t>Infinitely </a:t>
            </a:r>
            <a:r>
              <a:rPr sz="1350" b="1" i="1" spc="-25" dirty="0">
                <a:latin typeface="Times New Roman"/>
                <a:cs typeface="Times New Roman"/>
              </a:rPr>
              <a:t>Long</a:t>
            </a:r>
            <a:r>
              <a:rPr sz="1350" b="1" i="1" spc="-190" dirty="0">
                <a:latin typeface="Times New Roman"/>
                <a:cs typeface="Times New Roman"/>
              </a:rPr>
              <a:t> </a:t>
            </a:r>
            <a:r>
              <a:rPr sz="1350" b="1" i="1" spc="-30" dirty="0">
                <a:latin typeface="Times New Roman"/>
                <a:cs typeface="Times New Roman"/>
              </a:rPr>
              <a:t>Surfaces:  </a:t>
            </a:r>
            <a:r>
              <a:rPr sz="1350" b="1" i="1" spc="-35" dirty="0">
                <a:latin typeface="Times New Roman"/>
                <a:cs typeface="Times New Roman"/>
              </a:rPr>
              <a:t>The </a:t>
            </a:r>
            <a:r>
              <a:rPr sz="1350" b="1" i="1" spc="-25" dirty="0">
                <a:latin typeface="Times New Roman"/>
                <a:cs typeface="Times New Roman"/>
              </a:rPr>
              <a:t>Crossed-Strings</a:t>
            </a:r>
            <a:r>
              <a:rPr sz="1350" b="1" i="1" spc="-5" dirty="0">
                <a:latin typeface="Times New Roman"/>
                <a:cs typeface="Times New Roman"/>
              </a:rPr>
              <a:t> </a:t>
            </a:r>
            <a:r>
              <a:rPr sz="1350" b="1" i="1" spc="-20" dirty="0">
                <a:latin typeface="Times New Roman"/>
                <a:cs typeface="Times New Roman"/>
              </a:rPr>
              <a:t>Method</a:t>
            </a:r>
            <a:endParaRPr sz="1350">
              <a:latin typeface="Times New Roman"/>
              <a:cs typeface="Times New Roman"/>
            </a:endParaRPr>
          </a:p>
          <a:p>
            <a:pPr marL="152400">
              <a:lnSpc>
                <a:spcPts val="1255"/>
              </a:lnSpc>
            </a:pPr>
            <a:r>
              <a:rPr sz="1200" spc="-5" dirty="0">
                <a:latin typeface="Times New Roman"/>
                <a:cs typeface="Times New Roman"/>
              </a:rPr>
              <a:t>The geometries </a:t>
            </a:r>
            <a:r>
              <a:rPr sz="1200" spc="-1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as channels  and </a:t>
            </a:r>
            <a:r>
              <a:rPr sz="1200" spc="-10" dirty="0">
                <a:latin typeface="Times New Roman"/>
                <a:cs typeface="Times New Roman"/>
              </a:rPr>
              <a:t>ducts  </a:t>
            </a:r>
            <a:r>
              <a:rPr sz="1200" spc="-5" dirty="0">
                <a:latin typeface="Times New Roman"/>
                <a:cs typeface="Times New Roman"/>
              </a:rPr>
              <a:t>that are </a:t>
            </a:r>
            <a:r>
              <a:rPr sz="1250" i="1" spc="-5" dirty="0">
                <a:latin typeface="Times New Roman"/>
                <a:cs typeface="Times New Roman"/>
              </a:rPr>
              <a:t>very </a:t>
            </a:r>
            <a:r>
              <a:rPr sz="1250" i="1" spc="-25" dirty="0">
                <a:latin typeface="Times New Roman"/>
                <a:cs typeface="Times New Roman"/>
              </a:rPr>
              <a:t>long </a:t>
            </a:r>
            <a:r>
              <a:rPr sz="1250" i="1" spc="1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can</a:t>
            </a:r>
            <a:endParaRPr sz="1200">
              <a:latin typeface="Times New Roman"/>
              <a:cs typeface="Times New Roman"/>
            </a:endParaRPr>
          </a:p>
          <a:p>
            <a:pPr marR="5080">
              <a:lnSpc>
                <a:spcPts val="1390"/>
              </a:lnSpc>
              <a:spcBef>
                <a:spcPts val="75"/>
              </a:spcBef>
            </a:pPr>
            <a:r>
              <a:rPr sz="1200" spc="-5" dirty="0">
                <a:latin typeface="Times New Roman"/>
                <a:cs typeface="Times New Roman"/>
              </a:rPr>
              <a:t>be modeled as being </a:t>
            </a:r>
            <a:r>
              <a:rPr sz="1250" i="1" spc="-15" dirty="0">
                <a:latin typeface="Times New Roman"/>
                <a:cs typeface="Times New Roman"/>
              </a:rPr>
              <a:t>infinitely </a:t>
            </a:r>
            <a:r>
              <a:rPr sz="1250" i="1" spc="-25" dirty="0">
                <a:latin typeface="Times New Roman"/>
                <a:cs typeface="Times New Roman"/>
              </a:rPr>
              <a:t>long,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view factor between  their  surfaces   </a:t>
            </a:r>
            <a:r>
              <a:rPr sz="1200" spc="-15" dirty="0">
                <a:latin typeface="Times New Roman"/>
                <a:cs typeface="Times New Roman"/>
              </a:rPr>
              <a:t>is   </a:t>
            </a:r>
            <a:r>
              <a:rPr sz="1200" spc="-5" dirty="0">
                <a:latin typeface="Times New Roman"/>
                <a:cs typeface="Times New Roman"/>
              </a:rPr>
              <a:t>determined   by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b="1" spc="-5" dirty="0">
                <a:latin typeface="Times New Roman"/>
                <a:cs typeface="Times New Roman"/>
              </a:rPr>
              <a:t>crossed-strings   method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435"/>
              </a:lnSpc>
              <a:tabLst>
                <a:tab pos="3724275" algn="l"/>
              </a:tabLst>
            </a:pPr>
            <a:r>
              <a:rPr sz="1800" spc="-15" baseline="4629" dirty="0">
                <a:latin typeface="Times New Roman"/>
                <a:cs typeface="Times New Roman"/>
              </a:rPr>
              <a:t>sho</a:t>
            </a:r>
            <a:r>
              <a:rPr sz="1800" spc="-30" baseline="4629" dirty="0">
                <a:latin typeface="Times New Roman"/>
                <a:cs typeface="Times New Roman"/>
              </a:rPr>
              <a:t>w</a:t>
            </a:r>
            <a:r>
              <a:rPr sz="1800" spc="-7" baseline="4629" dirty="0">
                <a:latin typeface="Times New Roman"/>
                <a:cs typeface="Times New Roman"/>
              </a:rPr>
              <a:t>n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in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F</a:t>
            </a:r>
            <a:r>
              <a:rPr sz="1800" spc="-7" baseline="4629" dirty="0">
                <a:latin typeface="Times New Roman"/>
                <a:cs typeface="Times New Roman"/>
              </a:rPr>
              <a:t>ig</a:t>
            </a:r>
            <a:r>
              <a:rPr sz="1800" spc="7" baseline="4629" dirty="0">
                <a:latin typeface="Times New Roman"/>
                <a:cs typeface="Times New Roman"/>
              </a:rPr>
              <a:t>.</a:t>
            </a:r>
            <a:r>
              <a:rPr sz="1800" spc="-37" baseline="4629" dirty="0">
                <a:latin typeface="Times New Roman"/>
                <a:cs typeface="Times New Roman"/>
              </a:rPr>
              <a:t>(</a:t>
            </a:r>
            <a:r>
              <a:rPr sz="1800" spc="-7" baseline="4629" dirty="0">
                <a:latin typeface="Times New Roman"/>
                <a:cs typeface="Times New Roman"/>
              </a:rPr>
              <a:t>8</a:t>
            </a:r>
            <a:r>
              <a:rPr sz="1800" spc="7" baseline="4629" dirty="0">
                <a:latin typeface="Times New Roman"/>
                <a:cs typeface="Times New Roman"/>
              </a:rPr>
              <a:t>.</a:t>
            </a:r>
            <a:r>
              <a:rPr sz="1800" spc="-7" baseline="4629" dirty="0">
                <a:latin typeface="Times New Roman"/>
                <a:cs typeface="Times New Roman"/>
              </a:rPr>
              <a:t>1</a:t>
            </a:r>
            <a:r>
              <a:rPr sz="1800" spc="-44" baseline="4629" dirty="0">
                <a:latin typeface="Times New Roman"/>
                <a:cs typeface="Times New Roman"/>
              </a:rPr>
              <a:t>9</a:t>
            </a:r>
            <a:r>
              <a:rPr sz="1800" spc="-7" baseline="4629" dirty="0">
                <a:latin typeface="Times New Roman"/>
                <a:cs typeface="Times New Roman"/>
              </a:rPr>
              <a:t>).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So</a:t>
            </a:r>
            <a:r>
              <a:rPr sz="1800" spc="-7" baseline="4629" dirty="0">
                <a:latin typeface="Times New Roman"/>
                <a:cs typeface="Times New Roman"/>
              </a:rPr>
              <a:t>,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to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3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find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5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the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view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f</a:t>
            </a:r>
            <a:r>
              <a:rPr sz="1800" spc="-7" baseline="4629" dirty="0">
                <a:latin typeface="Times New Roman"/>
                <a:cs typeface="Times New Roman"/>
              </a:rPr>
              <a:t>actor</a:t>
            </a:r>
            <a:r>
              <a:rPr sz="1800" baseline="4629" dirty="0">
                <a:latin typeface="Times New Roman"/>
                <a:cs typeface="Times New Roman"/>
              </a:rPr>
              <a:t> 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75" b="1" i="1" spc="-75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1</a:t>
            </a:r>
            <a:r>
              <a:rPr sz="850" b="1" i="1" dirty="0">
                <a:latin typeface="Times New Roman"/>
                <a:cs typeface="Times New Roman"/>
              </a:rPr>
              <a:t>	</a:t>
            </a:r>
            <a:r>
              <a:rPr sz="1800" spc="-7" baseline="4629" dirty="0">
                <a:latin typeface="Times New Roman"/>
                <a:cs typeface="Times New Roman"/>
              </a:rPr>
              <a:t>b</a:t>
            </a:r>
            <a:r>
              <a:rPr sz="1800" spc="-52" baseline="4629" dirty="0">
                <a:latin typeface="Times New Roman"/>
                <a:cs typeface="Times New Roman"/>
              </a:rPr>
              <a:t>e</a:t>
            </a:r>
            <a:r>
              <a:rPr sz="1800" spc="-7" baseline="4629" dirty="0">
                <a:latin typeface="Times New Roman"/>
                <a:cs typeface="Times New Roman"/>
              </a:rPr>
              <a:t>tween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28238" y="8282175"/>
            <a:ext cx="43180" cy="69215"/>
          </a:xfrm>
          <a:custGeom>
            <a:avLst/>
            <a:gdLst/>
            <a:ahLst/>
            <a:cxnLst/>
            <a:rect l="l" t="t" r="r" b="b"/>
            <a:pathLst>
              <a:path w="43179" h="69215">
                <a:moveTo>
                  <a:pt x="40828" y="7619"/>
                </a:moveTo>
                <a:lnTo>
                  <a:pt x="22478" y="7619"/>
                </a:lnTo>
                <a:lnTo>
                  <a:pt x="23812" y="8000"/>
                </a:lnTo>
                <a:lnTo>
                  <a:pt x="24764" y="8953"/>
                </a:lnTo>
                <a:lnTo>
                  <a:pt x="25717" y="9715"/>
                </a:lnTo>
                <a:lnTo>
                  <a:pt x="26098" y="10858"/>
                </a:lnTo>
                <a:lnTo>
                  <a:pt x="26098" y="14097"/>
                </a:lnTo>
                <a:lnTo>
                  <a:pt x="25908" y="14858"/>
                </a:lnTo>
                <a:lnTo>
                  <a:pt x="25717" y="15239"/>
                </a:lnTo>
                <a:lnTo>
                  <a:pt x="24955" y="17906"/>
                </a:lnTo>
                <a:lnTo>
                  <a:pt x="23431" y="23050"/>
                </a:lnTo>
                <a:lnTo>
                  <a:pt x="13715" y="56768"/>
                </a:lnTo>
                <a:lnTo>
                  <a:pt x="12573" y="60388"/>
                </a:lnTo>
                <a:lnTo>
                  <a:pt x="3810" y="67246"/>
                </a:lnTo>
                <a:lnTo>
                  <a:pt x="571" y="67246"/>
                </a:lnTo>
                <a:lnTo>
                  <a:pt x="0" y="68961"/>
                </a:lnTo>
                <a:lnTo>
                  <a:pt x="33909" y="68961"/>
                </a:lnTo>
                <a:lnTo>
                  <a:pt x="34480" y="67246"/>
                </a:lnTo>
                <a:lnTo>
                  <a:pt x="31051" y="67056"/>
                </a:lnTo>
                <a:lnTo>
                  <a:pt x="28765" y="66865"/>
                </a:lnTo>
                <a:lnTo>
                  <a:pt x="28003" y="66484"/>
                </a:lnTo>
                <a:lnTo>
                  <a:pt x="27432" y="66293"/>
                </a:lnTo>
                <a:lnTo>
                  <a:pt x="26670" y="65722"/>
                </a:lnTo>
                <a:lnTo>
                  <a:pt x="26098" y="64960"/>
                </a:lnTo>
                <a:lnTo>
                  <a:pt x="25526" y="64007"/>
                </a:lnTo>
                <a:lnTo>
                  <a:pt x="25146" y="63245"/>
                </a:lnTo>
                <a:lnTo>
                  <a:pt x="25146" y="61531"/>
                </a:lnTo>
                <a:lnTo>
                  <a:pt x="25526" y="59626"/>
                </a:lnTo>
                <a:lnTo>
                  <a:pt x="26479" y="56768"/>
                </a:lnTo>
                <a:lnTo>
                  <a:pt x="40828" y="7619"/>
                </a:lnTo>
                <a:close/>
              </a:path>
              <a:path w="43179" h="69215">
                <a:moveTo>
                  <a:pt x="43052" y="0"/>
                </a:moveTo>
                <a:lnTo>
                  <a:pt x="40957" y="0"/>
                </a:lnTo>
                <a:lnTo>
                  <a:pt x="15430" y="6095"/>
                </a:lnTo>
                <a:lnTo>
                  <a:pt x="16001" y="8000"/>
                </a:lnTo>
                <a:lnTo>
                  <a:pt x="18287" y="7619"/>
                </a:lnTo>
                <a:lnTo>
                  <a:pt x="40828" y="7619"/>
                </a:lnTo>
                <a:lnTo>
                  <a:pt x="430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07295" y="8282175"/>
            <a:ext cx="147446" cy="68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1911" y="8592308"/>
            <a:ext cx="1319784" cy="30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07038" y="8579584"/>
            <a:ext cx="21653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750" spc="5" dirty="0">
                <a:latin typeface="Times New Roman"/>
                <a:cs typeface="Times New Roman"/>
              </a:rPr>
              <a:t>1</a:t>
            </a:r>
            <a:r>
              <a:rPr sz="750" spc="180" dirty="0">
                <a:latin typeface="Times New Roman"/>
                <a:cs typeface="Times New Roman"/>
              </a:rPr>
              <a:t> </a:t>
            </a:r>
            <a:r>
              <a:rPr sz="750" spc="5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7078" y="7815119"/>
            <a:ext cx="4243705" cy="87947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R="5080" algn="just">
              <a:lnSpc>
                <a:spcPct val="92000"/>
              </a:lnSpc>
              <a:spcBef>
                <a:spcPts val="235"/>
              </a:spcBef>
            </a:pP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50" b="1" i="1" spc="-3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50" b="1" i="1" spc="-15" dirty="0">
                <a:latin typeface="Times New Roman"/>
                <a:cs typeface="Times New Roman"/>
              </a:rPr>
              <a:t>2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we first identify the endpoints of the surfaces (the  points </a:t>
            </a:r>
            <a:r>
              <a:rPr sz="1250" b="1" i="1" spc="-2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, </a:t>
            </a:r>
            <a:r>
              <a:rPr sz="1250" b="1" i="1" spc="-10" dirty="0">
                <a:latin typeface="Times New Roman"/>
                <a:cs typeface="Times New Roman"/>
              </a:rPr>
              <a:t>B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50" b="1" i="1" spc="-15" dirty="0">
                <a:latin typeface="Times New Roman"/>
                <a:cs typeface="Times New Roman"/>
              </a:rPr>
              <a:t>C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50" b="1" i="1" spc="-25" dirty="0">
                <a:latin typeface="Times New Roman"/>
                <a:cs typeface="Times New Roman"/>
              </a:rPr>
              <a:t>D</a:t>
            </a:r>
            <a:r>
              <a:rPr sz="1200" spc="-25" dirty="0">
                <a:latin typeface="Times New Roman"/>
                <a:cs typeface="Times New Roman"/>
              </a:rPr>
              <a:t>) </a:t>
            </a:r>
            <a:r>
              <a:rPr sz="1200" spc="-5" dirty="0">
                <a:latin typeface="Times New Roman"/>
                <a:cs typeface="Times New Roman"/>
              </a:rPr>
              <a:t>and connect them to each other with tightly  stretched </a:t>
            </a:r>
            <a:r>
              <a:rPr sz="1200" spc="-10" dirty="0">
                <a:latin typeface="Times New Roman"/>
                <a:cs typeface="Times New Roman"/>
              </a:rPr>
              <a:t>strings. After </a:t>
            </a:r>
            <a:r>
              <a:rPr sz="1200" spc="-5" dirty="0">
                <a:latin typeface="Times New Roman"/>
                <a:cs typeface="Times New Roman"/>
              </a:rPr>
              <a:t>that, the </a:t>
            </a:r>
            <a:r>
              <a:rPr sz="1200" dirty="0">
                <a:latin typeface="Times New Roman"/>
                <a:cs typeface="Times New Roman"/>
              </a:rPr>
              <a:t>view </a:t>
            </a:r>
            <a:r>
              <a:rPr sz="1200" spc="-5" dirty="0">
                <a:latin typeface="Times New Roman"/>
                <a:cs typeface="Times New Roman"/>
              </a:rPr>
              <a:t>factor </a:t>
            </a:r>
            <a:r>
              <a:rPr sz="1250" b="1" i="1" spc="-105" dirty="0">
                <a:latin typeface="Times New Roman"/>
                <a:cs typeface="Times New Roman"/>
              </a:rPr>
              <a:t>F </a:t>
            </a:r>
            <a:r>
              <a:rPr sz="1200" spc="-5" dirty="0">
                <a:latin typeface="Times New Roman"/>
                <a:cs typeface="Times New Roman"/>
              </a:rPr>
              <a:t>will be as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  <a:p>
            <a:pPr marL="487045">
              <a:lnSpc>
                <a:spcPct val="100000"/>
              </a:lnSpc>
              <a:spcBef>
                <a:spcPts val="825"/>
              </a:spcBef>
            </a:pPr>
            <a:r>
              <a:rPr sz="1350" i="1" spc="-100" dirty="0">
                <a:latin typeface="Times New Roman"/>
                <a:cs typeface="Times New Roman"/>
              </a:rPr>
              <a:t>F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565108" y="8330365"/>
            <a:ext cx="1366520" cy="48958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305"/>
              </a:spcBef>
              <a:tabLst>
                <a:tab pos="356235" algn="l"/>
                <a:tab pos="709930" algn="l"/>
                <a:tab pos="1060450" algn="l"/>
              </a:tabLst>
            </a:pPr>
            <a:r>
              <a:rPr sz="1250" b="1" spc="15" dirty="0">
                <a:latin typeface="Times New Roman"/>
                <a:cs typeface="Times New Roman"/>
              </a:rPr>
              <a:t>(</a:t>
            </a:r>
            <a:r>
              <a:rPr sz="1350" i="1" spc="15" dirty="0">
                <a:latin typeface="Times New Roman"/>
                <a:cs typeface="Times New Roman"/>
              </a:rPr>
              <a:t>L</a:t>
            </a:r>
            <a:r>
              <a:rPr sz="1125" spc="22" baseline="-25925" dirty="0">
                <a:latin typeface="Times New Roman"/>
                <a:cs typeface="Times New Roman"/>
              </a:rPr>
              <a:t>5	</a:t>
            </a:r>
            <a:r>
              <a:rPr sz="1350" i="1" spc="-30" dirty="0">
                <a:latin typeface="Times New Roman"/>
                <a:cs typeface="Times New Roman"/>
              </a:rPr>
              <a:t>L</a:t>
            </a:r>
            <a:r>
              <a:rPr sz="1125" spc="-44" baseline="-25925" dirty="0">
                <a:latin typeface="Times New Roman"/>
                <a:cs typeface="Times New Roman"/>
              </a:rPr>
              <a:t>6</a:t>
            </a:r>
            <a:r>
              <a:rPr sz="1125" spc="-30" baseline="-25925" dirty="0">
                <a:latin typeface="Times New Roman"/>
                <a:cs typeface="Times New Roman"/>
              </a:rPr>
              <a:t> </a:t>
            </a:r>
            <a:r>
              <a:rPr sz="1250" b="1" spc="15" dirty="0">
                <a:latin typeface="Times New Roman"/>
                <a:cs typeface="Times New Roman"/>
              </a:rPr>
              <a:t>)	</a:t>
            </a:r>
            <a:r>
              <a:rPr sz="1250" b="1" spc="10" dirty="0">
                <a:latin typeface="Times New Roman"/>
                <a:cs typeface="Times New Roman"/>
              </a:rPr>
              <a:t>(</a:t>
            </a:r>
            <a:r>
              <a:rPr sz="1350" i="1" spc="10" dirty="0">
                <a:latin typeface="Times New Roman"/>
                <a:cs typeface="Times New Roman"/>
              </a:rPr>
              <a:t>L</a:t>
            </a:r>
            <a:r>
              <a:rPr sz="1125" spc="15" baseline="-25925" dirty="0">
                <a:latin typeface="Times New Roman"/>
                <a:cs typeface="Times New Roman"/>
              </a:rPr>
              <a:t>3	</a:t>
            </a:r>
            <a:r>
              <a:rPr sz="1350" i="1" spc="-15" dirty="0">
                <a:latin typeface="Times New Roman"/>
                <a:cs typeface="Times New Roman"/>
              </a:rPr>
              <a:t>L</a:t>
            </a:r>
            <a:r>
              <a:rPr sz="1125" spc="-22" baseline="-25925" dirty="0">
                <a:latin typeface="Times New Roman"/>
                <a:cs typeface="Times New Roman"/>
              </a:rPr>
              <a:t>4</a:t>
            </a:r>
            <a:r>
              <a:rPr sz="1125" spc="-82" baseline="-25925" dirty="0">
                <a:latin typeface="Times New Roman"/>
                <a:cs typeface="Times New Roman"/>
              </a:rPr>
              <a:t> </a:t>
            </a:r>
            <a:r>
              <a:rPr sz="1250" b="1" spc="1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  <a:p>
            <a:pPr marR="40640" algn="ctr">
              <a:lnSpc>
                <a:spcPct val="100000"/>
              </a:lnSpc>
              <a:spcBef>
                <a:spcPts val="204"/>
              </a:spcBef>
            </a:pPr>
            <a:r>
              <a:rPr sz="1250" spc="25" dirty="0">
                <a:latin typeface="Times New Roman"/>
                <a:cs typeface="Times New Roman"/>
              </a:rPr>
              <a:t>2</a:t>
            </a:r>
            <a:r>
              <a:rPr sz="1250" spc="-155" dirty="0">
                <a:latin typeface="Times New Roman"/>
                <a:cs typeface="Times New Roman"/>
              </a:rPr>
              <a:t> </a:t>
            </a:r>
            <a:r>
              <a:rPr sz="1350" i="1" spc="45" dirty="0">
                <a:latin typeface="Times New Roman"/>
                <a:cs typeface="Times New Roman"/>
              </a:rPr>
              <a:t>L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51366" y="8457816"/>
            <a:ext cx="84962" cy="83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01608" y="8495344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153" y="0"/>
                </a:lnTo>
                <a:lnTo>
                  <a:pt x="85153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5564" y="8457816"/>
            <a:ext cx="84962" cy="830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71422" y="8586403"/>
            <a:ext cx="85090" cy="37465"/>
          </a:xfrm>
          <a:custGeom>
            <a:avLst/>
            <a:gdLst/>
            <a:ahLst/>
            <a:cxnLst/>
            <a:rect l="l" t="t" r="r" b="b"/>
            <a:pathLst>
              <a:path w="85090" h="37465">
                <a:moveTo>
                  <a:pt x="84962" y="0"/>
                </a:moveTo>
                <a:lnTo>
                  <a:pt x="0" y="0"/>
                </a:lnTo>
                <a:lnTo>
                  <a:pt x="0" y="7619"/>
                </a:lnTo>
                <a:lnTo>
                  <a:pt x="84962" y="7619"/>
                </a:lnTo>
                <a:lnTo>
                  <a:pt x="84962" y="0"/>
                </a:lnTo>
                <a:close/>
              </a:path>
              <a:path w="85090" h="37465">
                <a:moveTo>
                  <a:pt x="84962" y="29717"/>
                </a:moveTo>
                <a:lnTo>
                  <a:pt x="0" y="29717"/>
                </a:lnTo>
                <a:lnTo>
                  <a:pt x="0" y="37337"/>
                </a:lnTo>
                <a:lnTo>
                  <a:pt x="84962" y="37337"/>
                </a:lnTo>
                <a:lnTo>
                  <a:pt x="84962" y="297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0538" y="8640124"/>
            <a:ext cx="88265" cy="48260"/>
          </a:xfrm>
          <a:custGeom>
            <a:avLst/>
            <a:gdLst/>
            <a:ahLst/>
            <a:cxnLst/>
            <a:rect l="l" t="t" r="r" b="b"/>
            <a:pathLst>
              <a:path w="88265" h="48259">
                <a:moveTo>
                  <a:pt x="61340" y="0"/>
                </a:moveTo>
                <a:lnTo>
                  <a:pt x="57531" y="0"/>
                </a:lnTo>
                <a:lnTo>
                  <a:pt x="59245" y="4000"/>
                </a:lnTo>
                <a:lnTo>
                  <a:pt x="61150" y="7429"/>
                </a:lnTo>
                <a:lnTo>
                  <a:pt x="62865" y="10287"/>
                </a:lnTo>
                <a:lnTo>
                  <a:pt x="64579" y="12954"/>
                </a:lnTo>
                <a:lnTo>
                  <a:pt x="72199" y="21907"/>
                </a:lnTo>
                <a:lnTo>
                  <a:pt x="0" y="21907"/>
                </a:lnTo>
                <a:lnTo>
                  <a:pt x="0" y="26289"/>
                </a:lnTo>
                <a:lnTo>
                  <a:pt x="72199" y="26289"/>
                </a:lnTo>
                <a:lnTo>
                  <a:pt x="68008" y="31051"/>
                </a:lnTo>
                <a:lnTo>
                  <a:pt x="57531" y="48196"/>
                </a:lnTo>
                <a:lnTo>
                  <a:pt x="61340" y="48196"/>
                </a:lnTo>
                <a:lnTo>
                  <a:pt x="65151" y="43815"/>
                </a:lnTo>
                <a:lnTo>
                  <a:pt x="69532" y="39433"/>
                </a:lnTo>
                <a:lnTo>
                  <a:pt x="79438" y="31051"/>
                </a:lnTo>
                <a:lnTo>
                  <a:pt x="84010" y="27622"/>
                </a:lnTo>
                <a:lnTo>
                  <a:pt x="88201" y="25527"/>
                </a:lnTo>
                <a:lnTo>
                  <a:pt x="88201" y="22860"/>
                </a:lnTo>
                <a:lnTo>
                  <a:pt x="65151" y="4381"/>
                </a:lnTo>
                <a:lnTo>
                  <a:pt x="61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6937" y="8707563"/>
            <a:ext cx="4243070" cy="8489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851535" algn="ctr">
              <a:lnSpc>
                <a:spcPct val="100000"/>
              </a:lnSpc>
              <a:spcBef>
                <a:spcPts val="90"/>
              </a:spcBef>
            </a:pPr>
            <a:r>
              <a:rPr sz="750" spc="5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  <a:p>
            <a:pPr marR="5080" indent="-635" algn="just">
              <a:lnSpc>
                <a:spcPct val="91200"/>
              </a:lnSpc>
              <a:spcBef>
                <a:spcPts val="175"/>
              </a:spcBef>
            </a:pPr>
            <a:r>
              <a:rPr sz="1875" b="1" i="1" u="heavy" spc="-37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Note1:-</a:t>
            </a:r>
            <a:r>
              <a:rPr sz="1875" b="1" i="1" spc="-37" baseline="4444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The </a:t>
            </a:r>
            <a:r>
              <a:rPr sz="1800" spc="-7" baseline="4629" dirty="0">
                <a:latin typeface="Times New Roman"/>
                <a:cs typeface="Times New Roman"/>
              </a:rPr>
              <a:t>expression </a:t>
            </a:r>
            <a:r>
              <a:rPr sz="1875" b="1" i="1" spc="-44" baseline="4444" dirty="0">
                <a:latin typeface="Times New Roman"/>
                <a:cs typeface="Times New Roman"/>
              </a:rPr>
              <a:t>(L</a:t>
            </a:r>
            <a:r>
              <a:rPr sz="850" b="1" i="1" spc="-30" dirty="0">
                <a:latin typeface="Times New Roman"/>
                <a:cs typeface="Times New Roman"/>
              </a:rPr>
              <a:t>5 </a:t>
            </a:r>
            <a:r>
              <a:rPr sz="1875" b="1" i="1" spc="-44" baseline="4444" dirty="0">
                <a:latin typeface="Times New Roman"/>
                <a:cs typeface="Times New Roman"/>
              </a:rPr>
              <a:t>+ </a:t>
            </a:r>
            <a:r>
              <a:rPr sz="1875" b="1" i="1" spc="-30" baseline="4444" dirty="0">
                <a:latin typeface="Times New Roman"/>
                <a:cs typeface="Times New Roman"/>
              </a:rPr>
              <a:t>L</a:t>
            </a:r>
            <a:r>
              <a:rPr sz="850" b="1" i="1" spc="-20" dirty="0">
                <a:latin typeface="Times New Roman"/>
                <a:cs typeface="Times New Roman"/>
              </a:rPr>
              <a:t>6</a:t>
            </a:r>
            <a:r>
              <a:rPr sz="1875" b="1" i="1" spc="-30" baseline="4444" dirty="0">
                <a:latin typeface="Times New Roman"/>
                <a:cs typeface="Times New Roman"/>
              </a:rPr>
              <a:t>) </a:t>
            </a:r>
            <a:r>
              <a:rPr sz="1800" spc="-7" baseline="4629" dirty="0">
                <a:latin typeface="Times New Roman"/>
                <a:cs typeface="Times New Roman"/>
              </a:rPr>
              <a:t>represents the sum of lengths of  the </a:t>
            </a:r>
            <a:r>
              <a:rPr sz="1875" i="1" spc="-44" baseline="4444" dirty="0">
                <a:latin typeface="Times New Roman"/>
                <a:cs typeface="Times New Roman"/>
              </a:rPr>
              <a:t>crossed </a:t>
            </a:r>
            <a:r>
              <a:rPr sz="1875" i="1" spc="-30" baseline="4444" dirty="0">
                <a:latin typeface="Times New Roman"/>
                <a:cs typeface="Times New Roman"/>
              </a:rPr>
              <a:t>strings, </a:t>
            </a:r>
            <a:r>
              <a:rPr sz="1800" spc="-7" baseline="4629" dirty="0">
                <a:latin typeface="Times New Roman"/>
                <a:cs typeface="Times New Roman"/>
              </a:rPr>
              <a:t>while </a:t>
            </a:r>
            <a:r>
              <a:rPr sz="1875" b="1" i="1" spc="-44" baseline="4444" dirty="0">
                <a:latin typeface="Times New Roman"/>
                <a:cs typeface="Times New Roman"/>
              </a:rPr>
              <a:t>(L</a:t>
            </a:r>
            <a:r>
              <a:rPr sz="850" b="1" i="1" spc="-30" dirty="0">
                <a:latin typeface="Times New Roman"/>
                <a:cs typeface="Times New Roman"/>
              </a:rPr>
              <a:t>3 </a:t>
            </a:r>
            <a:r>
              <a:rPr sz="1875" b="1" i="1" spc="-44" baseline="4444" dirty="0">
                <a:latin typeface="Times New Roman"/>
                <a:cs typeface="Times New Roman"/>
              </a:rPr>
              <a:t>+ </a:t>
            </a:r>
            <a:r>
              <a:rPr sz="1875" b="1" i="1" spc="-30" baseline="4444" dirty="0">
                <a:latin typeface="Times New Roman"/>
                <a:cs typeface="Times New Roman"/>
              </a:rPr>
              <a:t>L</a:t>
            </a:r>
            <a:r>
              <a:rPr sz="850" b="1" i="1" spc="-20" dirty="0">
                <a:latin typeface="Times New Roman"/>
                <a:cs typeface="Times New Roman"/>
              </a:rPr>
              <a:t>4</a:t>
            </a:r>
            <a:r>
              <a:rPr sz="1875" b="1" i="1" spc="-30" baseline="4444" dirty="0">
                <a:latin typeface="Times New Roman"/>
                <a:cs typeface="Times New Roman"/>
              </a:rPr>
              <a:t>) </a:t>
            </a:r>
            <a:r>
              <a:rPr sz="1800" spc="-7" baseline="4629" dirty="0">
                <a:latin typeface="Times New Roman"/>
                <a:cs typeface="Times New Roman"/>
              </a:rPr>
              <a:t>represents the sum of the lengths  </a:t>
            </a:r>
            <a:r>
              <a:rPr sz="1200" spc="-5" dirty="0">
                <a:latin typeface="Times New Roman"/>
                <a:cs typeface="Times New Roman"/>
              </a:rPr>
              <a:t>of the </a:t>
            </a:r>
            <a:r>
              <a:rPr sz="1250" i="1" spc="-30" dirty="0">
                <a:latin typeface="Times New Roman"/>
                <a:cs typeface="Times New Roman"/>
              </a:rPr>
              <a:t>uncrossed </a:t>
            </a:r>
            <a:r>
              <a:rPr sz="1250" i="1" spc="-20" dirty="0">
                <a:latin typeface="Times New Roman"/>
                <a:cs typeface="Times New Roman"/>
              </a:rPr>
              <a:t>strings </a:t>
            </a:r>
            <a:r>
              <a:rPr sz="1200" spc="-5" dirty="0">
                <a:latin typeface="Times New Roman"/>
                <a:cs typeface="Times New Roman"/>
              </a:rPr>
              <a:t>attached to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endpoints. Therefore, </a:t>
            </a:r>
            <a:r>
              <a:rPr sz="1200" spc="-10" dirty="0">
                <a:latin typeface="Times New Roman"/>
                <a:cs typeface="Times New Roman"/>
              </a:rPr>
              <a:t>the  crossed-strings </a:t>
            </a:r>
            <a:r>
              <a:rPr sz="1200" spc="-5" dirty="0">
                <a:latin typeface="Times New Roman"/>
                <a:cs typeface="Times New Roman"/>
              </a:rPr>
              <a:t>method can be expressed verbally as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follow;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03375" y="9787125"/>
            <a:ext cx="2852928" cy="30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242887" y="9669579"/>
            <a:ext cx="379095" cy="217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250" spc="-60" dirty="0">
                <a:latin typeface="Times New Roman"/>
                <a:cs typeface="Times New Roman"/>
              </a:rPr>
              <a:t>(</a:t>
            </a:r>
            <a:r>
              <a:rPr sz="1250" spc="-30" dirty="0">
                <a:latin typeface="Times New Roman"/>
                <a:cs typeface="Times New Roman"/>
              </a:rPr>
              <a:t>8</a:t>
            </a:r>
            <a:r>
              <a:rPr sz="1250" spc="-5" dirty="0">
                <a:latin typeface="Times New Roman"/>
                <a:cs typeface="Times New Roman"/>
              </a:rPr>
              <a:t>.</a:t>
            </a:r>
            <a:r>
              <a:rPr sz="1250" spc="-30" dirty="0">
                <a:latin typeface="Times New Roman"/>
                <a:cs typeface="Times New Roman"/>
              </a:rPr>
              <a:t>12</a:t>
            </a:r>
            <a:r>
              <a:rPr sz="1250" spc="-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02417" y="9791887"/>
            <a:ext cx="122555" cy="18415"/>
          </a:xfrm>
          <a:custGeom>
            <a:avLst/>
            <a:gdLst/>
            <a:ahLst/>
            <a:cxnLst/>
            <a:rect l="l" t="t" r="r" b="b"/>
            <a:pathLst>
              <a:path w="122554" h="18415">
                <a:moveTo>
                  <a:pt x="11430" y="0"/>
                </a:moveTo>
                <a:lnTo>
                  <a:pt x="6477" y="0"/>
                </a:lnTo>
                <a:lnTo>
                  <a:pt x="4572" y="762"/>
                </a:lnTo>
                <a:lnTo>
                  <a:pt x="2667" y="2476"/>
                </a:lnTo>
                <a:lnTo>
                  <a:pt x="952" y="4190"/>
                </a:lnTo>
                <a:lnTo>
                  <a:pt x="0" y="6477"/>
                </a:lnTo>
                <a:lnTo>
                  <a:pt x="0" y="11239"/>
                </a:lnTo>
                <a:lnTo>
                  <a:pt x="952" y="13334"/>
                </a:lnTo>
                <a:lnTo>
                  <a:pt x="2667" y="15240"/>
                </a:lnTo>
                <a:lnTo>
                  <a:pt x="4572" y="16954"/>
                </a:lnTo>
                <a:lnTo>
                  <a:pt x="6477" y="17906"/>
                </a:lnTo>
                <a:lnTo>
                  <a:pt x="11430" y="17906"/>
                </a:lnTo>
                <a:lnTo>
                  <a:pt x="13525" y="16954"/>
                </a:lnTo>
                <a:lnTo>
                  <a:pt x="15240" y="15240"/>
                </a:lnTo>
                <a:lnTo>
                  <a:pt x="16764" y="13334"/>
                </a:lnTo>
                <a:lnTo>
                  <a:pt x="17716" y="11239"/>
                </a:lnTo>
                <a:lnTo>
                  <a:pt x="17716" y="6477"/>
                </a:lnTo>
                <a:lnTo>
                  <a:pt x="16764" y="4190"/>
                </a:lnTo>
                <a:lnTo>
                  <a:pt x="15240" y="2476"/>
                </a:lnTo>
                <a:lnTo>
                  <a:pt x="13525" y="762"/>
                </a:lnTo>
                <a:lnTo>
                  <a:pt x="11430" y="0"/>
                </a:lnTo>
                <a:close/>
              </a:path>
              <a:path w="122554" h="18415">
                <a:moveTo>
                  <a:pt x="63627" y="0"/>
                </a:moveTo>
                <a:lnTo>
                  <a:pt x="58864" y="0"/>
                </a:lnTo>
                <a:lnTo>
                  <a:pt x="56769" y="762"/>
                </a:lnTo>
                <a:lnTo>
                  <a:pt x="53340" y="4190"/>
                </a:lnTo>
                <a:lnTo>
                  <a:pt x="52387" y="6477"/>
                </a:lnTo>
                <a:lnTo>
                  <a:pt x="52387" y="11239"/>
                </a:lnTo>
                <a:lnTo>
                  <a:pt x="53340" y="13334"/>
                </a:lnTo>
                <a:lnTo>
                  <a:pt x="55054" y="15240"/>
                </a:lnTo>
                <a:lnTo>
                  <a:pt x="56769" y="16954"/>
                </a:lnTo>
                <a:lnTo>
                  <a:pt x="58864" y="17906"/>
                </a:lnTo>
                <a:lnTo>
                  <a:pt x="63627" y="17906"/>
                </a:lnTo>
                <a:lnTo>
                  <a:pt x="65722" y="16954"/>
                </a:lnTo>
                <a:lnTo>
                  <a:pt x="67437" y="15240"/>
                </a:lnTo>
                <a:lnTo>
                  <a:pt x="69151" y="13334"/>
                </a:lnTo>
                <a:lnTo>
                  <a:pt x="69913" y="11239"/>
                </a:lnTo>
                <a:lnTo>
                  <a:pt x="69913" y="6477"/>
                </a:lnTo>
                <a:lnTo>
                  <a:pt x="69151" y="4190"/>
                </a:lnTo>
                <a:lnTo>
                  <a:pt x="65722" y="762"/>
                </a:lnTo>
                <a:lnTo>
                  <a:pt x="63627" y="0"/>
                </a:lnTo>
                <a:close/>
              </a:path>
              <a:path w="122554" h="18415">
                <a:moveTo>
                  <a:pt x="116014" y="0"/>
                </a:moveTo>
                <a:lnTo>
                  <a:pt x="111252" y="0"/>
                </a:lnTo>
                <a:lnTo>
                  <a:pt x="109156" y="762"/>
                </a:lnTo>
                <a:lnTo>
                  <a:pt x="107442" y="2476"/>
                </a:lnTo>
                <a:lnTo>
                  <a:pt x="105537" y="4190"/>
                </a:lnTo>
                <a:lnTo>
                  <a:pt x="104775" y="6477"/>
                </a:lnTo>
                <a:lnTo>
                  <a:pt x="104775" y="11239"/>
                </a:lnTo>
                <a:lnTo>
                  <a:pt x="105537" y="13334"/>
                </a:lnTo>
                <a:lnTo>
                  <a:pt x="109156" y="16954"/>
                </a:lnTo>
                <a:lnTo>
                  <a:pt x="111252" y="17906"/>
                </a:lnTo>
                <a:lnTo>
                  <a:pt x="116014" y="17906"/>
                </a:lnTo>
                <a:lnTo>
                  <a:pt x="118110" y="16954"/>
                </a:lnTo>
                <a:lnTo>
                  <a:pt x="119824" y="15240"/>
                </a:lnTo>
                <a:lnTo>
                  <a:pt x="121539" y="13334"/>
                </a:lnTo>
                <a:lnTo>
                  <a:pt x="122300" y="11239"/>
                </a:lnTo>
                <a:lnTo>
                  <a:pt x="122300" y="6477"/>
                </a:lnTo>
                <a:lnTo>
                  <a:pt x="121539" y="4190"/>
                </a:lnTo>
                <a:lnTo>
                  <a:pt x="118110" y="762"/>
                </a:lnTo>
                <a:lnTo>
                  <a:pt x="1160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825824" y="9785697"/>
            <a:ext cx="143065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i="1" spc="-35" dirty="0">
                <a:latin typeface="Times New Roman"/>
                <a:cs typeface="Times New Roman"/>
              </a:rPr>
              <a:t>2 </a:t>
            </a:r>
            <a:r>
              <a:rPr sz="1300" i="1" spc="-45" dirty="0">
                <a:latin typeface="Times New Roman"/>
                <a:cs typeface="Times New Roman"/>
              </a:rPr>
              <a:t>(String on surface</a:t>
            </a:r>
            <a:r>
              <a:rPr sz="1300" i="1" spc="-70" dirty="0">
                <a:latin typeface="Times New Roman"/>
                <a:cs typeface="Times New Roman"/>
              </a:rPr>
              <a:t> </a:t>
            </a:r>
            <a:r>
              <a:rPr sz="1300" i="1" spc="-40" dirty="0">
                <a:latin typeface="Times New Roman"/>
                <a:cs typeface="Times New Roman"/>
              </a:rPr>
              <a:t>i)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682276" y="9541933"/>
            <a:ext cx="123888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i="1" spc="-40" dirty="0">
                <a:latin typeface="Times New Roman"/>
                <a:cs typeface="Times New Roman"/>
              </a:rPr>
              <a:t>(Uncrossed</a:t>
            </a:r>
            <a:r>
              <a:rPr sz="1300" i="1" spc="-90" dirty="0">
                <a:latin typeface="Times New Roman"/>
                <a:cs typeface="Times New Roman"/>
              </a:rPr>
              <a:t> </a:t>
            </a:r>
            <a:r>
              <a:rPr sz="1300" i="1" spc="-35" dirty="0">
                <a:latin typeface="Times New Roman"/>
                <a:cs typeface="Times New Roman"/>
              </a:rPr>
              <a:t>strings)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338016" y="9541933"/>
            <a:ext cx="115633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300" i="1" spc="-35" dirty="0">
                <a:latin typeface="Times New Roman"/>
                <a:cs typeface="Times New Roman"/>
              </a:rPr>
              <a:t>(Crossed</a:t>
            </a:r>
            <a:r>
              <a:rPr sz="1300" i="1" spc="-80" dirty="0">
                <a:latin typeface="Times New Roman"/>
                <a:cs typeface="Times New Roman"/>
              </a:rPr>
              <a:t> </a:t>
            </a:r>
            <a:r>
              <a:rPr sz="1300" i="1" spc="-20" dirty="0">
                <a:latin typeface="Times New Roman"/>
                <a:cs typeface="Times New Roman"/>
              </a:rPr>
              <a:t>strings)-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932813" y="9891518"/>
            <a:ext cx="67818" cy="685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1458" y="9783315"/>
            <a:ext cx="80645" cy="36830"/>
          </a:xfrm>
          <a:custGeom>
            <a:avLst/>
            <a:gdLst/>
            <a:ahLst/>
            <a:cxnLst/>
            <a:rect l="l" t="t" r="r" b="b"/>
            <a:pathLst>
              <a:path w="80644" h="36829">
                <a:moveTo>
                  <a:pt x="80581" y="0"/>
                </a:moveTo>
                <a:lnTo>
                  <a:pt x="0" y="0"/>
                </a:lnTo>
                <a:lnTo>
                  <a:pt x="0" y="7429"/>
                </a:lnTo>
                <a:lnTo>
                  <a:pt x="80581" y="7429"/>
                </a:lnTo>
                <a:lnTo>
                  <a:pt x="80581" y="0"/>
                </a:lnTo>
                <a:close/>
              </a:path>
              <a:path w="80644" h="36829">
                <a:moveTo>
                  <a:pt x="80581" y="29146"/>
                </a:moveTo>
                <a:lnTo>
                  <a:pt x="0" y="29146"/>
                </a:lnTo>
                <a:lnTo>
                  <a:pt x="0" y="36766"/>
                </a:lnTo>
                <a:lnTo>
                  <a:pt x="80581" y="36766"/>
                </a:lnTo>
                <a:lnTo>
                  <a:pt x="80581" y="29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5171" y="9580813"/>
            <a:ext cx="158496" cy="2015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1575" y="9580813"/>
            <a:ext cx="158496" cy="2015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6576" y="9836083"/>
            <a:ext cx="83820" cy="47625"/>
          </a:xfrm>
          <a:custGeom>
            <a:avLst/>
            <a:gdLst/>
            <a:ahLst/>
            <a:cxnLst/>
            <a:rect l="l" t="t" r="r" b="b"/>
            <a:pathLst>
              <a:path w="83819" h="47625">
                <a:moveTo>
                  <a:pt x="58483" y="0"/>
                </a:moveTo>
                <a:lnTo>
                  <a:pt x="54864" y="0"/>
                </a:lnTo>
                <a:lnTo>
                  <a:pt x="56388" y="4000"/>
                </a:lnTo>
                <a:lnTo>
                  <a:pt x="58102" y="7429"/>
                </a:lnTo>
                <a:lnTo>
                  <a:pt x="61531" y="12763"/>
                </a:lnTo>
                <a:lnTo>
                  <a:pt x="64389" y="16573"/>
                </a:lnTo>
                <a:lnTo>
                  <a:pt x="68770" y="21526"/>
                </a:lnTo>
                <a:lnTo>
                  <a:pt x="0" y="21526"/>
                </a:lnTo>
                <a:lnTo>
                  <a:pt x="0" y="25907"/>
                </a:lnTo>
                <a:lnTo>
                  <a:pt x="68770" y="25907"/>
                </a:lnTo>
                <a:lnTo>
                  <a:pt x="64770" y="30670"/>
                </a:lnTo>
                <a:lnTo>
                  <a:pt x="54864" y="47624"/>
                </a:lnTo>
                <a:lnTo>
                  <a:pt x="58483" y="47624"/>
                </a:lnTo>
                <a:lnTo>
                  <a:pt x="61912" y="43243"/>
                </a:lnTo>
                <a:lnTo>
                  <a:pt x="66103" y="38861"/>
                </a:lnTo>
                <a:lnTo>
                  <a:pt x="70866" y="34670"/>
                </a:lnTo>
                <a:lnTo>
                  <a:pt x="75438" y="30479"/>
                </a:lnTo>
                <a:lnTo>
                  <a:pt x="79819" y="27431"/>
                </a:lnTo>
                <a:lnTo>
                  <a:pt x="83820" y="25145"/>
                </a:lnTo>
                <a:lnTo>
                  <a:pt x="83820" y="22669"/>
                </a:lnTo>
                <a:lnTo>
                  <a:pt x="80772" y="20764"/>
                </a:lnTo>
                <a:lnTo>
                  <a:pt x="76581" y="17716"/>
                </a:lnTo>
                <a:lnTo>
                  <a:pt x="71437" y="13334"/>
                </a:lnTo>
                <a:lnTo>
                  <a:pt x="66294" y="8762"/>
                </a:lnTo>
                <a:lnTo>
                  <a:pt x="61912" y="4381"/>
                </a:lnTo>
                <a:lnTo>
                  <a:pt x="584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61972" y="9770632"/>
            <a:ext cx="19875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  <a:tabLst>
                <a:tab pos="154940" algn="l"/>
              </a:tabLst>
            </a:pPr>
            <a:r>
              <a:rPr sz="750" b="1" i="1" spc="-10" dirty="0">
                <a:latin typeface="Times New Roman"/>
                <a:cs typeface="Times New Roman"/>
              </a:rPr>
              <a:t>i	</a:t>
            </a:r>
            <a:r>
              <a:rPr sz="750" b="1" i="1" spc="30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4401" y="8494341"/>
            <a:ext cx="3209290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..</a:t>
            </a:r>
            <a:r>
              <a:rPr sz="1200" spc="-25" dirty="0">
                <a:latin typeface="Times New Roman"/>
                <a:cs typeface="Times New Roman"/>
              </a:rPr>
              <a:t>(</a:t>
            </a:r>
            <a:r>
              <a:rPr sz="1200" spc="-5" dirty="0">
                <a:latin typeface="Times New Roman"/>
                <a:cs typeface="Times New Roman"/>
              </a:rPr>
              <a:t>8</a:t>
            </a:r>
            <a:r>
              <a:rPr sz="1200" spc="5" dirty="0">
                <a:latin typeface="Times New Roman"/>
                <a:cs typeface="Times New Roman"/>
              </a:rPr>
              <a:t>.</a:t>
            </a:r>
            <a:r>
              <a:rPr sz="1200" spc="-30" dirty="0">
                <a:latin typeface="Times New Roman"/>
                <a:cs typeface="Times New Roman"/>
              </a:rPr>
              <a:t>1</a:t>
            </a:r>
            <a:r>
              <a:rPr sz="1200" spc="-5" dirty="0">
                <a:latin typeface="Times New Roman"/>
                <a:cs typeface="Times New Roman"/>
              </a:rPr>
              <a:t>1)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300" b="1" i="1" spc="-114" dirty="0">
                <a:latin typeface="Times New Roman"/>
                <a:cs typeface="Times New Roman"/>
              </a:rPr>
              <a:t>F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416486" y="9743309"/>
            <a:ext cx="34925" cy="55880"/>
          </a:xfrm>
          <a:custGeom>
            <a:avLst/>
            <a:gdLst/>
            <a:ahLst/>
            <a:cxnLst/>
            <a:rect l="l" t="t" r="r" b="b"/>
            <a:pathLst>
              <a:path w="34925" h="55879">
                <a:moveTo>
                  <a:pt x="32893" y="6096"/>
                </a:moveTo>
                <a:lnTo>
                  <a:pt x="18097" y="6096"/>
                </a:lnTo>
                <a:lnTo>
                  <a:pt x="19240" y="6477"/>
                </a:lnTo>
                <a:lnTo>
                  <a:pt x="20574" y="7810"/>
                </a:lnTo>
                <a:lnTo>
                  <a:pt x="20954" y="8763"/>
                </a:lnTo>
                <a:lnTo>
                  <a:pt x="20954" y="11239"/>
                </a:lnTo>
                <a:lnTo>
                  <a:pt x="20764" y="12001"/>
                </a:lnTo>
                <a:lnTo>
                  <a:pt x="20764" y="12192"/>
                </a:lnTo>
                <a:lnTo>
                  <a:pt x="20002" y="14478"/>
                </a:lnTo>
                <a:lnTo>
                  <a:pt x="11049" y="45720"/>
                </a:lnTo>
                <a:lnTo>
                  <a:pt x="10096" y="48577"/>
                </a:lnTo>
                <a:lnTo>
                  <a:pt x="380" y="54292"/>
                </a:lnTo>
                <a:lnTo>
                  <a:pt x="0" y="55626"/>
                </a:lnTo>
                <a:lnTo>
                  <a:pt x="27431" y="55626"/>
                </a:lnTo>
                <a:lnTo>
                  <a:pt x="27812" y="54292"/>
                </a:lnTo>
                <a:lnTo>
                  <a:pt x="24955" y="54102"/>
                </a:lnTo>
                <a:lnTo>
                  <a:pt x="23240" y="53911"/>
                </a:lnTo>
                <a:lnTo>
                  <a:pt x="22098" y="53530"/>
                </a:lnTo>
                <a:lnTo>
                  <a:pt x="20954" y="52387"/>
                </a:lnTo>
                <a:lnTo>
                  <a:pt x="20574" y="51625"/>
                </a:lnTo>
                <a:lnTo>
                  <a:pt x="20192" y="51054"/>
                </a:lnTo>
                <a:lnTo>
                  <a:pt x="20192" y="49720"/>
                </a:lnTo>
                <a:lnTo>
                  <a:pt x="20574" y="48196"/>
                </a:lnTo>
                <a:lnTo>
                  <a:pt x="21336" y="45720"/>
                </a:lnTo>
                <a:lnTo>
                  <a:pt x="32893" y="6096"/>
                </a:lnTo>
                <a:close/>
              </a:path>
              <a:path w="34925" h="55879">
                <a:moveTo>
                  <a:pt x="34671" y="0"/>
                </a:moveTo>
                <a:lnTo>
                  <a:pt x="32956" y="0"/>
                </a:lnTo>
                <a:lnTo>
                  <a:pt x="12382" y="4953"/>
                </a:lnTo>
                <a:lnTo>
                  <a:pt x="12763" y="6477"/>
                </a:lnTo>
                <a:lnTo>
                  <a:pt x="14668" y="6096"/>
                </a:lnTo>
                <a:lnTo>
                  <a:pt x="32893" y="6096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79922" y="9763693"/>
            <a:ext cx="76200" cy="29209"/>
          </a:xfrm>
          <a:custGeom>
            <a:avLst/>
            <a:gdLst/>
            <a:ahLst/>
            <a:cxnLst/>
            <a:rect l="l" t="t" r="r" b="b"/>
            <a:pathLst>
              <a:path w="76200" h="29209">
                <a:moveTo>
                  <a:pt x="59436" y="0"/>
                </a:moveTo>
                <a:lnTo>
                  <a:pt x="56387" y="0"/>
                </a:lnTo>
                <a:lnTo>
                  <a:pt x="57912" y="3238"/>
                </a:lnTo>
                <a:lnTo>
                  <a:pt x="59054" y="5334"/>
                </a:lnTo>
                <a:lnTo>
                  <a:pt x="60007" y="6667"/>
                </a:lnTo>
                <a:lnTo>
                  <a:pt x="60769" y="8001"/>
                </a:lnTo>
                <a:lnTo>
                  <a:pt x="62102" y="9906"/>
                </a:lnTo>
                <a:lnTo>
                  <a:pt x="64198" y="12382"/>
                </a:lnTo>
                <a:lnTo>
                  <a:pt x="0" y="12382"/>
                </a:lnTo>
                <a:lnTo>
                  <a:pt x="0" y="16573"/>
                </a:lnTo>
                <a:lnTo>
                  <a:pt x="64198" y="16573"/>
                </a:lnTo>
                <a:lnTo>
                  <a:pt x="61340" y="19431"/>
                </a:lnTo>
                <a:lnTo>
                  <a:pt x="58864" y="23622"/>
                </a:lnTo>
                <a:lnTo>
                  <a:pt x="56197" y="28956"/>
                </a:lnTo>
                <a:lnTo>
                  <a:pt x="59436" y="28956"/>
                </a:lnTo>
                <a:lnTo>
                  <a:pt x="62864" y="25146"/>
                </a:lnTo>
                <a:lnTo>
                  <a:pt x="65722" y="22098"/>
                </a:lnTo>
                <a:lnTo>
                  <a:pt x="68199" y="20193"/>
                </a:lnTo>
                <a:lnTo>
                  <a:pt x="70675" y="18097"/>
                </a:lnTo>
                <a:lnTo>
                  <a:pt x="73342" y="16573"/>
                </a:lnTo>
                <a:lnTo>
                  <a:pt x="76009" y="15240"/>
                </a:lnTo>
                <a:lnTo>
                  <a:pt x="76009" y="13335"/>
                </a:lnTo>
                <a:lnTo>
                  <a:pt x="73723" y="12382"/>
                </a:lnTo>
                <a:lnTo>
                  <a:pt x="71247" y="10858"/>
                </a:lnTo>
                <a:lnTo>
                  <a:pt x="68579" y="8953"/>
                </a:lnTo>
                <a:lnTo>
                  <a:pt x="66103" y="6858"/>
                </a:lnTo>
                <a:lnTo>
                  <a:pt x="62864" y="4000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80697" y="9743309"/>
            <a:ext cx="40005" cy="55880"/>
          </a:xfrm>
          <a:custGeom>
            <a:avLst/>
            <a:gdLst/>
            <a:ahLst/>
            <a:cxnLst/>
            <a:rect l="l" t="t" r="r" b="b"/>
            <a:pathLst>
              <a:path w="40004" h="55879">
                <a:moveTo>
                  <a:pt x="38988" y="7810"/>
                </a:moveTo>
                <a:lnTo>
                  <a:pt x="23050" y="7810"/>
                </a:lnTo>
                <a:lnTo>
                  <a:pt x="24955" y="8572"/>
                </a:lnTo>
                <a:lnTo>
                  <a:pt x="28003" y="11620"/>
                </a:lnTo>
                <a:lnTo>
                  <a:pt x="28689" y="13335"/>
                </a:lnTo>
                <a:lnTo>
                  <a:pt x="28765" y="18669"/>
                </a:lnTo>
                <a:lnTo>
                  <a:pt x="28384" y="21145"/>
                </a:lnTo>
                <a:lnTo>
                  <a:pt x="27241" y="23812"/>
                </a:lnTo>
                <a:lnTo>
                  <a:pt x="26098" y="26289"/>
                </a:lnTo>
                <a:lnTo>
                  <a:pt x="23431" y="30099"/>
                </a:lnTo>
                <a:lnTo>
                  <a:pt x="19050" y="34861"/>
                </a:lnTo>
                <a:lnTo>
                  <a:pt x="14948" y="39394"/>
                </a:lnTo>
                <a:lnTo>
                  <a:pt x="10382" y="44124"/>
                </a:lnTo>
                <a:lnTo>
                  <a:pt x="5387" y="49032"/>
                </a:lnTo>
                <a:lnTo>
                  <a:pt x="0" y="54102"/>
                </a:lnTo>
                <a:lnTo>
                  <a:pt x="0" y="55626"/>
                </a:lnTo>
                <a:lnTo>
                  <a:pt x="28955" y="55626"/>
                </a:lnTo>
                <a:lnTo>
                  <a:pt x="32775" y="46482"/>
                </a:lnTo>
                <a:lnTo>
                  <a:pt x="12001" y="46482"/>
                </a:lnTo>
                <a:lnTo>
                  <a:pt x="27050" y="33337"/>
                </a:lnTo>
                <a:lnTo>
                  <a:pt x="29908" y="30099"/>
                </a:lnTo>
                <a:lnTo>
                  <a:pt x="33718" y="26098"/>
                </a:lnTo>
                <a:lnTo>
                  <a:pt x="36385" y="22669"/>
                </a:lnTo>
                <a:lnTo>
                  <a:pt x="37528" y="20002"/>
                </a:lnTo>
                <a:lnTo>
                  <a:pt x="38862" y="17335"/>
                </a:lnTo>
                <a:lnTo>
                  <a:pt x="39433" y="14668"/>
                </a:lnTo>
                <a:lnTo>
                  <a:pt x="39344" y="8572"/>
                </a:lnTo>
                <a:lnTo>
                  <a:pt x="38988" y="7810"/>
                </a:lnTo>
                <a:close/>
              </a:path>
              <a:path w="40004" h="55879">
                <a:moveTo>
                  <a:pt x="35242" y="40576"/>
                </a:moveTo>
                <a:lnTo>
                  <a:pt x="33337" y="40576"/>
                </a:lnTo>
                <a:lnTo>
                  <a:pt x="32194" y="42862"/>
                </a:lnTo>
                <a:lnTo>
                  <a:pt x="30861" y="44386"/>
                </a:lnTo>
                <a:lnTo>
                  <a:pt x="29527" y="45148"/>
                </a:lnTo>
                <a:lnTo>
                  <a:pt x="28193" y="46101"/>
                </a:lnTo>
                <a:lnTo>
                  <a:pt x="25907" y="46482"/>
                </a:lnTo>
                <a:lnTo>
                  <a:pt x="32775" y="46482"/>
                </a:lnTo>
                <a:lnTo>
                  <a:pt x="35242" y="40576"/>
                </a:lnTo>
                <a:close/>
              </a:path>
              <a:path w="40004" h="55879">
                <a:moveTo>
                  <a:pt x="29908" y="0"/>
                </a:moveTo>
                <a:lnTo>
                  <a:pt x="21907" y="0"/>
                </a:lnTo>
                <a:lnTo>
                  <a:pt x="18287" y="1333"/>
                </a:lnTo>
                <a:lnTo>
                  <a:pt x="15239" y="4191"/>
                </a:lnTo>
                <a:lnTo>
                  <a:pt x="12953" y="6286"/>
                </a:lnTo>
                <a:lnTo>
                  <a:pt x="11049" y="9334"/>
                </a:lnTo>
                <a:lnTo>
                  <a:pt x="9715" y="13335"/>
                </a:lnTo>
                <a:lnTo>
                  <a:pt x="11239" y="13906"/>
                </a:lnTo>
                <a:lnTo>
                  <a:pt x="13906" y="9906"/>
                </a:lnTo>
                <a:lnTo>
                  <a:pt x="17144" y="7810"/>
                </a:lnTo>
                <a:lnTo>
                  <a:pt x="38988" y="7810"/>
                </a:lnTo>
                <a:lnTo>
                  <a:pt x="38100" y="5905"/>
                </a:lnTo>
                <a:lnTo>
                  <a:pt x="35623" y="3619"/>
                </a:lnTo>
                <a:lnTo>
                  <a:pt x="33147" y="1143"/>
                </a:lnTo>
                <a:lnTo>
                  <a:pt x="299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973899" y="9500539"/>
            <a:ext cx="1956435" cy="4787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4445" algn="ctr">
              <a:lnSpc>
                <a:spcPts val="1150"/>
              </a:lnSpc>
              <a:spcBef>
                <a:spcPts val="229"/>
              </a:spcBef>
              <a:tabLst>
                <a:tab pos="680085" algn="l"/>
              </a:tabLst>
            </a:pPr>
            <a:r>
              <a:rPr sz="1050" b="1" i="1" spc="-25" dirty="0">
                <a:latin typeface="Times New Roman"/>
                <a:cs typeface="Times New Roman"/>
              </a:rPr>
              <a:t>Fig.(8.19) </a:t>
            </a:r>
            <a:r>
              <a:rPr sz="1050" b="1" i="1" spc="-30" dirty="0">
                <a:latin typeface="Times New Roman"/>
                <a:cs typeface="Times New Roman"/>
              </a:rPr>
              <a:t>Determination </a:t>
            </a:r>
            <a:r>
              <a:rPr sz="1050" b="1" i="1" spc="-25" dirty="0">
                <a:latin typeface="Times New Roman"/>
                <a:cs typeface="Times New Roman"/>
              </a:rPr>
              <a:t>of the </a:t>
            </a:r>
            <a:r>
              <a:rPr sz="1050" b="1" i="1" spc="-20" dirty="0">
                <a:latin typeface="Times New Roman"/>
                <a:cs typeface="Times New Roman"/>
              </a:rPr>
              <a:t>view  </a:t>
            </a:r>
            <a:r>
              <a:rPr sz="1050" b="1" i="1" spc="-15" dirty="0">
                <a:latin typeface="Times New Roman"/>
                <a:cs typeface="Times New Roman"/>
              </a:rPr>
              <a:t>factor</a:t>
            </a:r>
            <a:r>
              <a:rPr sz="1050" b="1" i="1" spc="-50" dirty="0">
                <a:latin typeface="Times New Roman"/>
                <a:cs typeface="Times New Roman"/>
              </a:rPr>
              <a:t> </a:t>
            </a:r>
            <a:r>
              <a:rPr sz="1050" b="1" i="1" spc="-95" dirty="0">
                <a:latin typeface="Times New Roman"/>
                <a:cs typeface="Times New Roman"/>
              </a:rPr>
              <a:t>F	</a:t>
            </a:r>
            <a:r>
              <a:rPr sz="1050" b="1" i="1" spc="5" dirty="0">
                <a:latin typeface="Times New Roman"/>
                <a:cs typeface="Times New Roman"/>
              </a:rPr>
              <a:t>by </a:t>
            </a:r>
            <a:r>
              <a:rPr sz="1050" b="1" i="1" spc="-30" dirty="0">
                <a:latin typeface="Times New Roman"/>
                <a:cs typeface="Times New Roman"/>
              </a:rPr>
              <a:t>the </a:t>
            </a:r>
            <a:r>
              <a:rPr sz="1050" b="1" i="1" spc="-25" dirty="0">
                <a:latin typeface="Times New Roman"/>
                <a:cs typeface="Times New Roman"/>
              </a:rPr>
              <a:t>application of</a:t>
            </a:r>
            <a:r>
              <a:rPr sz="1050" b="1" i="1" spc="-10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the  crossed-strings</a:t>
            </a:r>
            <a:r>
              <a:rPr sz="1050" b="1" i="1" spc="-2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method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46176" y="10253468"/>
            <a:ext cx="6266815" cy="149860"/>
          </a:xfrm>
          <a:custGeom>
            <a:avLst/>
            <a:gdLst/>
            <a:ahLst/>
            <a:cxnLst/>
            <a:rect l="l" t="t" r="r" b="b"/>
            <a:pathLst>
              <a:path w="6266815" h="149859">
                <a:moveTo>
                  <a:pt x="0" y="149351"/>
                </a:moveTo>
                <a:lnTo>
                  <a:pt x="6266688" y="149351"/>
                </a:lnTo>
                <a:lnTo>
                  <a:pt x="6266688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6175" y="10253468"/>
            <a:ext cx="6266815" cy="149860"/>
          </a:xfrm>
          <a:custGeom>
            <a:avLst/>
            <a:gdLst/>
            <a:ahLst/>
            <a:cxnLst/>
            <a:rect l="l" t="t" r="r" b="b"/>
            <a:pathLst>
              <a:path w="6266815" h="149859">
                <a:moveTo>
                  <a:pt x="0" y="149351"/>
                </a:moveTo>
                <a:lnTo>
                  <a:pt x="6266687" y="149351"/>
                </a:lnTo>
                <a:lnTo>
                  <a:pt x="6266687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125" y="10096116"/>
            <a:ext cx="78486" cy="11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9614" y="10098211"/>
            <a:ext cx="168592" cy="111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016" y="10293093"/>
            <a:ext cx="635203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031" y="10219941"/>
            <a:ext cx="6285230" cy="52069"/>
          </a:xfrm>
          <a:custGeom>
            <a:avLst/>
            <a:gdLst/>
            <a:ahLst/>
            <a:cxnLst/>
            <a:rect l="l" t="t" r="r" b="b"/>
            <a:pathLst>
              <a:path w="6285230" h="52070">
                <a:moveTo>
                  <a:pt x="0" y="51815"/>
                </a:moveTo>
                <a:lnTo>
                  <a:pt x="6284976" y="51815"/>
                </a:lnTo>
                <a:lnTo>
                  <a:pt x="6284976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7022" y="10219748"/>
            <a:ext cx="62642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760595" algn="l"/>
              </a:tabLst>
            </a:pPr>
            <a:r>
              <a:rPr sz="1250" b="1" i="1" dirty="0">
                <a:latin typeface="Times New Roman"/>
                <a:cs typeface="Times New Roman"/>
              </a:rPr>
              <a:t>By</a:t>
            </a:r>
            <a:r>
              <a:rPr sz="1250" b="1" i="1" spc="-65" dirty="0">
                <a:latin typeface="Times New Roman"/>
                <a:cs typeface="Times New Roman"/>
              </a:rPr>
              <a:t> </a:t>
            </a:r>
            <a:r>
              <a:rPr sz="1250" b="1" i="1" spc="-15" dirty="0">
                <a:latin typeface="Times New Roman"/>
                <a:cs typeface="Times New Roman"/>
              </a:rPr>
              <a:t>Assistant</a:t>
            </a:r>
            <a:r>
              <a:rPr sz="1250" b="1" i="1" spc="-75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Lecturer	</a:t>
            </a:r>
            <a:r>
              <a:rPr sz="1250" b="1" i="1" spc="-15" dirty="0">
                <a:latin typeface="Times New Roman"/>
                <a:cs typeface="Times New Roman"/>
              </a:rPr>
              <a:t>Ahmed </a:t>
            </a:r>
            <a:r>
              <a:rPr sz="1250" b="1" i="1" spc="-30" dirty="0">
                <a:latin typeface="Times New Roman"/>
                <a:cs typeface="Times New Roman"/>
              </a:rPr>
              <a:t>N. </a:t>
            </a:r>
            <a:r>
              <a:rPr sz="1250" b="1" i="1" spc="-20" dirty="0">
                <a:latin typeface="Times New Roman"/>
                <a:cs typeface="Times New Roman"/>
              </a:rPr>
              <a:t>Al-</a:t>
            </a:r>
            <a:r>
              <a:rPr sz="1250" b="1" i="1" spc="-155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Mussawy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24271" y="1770885"/>
            <a:ext cx="1898913" cy="1947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36796" y="3800810"/>
            <a:ext cx="162941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270" algn="ctr">
              <a:lnSpc>
                <a:spcPct val="92400"/>
              </a:lnSpc>
              <a:spcBef>
                <a:spcPts val="195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Fig.(8.20) </a:t>
            </a:r>
            <a:r>
              <a:rPr sz="1050" b="1" i="1" spc="-35" dirty="0">
                <a:latin typeface="Times New Roman"/>
                <a:cs typeface="Times New Roman"/>
              </a:rPr>
              <a:t>The </a:t>
            </a:r>
            <a:r>
              <a:rPr sz="1050" b="1" i="1" spc="-30" dirty="0">
                <a:latin typeface="Times New Roman"/>
                <a:cs typeface="Times New Roman"/>
              </a:rPr>
              <a:t>two </a:t>
            </a:r>
            <a:r>
              <a:rPr sz="1050" b="1" i="1" spc="-20" dirty="0">
                <a:latin typeface="Times New Roman"/>
                <a:cs typeface="Times New Roman"/>
              </a:rPr>
              <a:t>infinitely  </a:t>
            </a:r>
            <a:r>
              <a:rPr sz="1050" b="1" i="1" spc="-30" dirty="0">
                <a:latin typeface="Times New Roman"/>
                <a:cs typeface="Times New Roman"/>
              </a:rPr>
              <a:t>long </a:t>
            </a:r>
            <a:r>
              <a:rPr sz="1050" b="1" i="1" spc="-25" dirty="0">
                <a:latin typeface="Times New Roman"/>
                <a:cs typeface="Times New Roman"/>
              </a:rPr>
              <a:t>parallel plates </a:t>
            </a:r>
            <a:r>
              <a:rPr sz="1050" b="1" i="1" spc="-20" dirty="0">
                <a:latin typeface="Times New Roman"/>
                <a:cs typeface="Times New Roman"/>
              </a:rPr>
              <a:t>considered  in</a:t>
            </a:r>
            <a:r>
              <a:rPr sz="1050" b="1" i="1" spc="-5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Example-8.5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0080" y="10017630"/>
            <a:ext cx="4590415" cy="0"/>
          </a:xfrm>
          <a:custGeom>
            <a:avLst/>
            <a:gdLst/>
            <a:ahLst/>
            <a:cxnLst/>
            <a:rect l="l" t="t" r="r" b="b"/>
            <a:pathLst>
              <a:path w="4590415">
                <a:moveTo>
                  <a:pt x="0" y="0"/>
                </a:moveTo>
                <a:lnTo>
                  <a:pt x="4590288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700" y="1502280"/>
            <a:ext cx="0" cy="8507730"/>
          </a:xfrm>
          <a:custGeom>
            <a:avLst/>
            <a:gdLst/>
            <a:ahLst/>
            <a:cxnLst/>
            <a:rect l="l" t="t" r="r" b="b"/>
            <a:pathLst>
              <a:path h="8507730">
                <a:moveTo>
                  <a:pt x="0" y="0"/>
                </a:moveTo>
                <a:lnTo>
                  <a:pt x="0" y="850773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" y="1496565"/>
            <a:ext cx="4590415" cy="0"/>
          </a:xfrm>
          <a:custGeom>
            <a:avLst/>
            <a:gdLst/>
            <a:ahLst/>
            <a:cxnLst/>
            <a:rect l="l" t="t" r="r" b="b"/>
            <a:pathLst>
              <a:path w="4590415">
                <a:moveTo>
                  <a:pt x="0" y="0"/>
                </a:moveTo>
                <a:lnTo>
                  <a:pt x="4590288" y="0"/>
                </a:lnTo>
              </a:path>
            </a:pathLst>
          </a:custGeom>
          <a:ln w="1142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2747" y="1502661"/>
            <a:ext cx="0" cy="8507095"/>
          </a:xfrm>
          <a:custGeom>
            <a:avLst/>
            <a:gdLst/>
            <a:ahLst/>
            <a:cxnLst/>
            <a:rect l="l" t="t" r="r" b="b"/>
            <a:pathLst>
              <a:path h="8507095">
                <a:moveTo>
                  <a:pt x="0" y="0"/>
                </a:moveTo>
                <a:lnTo>
                  <a:pt x="0" y="8506968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59" y="9987150"/>
            <a:ext cx="4529455" cy="0"/>
          </a:xfrm>
          <a:custGeom>
            <a:avLst/>
            <a:gdLst/>
            <a:ahLst/>
            <a:cxnLst/>
            <a:rect l="l" t="t" r="r" b="b"/>
            <a:pathLst>
              <a:path w="4529455">
                <a:moveTo>
                  <a:pt x="0" y="0"/>
                </a:moveTo>
                <a:lnTo>
                  <a:pt x="4529328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8180" y="1532760"/>
            <a:ext cx="0" cy="8446770"/>
          </a:xfrm>
          <a:custGeom>
            <a:avLst/>
            <a:gdLst/>
            <a:ahLst/>
            <a:cxnLst/>
            <a:rect l="l" t="t" r="r" b="b"/>
            <a:pathLst>
              <a:path h="8446770">
                <a:moveTo>
                  <a:pt x="0" y="0"/>
                </a:moveTo>
                <a:lnTo>
                  <a:pt x="0" y="844677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59" y="1525140"/>
            <a:ext cx="4529455" cy="0"/>
          </a:xfrm>
          <a:custGeom>
            <a:avLst/>
            <a:gdLst/>
            <a:ahLst/>
            <a:cxnLst/>
            <a:rect l="l" t="t" r="r" b="b"/>
            <a:pathLst>
              <a:path w="4529455">
                <a:moveTo>
                  <a:pt x="0" y="0"/>
                </a:moveTo>
                <a:lnTo>
                  <a:pt x="4529328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3791" y="1533141"/>
            <a:ext cx="0" cy="8446135"/>
          </a:xfrm>
          <a:custGeom>
            <a:avLst/>
            <a:gdLst/>
            <a:ahLst/>
            <a:cxnLst/>
            <a:rect l="l" t="t" r="r" b="b"/>
            <a:pathLst>
              <a:path h="8446135">
                <a:moveTo>
                  <a:pt x="0" y="0"/>
                </a:moveTo>
                <a:lnTo>
                  <a:pt x="0" y="8446008"/>
                </a:lnTo>
              </a:path>
            </a:pathLst>
          </a:custGeom>
          <a:ln w="12191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00" y="4812789"/>
            <a:ext cx="4495800" cy="5160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05784" y="7915653"/>
            <a:ext cx="381000" cy="192405"/>
          </a:xfrm>
          <a:custGeom>
            <a:avLst/>
            <a:gdLst/>
            <a:ahLst/>
            <a:cxnLst/>
            <a:rect l="l" t="t" r="r" b="b"/>
            <a:pathLst>
              <a:path w="381000" h="192404">
                <a:moveTo>
                  <a:pt x="0" y="192024"/>
                </a:moveTo>
                <a:lnTo>
                  <a:pt x="381000" y="192024"/>
                </a:lnTo>
                <a:lnTo>
                  <a:pt x="381000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3594" y="7944228"/>
            <a:ext cx="188785" cy="142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7335" y="7944228"/>
            <a:ext cx="99822" cy="142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" y="1545333"/>
            <a:ext cx="4486656" cy="3267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28927" y="1639821"/>
            <a:ext cx="439420" cy="18605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50" b="1" i="1" spc="-25" dirty="0">
                <a:solidFill>
                  <a:srgbClr val="F95588"/>
                </a:solidFill>
                <a:latin typeface="Arial"/>
                <a:cs typeface="Arial"/>
              </a:rPr>
              <a:t>8.5-</a:t>
            </a:r>
            <a:endParaRPr sz="12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57600" y="2063493"/>
            <a:ext cx="439420" cy="189230"/>
          </a:xfrm>
          <a:custGeom>
            <a:avLst/>
            <a:gdLst/>
            <a:ahLst/>
            <a:cxnLst/>
            <a:rect l="l" t="t" r="r" b="b"/>
            <a:pathLst>
              <a:path w="439420" h="189230">
                <a:moveTo>
                  <a:pt x="0" y="188975"/>
                </a:moveTo>
                <a:lnTo>
                  <a:pt x="438912" y="188975"/>
                </a:lnTo>
                <a:lnTo>
                  <a:pt x="438912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65410" y="2092830"/>
            <a:ext cx="347281" cy="1430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15311" y="2560317"/>
            <a:ext cx="347980" cy="189230"/>
          </a:xfrm>
          <a:custGeom>
            <a:avLst/>
            <a:gdLst/>
            <a:ahLst/>
            <a:cxnLst/>
            <a:rect l="l" t="t" r="r" b="b"/>
            <a:pathLst>
              <a:path w="347980" h="189230">
                <a:moveTo>
                  <a:pt x="0" y="188975"/>
                </a:moveTo>
                <a:lnTo>
                  <a:pt x="347471" y="188975"/>
                </a:lnTo>
                <a:lnTo>
                  <a:pt x="34747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1598" y="2589654"/>
            <a:ext cx="188785" cy="1430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35148" y="2589654"/>
            <a:ext cx="100012" cy="14306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7031" y="719325"/>
            <a:ext cx="6285230" cy="746760"/>
          </a:xfrm>
          <a:custGeom>
            <a:avLst/>
            <a:gdLst/>
            <a:ahLst/>
            <a:cxnLst/>
            <a:rect l="l" t="t" r="r" b="b"/>
            <a:pathLst>
              <a:path w="6285230" h="746760">
                <a:moveTo>
                  <a:pt x="0" y="746759"/>
                </a:moveTo>
                <a:lnTo>
                  <a:pt x="6284976" y="746759"/>
                </a:lnTo>
                <a:lnTo>
                  <a:pt x="6284976" y="0"/>
                </a:lnTo>
                <a:lnTo>
                  <a:pt x="0" y="0"/>
                </a:lnTo>
                <a:lnTo>
                  <a:pt x="0" y="746759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4066" y="259515"/>
            <a:ext cx="6313805" cy="116776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69"/>
              </a:spcBef>
              <a:tabLst>
                <a:tab pos="4469130" algn="l"/>
              </a:tabLst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7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	</a:t>
            </a: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2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95900"/>
              </a:lnSpc>
              <a:spcBef>
                <a:spcPts val="800"/>
              </a:spcBef>
            </a:pPr>
            <a:r>
              <a:rPr sz="12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Note2:-</a:t>
            </a:r>
            <a:r>
              <a:rPr sz="1250" b="1" i="1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crossed-strings </a:t>
            </a:r>
            <a:r>
              <a:rPr sz="1200" b="1" spc="-1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is applicable even when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two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considered </a:t>
            </a:r>
            <a:r>
              <a:rPr sz="1200" spc="-10" dirty="0">
                <a:latin typeface="Times New Roman"/>
                <a:cs typeface="Times New Roman"/>
              </a:rPr>
              <a:t>share </a:t>
            </a:r>
            <a:r>
              <a:rPr sz="1200" spc="-5" dirty="0">
                <a:latin typeface="Times New Roman"/>
                <a:cs typeface="Times New Roman"/>
              </a:rPr>
              <a:t>a  common edge, as in a triangle. </a:t>
            </a: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cases, the common edge </a:t>
            </a:r>
            <a:r>
              <a:rPr sz="1200" spc="-15" dirty="0">
                <a:latin typeface="Times New Roman"/>
                <a:cs typeface="Times New Roman"/>
              </a:rPr>
              <a:t>can </a:t>
            </a:r>
            <a:r>
              <a:rPr sz="1200" spc="-5" dirty="0">
                <a:latin typeface="Times New Roman"/>
                <a:cs typeface="Times New Roman"/>
              </a:rPr>
              <a:t>be treated as an imaginary </a:t>
            </a:r>
            <a:r>
              <a:rPr sz="1200" spc="-10" dirty="0">
                <a:latin typeface="Times New Roman"/>
                <a:cs typeface="Times New Roman"/>
              </a:rPr>
              <a:t>string  </a:t>
            </a:r>
            <a:r>
              <a:rPr sz="1200" spc="-5" dirty="0">
                <a:latin typeface="Times New Roman"/>
                <a:cs typeface="Times New Roman"/>
              </a:rPr>
              <a:t>of zero length.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method </a:t>
            </a:r>
            <a:r>
              <a:rPr sz="1200" spc="-10" dirty="0">
                <a:latin typeface="Times New Roman"/>
                <a:cs typeface="Times New Roman"/>
              </a:rPr>
              <a:t>can </a:t>
            </a:r>
            <a:r>
              <a:rPr sz="1200" spc="-5" dirty="0">
                <a:latin typeface="Times New Roman"/>
                <a:cs typeface="Times New Roman"/>
              </a:rPr>
              <a:t>also be applied to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that are partially blocked by other </a:t>
            </a:r>
            <a:r>
              <a:rPr sz="1200" spc="-10" dirty="0">
                <a:latin typeface="Times New Roman"/>
                <a:cs typeface="Times New Roman"/>
              </a:rPr>
              <a:t>surfaces  </a:t>
            </a:r>
            <a:r>
              <a:rPr sz="1200" spc="-5" dirty="0">
                <a:latin typeface="Times New Roman"/>
                <a:cs typeface="Times New Roman"/>
              </a:rPr>
              <a:t>by allowing the </a:t>
            </a:r>
            <a:r>
              <a:rPr sz="1200" spc="-10" dirty="0">
                <a:latin typeface="Times New Roman"/>
                <a:cs typeface="Times New Roman"/>
              </a:rPr>
              <a:t>strings </a:t>
            </a:r>
            <a:r>
              <a:rPr sz="1200" spc="-5" dirty="0">
                <a:latin typeface="Times New Roman"/>
                <a:cs typeface="Times New Roman"/>
              </a:rPr>
              <a:t>to bend around the blocking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40080" y="10271756"/>
            <a:ext cx="6291580" cy="149860"/>
          </a:xfrm>
          <a:custGeom>
            <a:avLst/>
            <a:gdLst/>
            <a:ahLst/>
            <a:cxnLst/>
            <a:rect l="l" t="t" r="r" b="b"/>
            <a:pathLst>
              <a:path w="6291580" h="149859">
                <a:moveTo>
                  <a:pt x="0" y="149352"/>
                </a:moveTo>
                <a:lnTo>
                  <a:pt x="6291072" y="149352"/>
                </a:lnTo>
                <a:lnTo>
                  <a:pt x="6291072" y="0"/>
                </a:lnTo>
                <a:lnTo>
                  <a:pt x="0" y="0"/>
                </a:lnTo>
                <a:lnTo>
                  <a:pt x="0" y="1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0079" y="10271756"/>
            <a:ext cx="6291580" cy="149860"/>
          </a:xfrm>
          <a:custGeom>
            <a:avLst/>
            <a:gdLst/>
            <a:ahLst/>
            <a:cxnLst/>
            <a:rect l="l" t="t" r="r" b="b"/>
            <a:pathLst>
              <a:path w="6291580" h="149859">
                <a:moveTo>
                  <a:pt x="0" y="149351"/>
                </a:moveTo>
                <a:lnTo>
                  <a:pt x="6291071" y="149351"/>
                </a:lnTo>
                <a:lnTo>
                  <a:pt x="6291071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125" y="10096116"/>
            <a:ext cx="78486" cy="111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9614" y="10096496"/>
            <a:ext cx="159448" cy="113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016" y="10293093"/>
            <a:ext cx="6352032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031" y="10219941"/>
            <a:ext cx="6285230" cy="45720"/>
          </a:xfrm>
          <a:custGeom>
            <a:avLst/>
            <a:gdLst/>
            <a:ahLst/>
            <a:cxnLst/>
            <a:rect l="l" t="t" r="r" b="b"/>
            <a:pathLst>
              <a:path w="6285230" h="45720">
                <a:moveTo>
                  <a:pt x="0" y="45719"/>
                </a:moveTo>
                <a:lnTo>
                  <a:pt x="6284976" y="45719"/>
                </a:lnTo>
                <a:lnTo>
                  <a:pt x="6284976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031" y="10408917"/>
            <a:ext cx="6285230" cy="3175"/>
          </a:xfrm>
          <a:custGeom>
            <a:avLst/>
            <a:gdLst/>
            <a:ahLst/>
            <a:cxnLst/>
            <a:rect l="l" t="t" r="r" b="b"/>
            <a:pathLst>
              <a:path w="6285230" h="3175">
                <a:moveTo>
                  <a:pt x="0" y="3047"/>
                </a:moveTo>
                <a:lnTo>
                  <a:pt x="6284976" y="3047"/>
                </a:lnTo>
                <a:lnTo>
                  <a:pt x="6284976" y="0"/>
                </a:lnTo>
                <a:lnTo>
                  <a:pt x="0" y="0"/>
                </a:lnTo>
                <a:lnTo>
                  <a:pt x="0" y="3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3352" y="7171941"/>
            <a:ext cx="1645920" cy="1496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7031" y="707133"/>
            <a:ext cx="4800600" cy="3432175"/>
          </a:xfrm>
          <a:custGeom>
            <a:avLst/>
            <a:gdLst/>
            <a:ahLst/>
            <a:cxnLst/>
            <a:rect l="l" t="t" r="r" b="b"/>
            <a:pathLst>
              <a:path w="4800600" h="3432175">
                <a:moveTo>
                  <a:pt x="0" y="3432048"/>
                </a:moveTo>
                <a:lnTo>
                  <a:pt x="4800600" y="3432048"/>
                </a:lnTo>
                <a:lnTo>
                  <a:pt x="4800600" y="0"/>
                </a:lnTo>
                <a:lnTo>
                  <a:pt x="0" y="0"/>
                </a:lnTo>
                <a:lnTo>
                  <a:pt x="0" y="3432048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7893" y="1845560"/>
            <a:ext cx="81915" cy="34290"/>
          </a:xfrm>
          <a:custGeom>
            <a:avLst/>
            <a:gdLst/>
            <a:ahLst/>
            <a:cxnLst/>
            <a:rect l="l" t="t" r="r" b="b"/>
            <a:pathLst>
              <a:path w="81914" h="34289">
                <a:moveTo>
                  <a:pt x="81343" y="0"/>
                </a:moveTo>
                <a:lnTo>
                  <a:pt x="0" y="0"/>
                </a:lnTo>
                <a:lnTo>
                  <a:pt x="0" y="9715"/>
                </a:lnTo>
                <a:lnTo>
                  <a:pt x="81343" y="9715"/>
                </a:lnTo>
                <a:lnTo>
                  <a:pt x="81343" y="0"/>
                </a:lnTo>
                <a:close/>
              </a:path>
              <a:path w="81914" h="34289">
                <a:moveTo>
                  <a:pt x="81343" y="24384"/>
                </a:moveTo>
                <a:lnTo>
                  <a:pt x="0" y="24384"/>
                </a:lnTo>
                <a:lnTo>
                  <a:pt x="0" y="34099"/>
                </a:lnTo>
                <a:lnTo>
                  <a:pt x="81343" y="34099"/>
                </a:lnTo>
                <a:lnTo>
                  <a:pt x="81343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9338" y="1811652"/>
            <a:ext cx="182689" cy="103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04950" y="2031108"/>
            <a:ext cx="43180" cy="69215"/>
          </a:xfrm>
          <a:custGeom>
            <a:avLst/>
            <a:gdLst/>
            <a:ahLst/>
            <a:cxnLst/>
            <a:rect l="l" t="t" r="r" b="b"/>
            <a:pathLst>
              <a:path w="43180" h="69214">
                <a:moveTo>
                  <a:pt x="40828" y="7620"/>
                </a:moveTo>
                <a:lnTo>
                  <a:pt x="22478" y="7620"/>
                </a:lnTo>
                <a:lnTo>
                  <a:pt x="23812" y="8191"/>
                </a:lnTo>
                <a:lnTo>
                  <a:pt x="24765" y="8953"/>
                </a:lnTo>
                <a:lnTo>
                  <a:pt x="25717" y="9906"/>
                </a:lnTo>
                <a:lnTo>
                  <a:pt x="26098" y="11049"/>
                </a:lnTo>
                <a:lnTo>
                  <a:pt x="26098" y="14097"/>
                </a:lnTo>
                <a:lnTo>
                  <a:pt x="25908" y="15049"/>
                </a:lnTo>
                <a:lnTo>
                  <a:pt x="25717" y="15240"/>
                </a:lnTo>
                <a:lnTo>
                  <a:pt x="24955" y="18097"/>
                </a:lnTo>
                <a:lnTo>
                  <a:pt x="23431" y="23050"/>
                </a:lnTo>
                <a:lnTo>
                  <a:pt x="13715" y="56769"/>
                </a:lnTo>
                <a:lnTo>
                  <a:pt x="12572" y="60578"/>
                </a:lnTo>
                <a:lnTo>
                  <a:pt x="11620" y="62865"/>
                </a:lnTo>
                <a:lnTo>
                  <a:pt x="10096" y="65150"/>
                </a:lnTo>
                <a:lnTo>
                  <a:pt x="8953" y="66103"/>
                </a:lnTo>
                <a:lnTo>
                  <a:pt x="7619" y="66484"/>
                </a:lnTo>
                <a:lnTo>
                  <a:pt x="6286" y="67056"/>
                </a:lnTo>
                <a:lnTo>
                  <a:pt x="3809" y="67246"/>
                </a:lnTo>
                <a:lnTo>
                  <a:pt x="571" y="67437"/>
                </a:lnTo>
                <a:lnTo>
                  <a:pt x="0" y="69151"/>
                </a:lnTo>
                <a:lnTo>
                  <a:pt x="34099" y="69151"/>
                </a:lnTo>
                <a:lnTo>
                  <a:pt x="34480" y="67437"/>
                </a:lnTo>
                <a:lnTo>
                  <a:pt x="31051" y="67246"/>
                </a:lnTo>
                <a:lnTo>
                  <a:pt x="28765" y="66865"/>
                </a:lnTo>
                <a:lnTo>
                  <a:pt x="28193" y="66675"/>
                </a:lnTo>
                <a:lnTo>
                  <a:pt x="27431" y="66484"/>
                </a:lnTo>
                <a:lnTo>
                  <a:pt x="26669" y="65913"/>
                </a:lnTo>
                <a:lnTo>
                  <a:pt x="26098" y="64960"/>
                </a:lnTo>
                <a:lnTo>
                  <a:pt x="25527" y="64198"/>
                </a:lnTo>
                <a:lnTo>
                  <a:pt x="25146" y="63436"/>
                </a:lnTo>
                <a:lnTo>
                  <a:pt x="25146" y="61722"/>
                </a:lnTo>
                <a:lnTo>
                  <a:pt x="25527" y="59817"/>
                </a:lnTo>
                <a:lnTo>
                  <a:pt x="26479" y="56769"/>
                </a:lnTo>
                <a:lnTo>
                  <a:pt x="40828" y="7620"/>
                </a:lnTo>
                <a:close/>
              </a:path>
              <a:path w="43180" h="69214">
                <a:moveTo>
                  <a:pt x="43053" y="0"/>
                </a:moveTo>
                <a:lnTo>
                  <a:pt x="40957" y="0"/>
                </a:lnTo>
                <a:lnTo>
                  <a:pt x="15430" y="6286"/>
                </a:lnTo>
                <a:lnTo>
                  <a:pt x="16002" y="8000"/>
                </a:lnTo>
                <a:lnTo>
                  <a:pt x="18287" y="7810"/>
                </a:lnTo>
                <a:lnTo>
                  <a:pt x="20002" y="7620"/>
                </a:lnTo>
                <a:lnTo>
                  <a:pt x="40828" y="7620"/>
                </a:lnTo>
                <a:lnTo>
                  <a:pt x="43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97533" y="2056635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4" h="36194">
                <a:moveTo>
                  <a:pt x="73723" y="0"/>
                </a:moveTo>
                <a:lnTo>
                  <a:pt x="69913" y="0"/>
                </a:lnTo>
                <a:lnTo>
                  <a:pt x="71818" y="3810"/>
                </a:lnTo>
                <a:lnTo>
                  <a:pt x="73342" y="6667"/>
                </a:lnTo>
                <a:lnTo>
                  <a:pt x="75247" y="9715"/>
                </a:lnTo>
                <a:lnTo>
                  <a:pt x="77152" y="12192"/>
                </a:lnTo>
                <a:lnTo>
                  <a:pt x="79628" y="15240"/>
                </a:lnTo>
                <a:lnTo>
                  <a:pt x="0" y="15240"/>
                </a:lnTo>
                <a:lnTo>
                  <a:pt x="0" y="20383"/>
                </a:lnTo>
                <a:lnTo>
                  <a:pt x="79628" y="20383"/>
                </a:lnTo>
                <a:lnTo>
                  <a:pt x="76199" y="24003"/>
                </a:lnTo>
                <a:lnTo>
                  <a:pt x="72961" y="29146"/>
                </a:lnTo>
                <a:lnTo>
                  <a:pt x="69722" y="35814"/>
                </a:lnTo>
                <a:lnTo>
                  <a:pt x="73533" y="35814"/>
                </a:lnTo>
                <a:lnTo>
                  <a:pt x="77914" y="31051"/>
                </a:lnTo>
                <a:lnTo>
                  <a:pt x="81534" y="27432"/>
                </a:lnTo>
                <a:lnTo>
                  <a:pt x="84772" y="24955"/>
                </a:lnTo>
                <a:lnTo>
                  <a:pt x="87820" y="22479"/>
                </a:lnTo>
                <a:lnTo>
                  <a:pt x="90868" y="20383"/>
                </a:lnTo>
                <a:lnTo>
                  <a:pt x="94297" y="18669"/>
                </a:lnTo>
                <a:lnTo>
                  <a:pt x="94297" y="16573"/>
                </a:lnTo>
                <a:lnTo>
                  <a:pt x="91440" y="15240"/>
                </a:lnTo>
                <a:lnTo>
                  <a:pt x="88391" y="13335"/>
                </a:lnTo>
                <a:lnTo>
                  <a:pt x="81915" y="8382"/>
                </a:lnTo>
                <a:lnTo>
                  <a:pt x="78104" y="4762"/>
                </a:lnTo>
                <a:lnTo>
                  <a:pt x="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35645" y="2031108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4">
                <a:moveTo>
                  <a:pt x="48450" y="9715"/>
                </a:moveTo>
                <a:lnTo>
                  <a:pt x="28765" y="9715"/>
                </a:lnTo>
                <a:lnTo>
                  <a:pt x="31051" y="10668"/>
                </a:lnTo>
                <a:lnTo>
                  <a:pt x="34861" y="14477"/>
                </a:lnTo>
                <a:lnTo>
                  <a:pt x="35814" y="16954"/>
                </a:lnTo>
                <a:lnTo>
                  <a:pt x="35814" y="23241"/>
                </a:lnTo>
                <a:lnTo>
                  <a:pt x="35242" y="26479"/>
                </a:lnTo>
                <a:lnTo>
                  <a:pt x="33718" y="29718"/>
                </a:lnTo>
                <a:lnTo>
                  <a:pt x="32385" y="32766"/>
                </a:lnTo>
                <a:lnTo>
                  <a:pt x="0" y="67246"/>
                </a:lnTo>
                <a:lnTo>
                  <a:pt x="0" y="69151"/>
                </a:lnTo>
                <a:lnTo>
                  <a:pt x="36004" y="69151"/>
                </a:lnTo>
                <a:lnTo>
                  <a:pt x="40786" y="57721"/>
                </a:lnTo>
                <a:lnTo>
                  <a:pt x="14859" y="57721"/>
                </a:lnTo>
                <a:lnTo>
                  <a:pt x="22574" y="51083"/>
                </a:lnTo>
                <a:lnTo>
                  <a:pt x="48196" y="21526"/>
                </a:lnTo>
                <a:lnTo>
                  <a:pt x="48958" y="18288"/>
                </a:lnTo>
                <a:lnTo>
                  <a:pt x="48873" y="10668"/>
                </a:lnTo>
                <a:lnTo>
                  <a:pt x="48450" y="9715"/>
                </a:lnTo>
                <a:close/>
              </a:path>
              <a:path w="49530" h="69214">
                <a:moveTo>
                  <a:pt x="43815" y="50482"/>
                </a:moveTo>
                <a:lnTo>
                  <a:pt x="41529" y="50482"/>
                </a:lnTo>
                <a:lnTo>
                  <a:pt x="40005" y="53340"/>
                </a:lnTo>
                <a:lnTo>
                  <a:pt x="38481" y="55245"/>
                </a:lnTo>
                <a:lnTo>
                  <a:pt x="35052" y="57150"/>
                </a:lnTo>
                <a:lnTo>
                  <a:pt x="32194" y="57721"/>
                </a:lnTo>
                <a:lnTo>
                  <a:pt x="40786" y="57721"/>
                </a:lnTo>
                <a:lnTo>
                  <a:pt x="43815" y="50482"/>
                </a:lnTo>
                <a:close/>
              </a:path>
              <a:path w="49530" h="69214">
                <a:moveTo>
                  <a:pt x="37147" y="0"/>
                </a:moveTo>
                <a:lnTo>
                  <a:pt x="27241" y="0"/>
                </a:lnTo>
                <a:lnTo>
                  <a:pt x="22669" y="1905"/>
                </a:lnTo>
                <a:lnTo>
                  <a:pt x="18859" y="5334"/>
                </a:lnTo>
                <a:lnTo>
                  <a:pt x="16192" y="8000"/>
                </a:lnTo>
                <a:lnTo>
                  <a:pt x="13906" y="11620"/>
                </a:lnTo>
                <a:lnTo>
                  <a:pt x="12192" y="16573"/>
                </a:lnTo>
                <a:lnTo>
                  <a:pt x="13906" y="17525"/>
                </a:lnTo>
                <a:lnTo>
                  <a:pt x="17335" y="12382"/>
                </a:lnTo>
                <a:lnTo>
                  <a:pt x="21145" y="9715"/>
                </a:lnTo>
                <a:lnTo>
                  <a:pt x="48450" y="9715"/>
                </a:lnTo>
                <a:lnTo>
                  <a:pt x="47434" y="7429"/>
                </a:lnTo>
                <a:lnTo>
                  <a:pt x="44196" y="4572"/>
                </a:lnTo>
                <a:lnTo>
                  <a:pt x="41148" y="1524"/>
                </a:lnTo>
                <a:lnTo>
                  <a:pt x="37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65704" y="3234877"/>
            <a:ext cx="41275" cy="262890"/>
          </a:xfrm>
          <a:custGeom>
            <a:avLst/>
            <a:gdLst/>
            <a:ahLst/>
            <a:cxnLst/>
            <a:rect l="l" t="t" r="r" b="b"/>
            <a:pathLst>
              <a:path w="41275" h="262889">
                <a:moveTo>
                  <a:pt x="40957" y="0"/>
                </a:moveTo>
                <a:lnTo>
                  <a:pt x="17543" y="34718"/>
                </a:lnTo>
                <a:lnTo>
                  <a:pt x="2857" y="89415"/>
                </a:lnTo>
                <a:lnTo>
                  <a:pt x="0" y="131254"/>
                </a:lnTo>
                <a:lnTo>
                  <a:pt x="678" y="151861"/>
                </a:lnTo>
                <a:lnTo>
                  <a:pt x="6107" y="190645"/>
                </a:lnTo>
                <a:lnTo>
                  <a:pt x="23764" y="239934"/>
                </a:lnTo>
                <a:lnTo>
                  <a:pt x="40957" y="262508"/>
                </a:lnTo>
                <a:lnTo>
                  <a:pt x="40957" y="256603"/>
                </a:lnTo>
                <a:lnTo>
                  <a:pt x="36129" y="249677"/>
                </a:lnTo>
                <a:lnTo>
                  <a:pt x="31908" y="242339"/>
                </a:lnTo>
                <a:lnTo>
                  <a:pt x="18529" y="196554"/>
                </a:lnTo>
                <a:lnTo>
                  <a:pt x="14978" y="157519"/>
                </a:lnTo>
                <a:lnTo>
                  <a:pt x="14287" y="127634"/>
                </a:lnTo>
                <a:lnTo>
                  <a:pt x="14495" y="113889"/>
                </a:lnTo>
                <a:lnTo>
                  <a:pt x="17335" y="74294"/>
                </a:lnTo>
                <a:lnTo>
                  <a:pt x="26098" y="32003"/>
                </a:lnTo>
                <a:lnTo>
                  <a:pt x="40957" y="5905"/>
                </a:lnTo>
                <a:lnTo>
                  <a:pt x="40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46091" y="3234877"/>
            <a:ext cx="41275" cy="262890"/>
          </a:xfrm>
          <a:custGeom>
            <a:avLst/>
            <a:gdLst/>
            <a:ahLst/>
            <a:cxnLst/>
            <a:rect l="l" t="t" r="r" b="b"/>
            <a:pathLst>
              <a:path w="41275" h="262889">
                <a:moveTo>
                  <a:pt x="0" y="0"/>
                </a:moveTo>
                <a:lnTo>
                  <a:pt x="0" y="5905"/>
                </a:lnTo>
                <a:lnTo>
                  <a:pt x="4854" y="12805"/>
                </a:lnTo>
                <a:lnTo>
                  <a:pt x="9120" y="20097"/>
                </a:lnTo>
                <a:lnTo>
                  <a:pt x="22508" y="65927"/>
                </a:lnTo>
                <a:lnTo>
                  <a:pt x="25979" y="104989"/>
                </a:lnTo>
                <a:lnTo>
                  <a:pt x="26670" y="134874"/>
                </a:lnTo>
                <a:lnTo>
                  <a:pt x="26491" y="148619"/>
                </a:lnTo>
                <a:lnTo>
                  <a:pt x="23812" y="188213"/>
                </a:lnTo>
                <a:lnTo>
                  <a:pt x="15049" y="230314"/>
                </a:lnTo>
                <a:lnTo>
                  <a:pt x="0" y="256603"/>
                </a:lnTo>
                <a:lnTo>
                  <a:pt x="0" y="262508"/>
                </a:lnTo>
                <a:lnTo>
                  <a:pt x="23413" y="227790"/>
                </a:lnTo>
                <a:lnTo>
                  <a:pt x="38100" y="172997"/>
                </a:lnTo>
                <a:lnTo>
                  <a:pt x="40957" y="131063"/>
                </a:lnTo>
                <a:lnTo>
                  <a:pt x="40278" y="110457"/>
                </a:lnTo>
                <a:lnTo>
                  <a:pt x="34849" y="71672"/>
                </a:lnTo>
                <a:lnTo>
                  <a:pt x="17192" y="22407"/>
                </a:lnTo>
                <a:lnTo>
                  <a:pt x="9149" y="101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82134" y="3384991"/>
            <a:ext cx="120014" cy="18415"/>
          </a:xfrm>
          <a:custGeom>
            <a:avLst/>
            <a:gdLst/>
            <a:ahLst/>
            <a:cxnLst/>
            <a:rect l="l" t="t" r="r" b="b"/>
            <a:pathLst>
              <a:path w="120014" h="18414">
                <a:moveTo>
                  <a:pt x="11239" y="0"/>
                </a:moveTo>
                <a:lnTo>
                  <a:pt x="6476" y="0"/>
                </a:lnTo>
                <a:lnTo>
                  <a:pt x="4381" y="762"/>
                </a:lnTo>
                <a:lnTo>
                  <a:pt x="2666" y="2667"/>
                </a:lnTo>
                <a:lnTo>
                  <a:pt x="952" y="4381"/>
                </a:lnTo>
                <a:lnTo>
                  <a:pt x="0" y="6476"/>
                </a:lnTo>
                <a:lnTo>
                  <a:pt x="0" y="11620"/>
                </a:lnTo>
                <a:lnTo>
                  <a:pt x="952" y="13716"/>
                </a:lnTo>
                <a:lnTo>
                  <a:pt x="2666" y="15430"/>
                </a:lnTo>
                <a:lnTo>
                  <a:pt x="4381" y="17335"/>
                </a:lnTo>
                <a:lnTo>
                  <a:pt x="6476" y="18288"/>
                </a:lnTo>
                <a:lnTo>
                  <a:pt x="11239" y="18288"/>
                </a:lnTo>
                <a:lnTo>
                  <a:pt x="13144" y="17335"/>
                </a:lnTo>
                <a:lnTo>
                  <a:pt x="14858" y="15430"/>
                </a:lnTo>
                <a:lnTo>
                  <a:pt x="16573" y="13716"/>
                </a:lnTo>
                <a:lnTo>
                  <a:pt x="17335" y="11620"/>
                </a:lnTo>
                <a:lnTo>
                  <a:pt x="17335" y="6476"/>
                </a:lnTo>
                <a:lnTo>
                  <a:pt x="16573" y="4381"/>
                </a:lnTo>
                <a:lnTo>
                  <a:pt x="14858" y="2667"/>
                </a:lnTo>
                <a:lnTo>
                  <a:pt x="13144" y="762"/>
                </a:lnTo>
                <a:lnTo>
                  <a:pt x="11239" y="0"/>
                </a:lnTo>
                <a:close/>
              </a:path>
              <a:path w="120014" h="18414">
                <a:moveTo>
                  <a:pt x="62483" y="0"/>
                </a:moveTo>
                <a:lnTo>
                  <a:pt x="57721" y="0"/>
                </a:lnTo>
                <a:lnTo>
                  <a:pt x="55816" y="762"/>
                </a:lnTo>
                <a:lnTo>
                  <a:pt x="54101" y="2667"/>
                </a:lnTo>
                <a:lnTo>
                  <a:pt x="52387" y="4381"/>
                </a:lnTo>
                <a:lnTo>
                  <a:pt x="51435" y="6476"/>
                </a:lnTo>
                <a:lnTo>
                  <a:pt x="51435" y="11620"/>
                </a:lnTo>
                <a:lnTo>
                  <a:pt x="52387" y="13716"/>
                </a:lnTo>
                <a:lnTo>
                  <a:pt x="54101" y="15430"/>
                </a:lnTo>
                <a:lnTo>
                  <a:pt x="55816" y="17335"/>
                </a:lnTo>
                <a:lnTo>
                  <a:pt x="57721" y="18288"/>
                </a:lnTo>
                <a:lnTo>
                  <a:pt x="62483" y="18288"/>
                </a:lnTo>
                <a:lnTo>
                  <a:pt x="64579" y="17335"/>
                </a:lnTo>
                <a:lnTo>
                  <a:pt x="67817" y="13716"/>
                </a:lnTo>
                <a:lnTo>
                  <a:pt x="68770" y="11620"/>
                </a:lnTo>
                <a:lnTo>
                  <a:pt x="68770" y="6476"/>
                </a:lnTo>
                <a:lnTo>
                  <a:pt x="67817" y="4381"/>
                </a:lnTo>
                <a:lnTo>
                  <a:pt x="64579" y="762"/>
                </a:lnTo>
                <a:lnTo>
                  <a:pt x="62483" y="0"/>
                </a:lnTo>
                <a:close/>
              </a:path>
              <a:path w="120014" h="18414">
                <a:moveTo>
                  <a:pt x="113918" y="0"/>
                </a:moveTo>
                <a:lnTo>
                  <a:pt x="109156" y="0"/>
                </a:lnTo>
                <a:lnTo>
                  <a:pt x="107251" y="762"/>
                </a:lnTo>
                <a:lnTo>
                  <a:pt x="103631" y="4381"/>
                </a:lnTo>
                <a:lnTo>
                  <a:pt x="102869" y="6476"/>
                </a:lnTo>
                <a:lnTo>
                  <a:pt x="102869" y="11620"/>
                </a:lnTo>
                <a:lnTo>
                  <a:pt x="103631" y="13716"/>
                </a:lnTo>
                <a:lnTo>
                  <a:pt x="107251" y="17335"/>
                </a:lnTo>
                <a:lnTo>
                  <a:pt x="109156" y="18288"/>
                </a:lnTo>
                <a:lnTo>
                  <a:pt x="113918" y="18288"/>
                </a:lnTo>
                <a:lnTo>
                  <a:pt x="116014" y="17335"/>
                </a:lnTo>
                <a:lnTo>
                  <a:pt x="117538" y="15430"/>
                </a:lnTo>
                <a:lnTo>
                  <a:pt x="119252" y="13716"/>
                </a:lnTo>
                <a:lnTo>
                  <a:pt x="120014" y="11620"/>
                </a:lnTo>
                <a:lnTo>
                  <a:pt x="120014" y="6476"/>
                </a:lnTo>
                <a:lnTo>
                  <a:pt x="119252" y="4381"/>
                </a:lnTo>
                <a:lnTo>
                  <a:pt x="117538" y="2667"/>
                </a:lnTo>
                <a:lnTo>
                  <a:pt x="116014" y="762"/>
                </a:lnTo>
                <a:lnTo>
                  <a:pt x="1139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5091" y="3429759"/>
            <a:ext cx="82550" cy="49530"/>
          </a:xfrm>
          <a:custGeom>
            <a:avLst/>
            <a:gdLst/>
            <a:ahLst/>
            <a:cxnLst/>
            <a:rect l="l" t="t" r="r" b="b"/>
            <a:pathLst>
              <a:path w="82550" h="49529">
                <a:moveTo>
                  <a:pt x="57340" y="0"/>
                </a:moveTo>
                <a:lnTo>
                  <a:pt x="53911" y="0"/>
                </a:lnTo>
                <a:lnTo>
                  <a:pt x="55435" y="4191"/>
                </a:lnTo>
                <a:lnTo>
                  <a:pt x="67437" y="22288"/>
                </a:lnTo>
                <a:lnTo>
                  <a:pt x="0" y="22288"/>
                </a:lnTo>
                <a:lnTo>
                  <a:pt x="0" y="26670"/>
                </a:lnTo>
                <a:lnTo>
                  <a:pt x="67437" y="26670"/>
                </a:lnTo>
                <a:lnTo>
                  <a:pt x="63627" y="31432"/>
                </a:lnTo>
                <a:lnTo>
                  <a:pt x="60769" y="35242"/>
                </a:lnTo>
                <a:lnTo>
                  <a:pt x="59055" y="38290"/>
                </a:lnTo>
                <a:lnTo>
                  <a:pt x="57150" y="41148"/>
                </a:lnTo>
                <a:lnTo>
                  <a:pt x="55435" y="44767"/>
                </a:lnTo>
                <a:lnTo>
                  <a:pt x="53911" y="48958"/>
                </a:lnTo>
                <a:lnTo>
                  <a:pt x="57340" y="48958"/>
                </a:lnTo>
                <a:lnTo>
                  <a:pt x="60769" y="44386"/>
                </a:lnTo>
                <a:lnTo>
                  <a:pt x="64960" y="40005"/>
                </a:lnTo>
                <a:lnTo>
                  <a:pt x="69532" y="35814"/>
                </a:lnTo>
                <a:lnTo>
                  <a:pt x="74104" y="31432"/>
                </a:lnTo>
                <a:lnTo>
                  <a:pt x="78295" y="28194"/>
                </a:lnTo>
                <a:lnTo>
                  <a:pt x="82296" y="25908"/>
                </a:lnTo>
                <a:lnTo>
                  <a:pt x="82296" y="23241"/>
                </a:lnTo>
                <a:lnTo>
                  <a:pt x="79248" y="21526"/>
                </a:lnTo>
                <a:lnTo>
                  <a:pt x="75247" y="18288"/>
                </a:lnTo>
                <a:lnTo>
                  <a:pt x="64960" y="9144"/>
                </a:lnTo>
                <a:lnTo>
                  <a:pt x="60769" y="4572"/>
                </a:lnTo>
                <a:lnTo>
                  <a:pt x="57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7082" y="3429759"/>
            <a:ext cx="82550" cy="49530"/>
          </a:xfrm>
          <a:custGeom>
            <a:avLst/>
            <a:gdLst/>
            <a:ahLst/>
            <a:cxnLst/>
            <a:rect l="l" t="t" r="r" b="b"/>
            <a:pathLst>
              <a:path w="82550" h="49529">
                <a:moveTo>
                  <a:pt x="57340" y="0"/>
                </a:moveTo>
                <a:lnTo>
                  <a:pt x="53720" y="0"/>
                </a:lnTo>
                <a:lnTo>
                  <a:pt x="55244" y="4191"/>
                </a:lnTo>
                <a:lnTo>
                  <a:pt x="67437" y="22288"/>
                </a:lnTo>
                <a:lnTo>
                  <a:pt x="0" y="22288"/>
                </a:lnTo>
                <a:lnTo>
                  <a:pt x="0" y="26670"/>
                </a:lnTo>
                <a:lnTo>
                  <a:pt x="67437" y="26670"/>
                </a:lnTo>
                <a:lnTo>
                  <a:pt x="63436" y="31432"/>
                </a:lnTo>
                <a:lnTo>
                  <a:pt x="60578" y="35242"/>
                </a:lnTo>
                <a:lnTo>
                  <a:pt x="58864" y="38290"/>
                </a:lnTo>
                <a:lnTo>
                  <a:pt x="57150" y="41148"/>
                </a:lnTo>
                <a:lnTo>
                  <a:pt x="55435" y="44767"/>
                </a:lnTo>
                <a:lnTo>
                  <a:pt x="53720" y="48958"/>
                </a:lnTo>
                <a:lnTo>
                  <a:pt x="57340" y="48958"/>
                </a:lnTo>
                <a:lnTo>
                  <a:pt x="60769" y="44386"/>
                </a:lnTo>
                <a:lnTo>
                  <a:pt x="64769" y="40005"/>
                </a:lnTo>
                <a:lnTo>
                  <a:pt x="74104" y="31432"/>
                </a:lnTo>
                <a:lnTo>
                  <a:pt x="78295" y="28194"/>
                </a:lnTo>
                <a:lnTo>
                  <a:pt x="82105" y="25908"/>
                </a:lnTo>
                <a:lnTo>
                  <a:pt x="82105" y="23241"/>
                </a:lnTo>
                <a:lnTo>
                  <a:pt x="79247" y="21526"/>
                </a:lnTo>
                <a:lnTo>
                  <a:pt x="75056" y="18288"/>
                </a:lnTo>
                <a:lnTo>
                  <a:pt x="70103" y="13716"/>
                </a:lnTo>
                <a:lnTo>
                  <a:pt x="64960" y="9144"/>
                </a:lnTo>
                <a:lnTo>
                  <a:pt x="60769" y="4572"/>
                </a:lnTo>
                <a:lnTo>
                  <a:pt x="57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16314" y="3429759"/>
            <a:ext cx="82550" cy="49530"/>
          </a:xfrm>
          <a:custGeom>
            <a:avLst/>
            <a:gdLst/>
            <a:ahLst/>
            <a:cxnLst/>
            <a:rect l="l" t="t" r="r" b="b"/>
            <a:pathLst>
              <a:path w="82550" h="49529">
                <a:moveTo>
                  <a:pt x="57340" y="0"/>
                </a:moveTo>
                <a:lnTo>
                  <a:pt x="53721" y="0"/>
                </a:lnTo>
                <a:lnTo>
                  <a:pt x="55435" y="4191"/>
                </a:lnTo>
                <a:lnTo>
                  <a:pt x="67437" y="22288"/>
                </a:lnTo>
                <a:lnTo>
                  <a:pt x="0" y="22288"/>
                </a:lnTo>
                <a:lnTo>
                  <a:pt x="0" y="26670"/>
                </a:lnTo>
                <a:lnTo>
                  <a:pt x="67437" y="26670"/>
                </a:lnTo>
                <a:lnTo>
                  <a:pt x="63436" y="31432"/>
                </a:lnTo>
                <a:lnTo>
                  <a:pt x="53721" y="48958"/>
                </a:lnTo>
                <a:lnTo>
                  <a:pt x="57340" y="48958"/>
                </a:lnTo>
                <a:lnTo>
                  <a:pt x="60769" y="44386"/>
                </a:lnTo>
                <a:lnTo>
                  <a:pt x="64770" y="40005"/>
                </a:lnTo>
                <a:lnTo>
                  <a:pt x="69532" y="35814"/>
                </a:lnTo>
                <a:lnTo>
                  <a:pt x="74104" y="31432"/>
                </a:lnTo>
                <a:lnTo>
                  <a:pt x="78295" y="28194"/>
                </a:lnTo>
                <a:lnTo>
                  <a:pt x="82296" y="25908"/>
                </a:lnTo>
                <a:lnTo>
                  <a:pt x="82296" y="23241"/>
                </a:lnTo>
                <a:lnTo>
                  <a:pt x="79248" y="21526"/>
                </a:lnTo>
                <a:lnTo>
                  <a:pt x="75247" y="18288"/>
                </a:lnTo>
                <a:lnTo>
                  <a:pt x="64960" y="9144"/>
                </a:lnTo>
                <a:lnTo>
                  <a:pt x="60769" y="4572"/>
                </a:lnTo>
                <a:lnTo>
                  <a:pt x="57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52968" y="3429759"/>
            <a:ext cx="82550" cy="49530"/>
          </a:xfrm>
          <a:custGeom>
            <a:avLst/>
            <a:gdLst/>
            <a:ahLst/>
            <a:cxnLst/>
            <a:rect l="l" t="t" r="r" b="b"/>
            <a:pathLst>
              <a:path w="82550" h="49529">
                <a:moveTo>
                  <a:pt x="57150" y="0"/>
                </a:moveTo>
                <a:lnTo>
                  <a:pt x="53720" y="0"/>
                </a:lnTo>
                <a:lnTo>
                  <a:pt x="55244" y="4191"/>
                </a:lnTo>
                <a:lnTo>
                  <a:pt x="56959" y="7620"/>
                </a:lnTo>
                <a:lnTo>
                  <a:pt x="58674" y="10477"/>
                </a:lnTo>
                <a:lnTo>
                  <a:pt x="60198" y="13144"/>
                </a:lnTo>
                <a:lnTo>
                  <a:pt x="63245" y="17145"/>
                </a:lnTo>
                <a:lnTo>
                  <a:pt x="67246" y="22288"/>
                </a:lnTo>
                <a:lnTo>
                  <a:pt x="0" y="22288"/>
                </a:lnTo>
                <a:lnTo>
                  <a:pt x="0" y="26670"/>
                </a:lnTo>
                <a:lnTo>
                  <a:pt x="67246" y="26670"/>
                </a:lnTo>
                <a:lnTo>
                  <a:pt x="63436" y="31432"/>
                </a:lnTo>
                <a:lnTo>
                  <a:pt x="60579" y="35242"/>
                </a:lnTo>
                <a:lnTo>
                  <a:pt x="58864" y="38290"/>
                </a:lnTo>
                <a:lnTo>
                  <a:pt x="57150" y="41148"/>
                </a:lnTo>
                <a:lnTo>
                  <a:pt x="55435" y="44767"/>
                </a:lnTo>
                <a:lnTo>
                  <a:pt x="53720" y="48958"/>
                </a:lnTo>
                <a:lnTo>
                  <a:pt x="57150" y="48958"/>
                </a:lnTo>
                <a:lnTo>
                  <a:pt x="60769" y="44386"/>
                </a:lnTo>
                <a:lnTo>
                  <a:pt x="64769" y="40005"/>
                </a:lnTo>
                <a:lnTo>
                  <a:pt x="69342" y="35814"/>
                </a:lnTo>
                <a:lnTo>
                  <a:pt x="73913" y="31432"/>
                </a:lnTo>
                <a:lnTo>
                  <a:pt x="78295" y="28194"/>
                </a:lnTo>
                <a:lnTo>
                  <a:pt x="82105" y="25908"/>
                </a:lnTo>
                <a:lnTo>
                  <a:pt x="82105" y="23241"/>
                </a:lnTo>
                <a:lnTo>
                  <a:pt x="79248" y="21526"/>
                </a:lnTo>
                <a:lnTo>
                  <a:pt x="75056" y="18288"/>
                </a:lnTo>
                <a:lnTo>
                  <a:pt x="70104" y="13716"/>
                </a:lnTo>
                <a:lnTo>
                  <a:pt x="64960" y="9144"/>
                </a:lnTo>
                <a:lnTo>
                  <a:pt x="60579" y="4572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5055" y="2887215"/>
            <a:ext cx="82550" cy="48895"/>
          </a:xfrm>
          <a:custGeom>
            <a:avLst/>
            <a:gdLst/>
            <a:ahLst/>
            <a:cxnLst/>
            <a:rect l="l" t="t" r="r" b="b"/>
            <a:pathLst>
              <a:path w="82550" h="48894">
                <a:moveTo>
                  <a:pt x="57150" y="0"/>
                </a:moveTo>
                <a:lnTo>
                  <a:pt x="53720" y="0"/>
                </a:lnTo>
                <a:lnTo>
                  <a:pt x="55244" y="4190"/>
                </a:lnTo>
                <a:lnTo>
                  <a:pt x="56959" y="7619"/>
                </a:lnTo>
                <a:lnTo>
                  <a:pt x="58673" y="10477"/>
                </a:lnTo>
                <a:lnTo>
                  <a:pt x="60197" y="13144"/>
                </a:lnTo>
                <a:lnTo>
                  <a:pt x="63245" y="17144"/>
                </a:lnTo>
                <a:lnTo>
                  <a:pt x="67246" y="22288"/>
                </a:lnTo>
                <a:lnTo>
                  <a:pt x="0" y="22288"/>
                </a:lnTo>
                <a:lnTo>
                  <a:pt x="0" y="26669"/>
                </a:lnTo>
                <a:lnTo>
                  <a:pt x="67246" y="26669"/>
                </a:lnTo>
                <a:lnTo>
                  <a:pt x="63436" y="31432"/>
                </a:lnTo>
                <a:lnTo>
                  <a:pt x="53720" y="48767"/>
                </a:lnTo>
                <a:lnTo>
                  <a:pt x="57150" y="48767"/>
                </a:lnTo>
                <a:lnTo>
                  <a:pt x="60769" y="44386"/>
                </a:lnTo>
                <a:lnTo>
                  <a:pt x="64769" y="40004"/>
                </a:lnTo>
                <a:lnTo>
                  <a:pt x="69341" y="35623"/>
                </a:lnTo>
                <a:lnTo>
                  <a:pt x="73913" y="31432"/>
                </a:lnTo>
                <a:lnTo>
                  <a:pt x="78295" y="28193"/>
                </a:lnTo>
                <a:lnTo>
                  <a:pt x="82105" y="25717"/>
                </a:lnTo>
                <a:lnTo>
                  <a:pt x="82105" y="23240"/>
                </a:lnTo>
                <a:lnTo>
                  <a:pt x="60578" y="4571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11005" y="3376038"/>
            <a:ext cx="79375" cy="38100"/>
          </a:xfrm>
          <a:custGeom>
            <a:avLst/>
            <a:gdLst/>
            <a:ahLst/>
            <a:cxnLst/>
            <a:rect l="l" t="t" r="r" b="b"/>
            <a:pathLst>
              <a:path w="79375" h="38100">
                <a:moveTo>
                  <a:pt x="79057" y="0"/>
                </a:moveTo>
                <a:lnTo>
                  <a:pt x="0" y="0"/>
                </a:lnTo>
                <a:lnTo>
                  <a:pt x="0" y="7810"/>
                </a:lnTo>
                <a:lnTo>
                  <a:pt x="79057" y="7810"/>
                </a:lnTo>
                <a:lnTo>
                  <a:pt x="79057" y="0"/>
                </a:lnTo>
                <a:close/>
              </a:path>
              <a:path w="79375" h="38100">
                <a:moveTo>
                  <a:pt x="79057" y="30098"/>
                </a:moveTo>
                <a:lnTo>
                  <a:pt x="0" y="30098"/>
                </a:lnTo>
                <a:lnTo>
                  <a:pt x="0" y="37718"/>
                </a:lnTo>
                <a:lnTo>
                  <a:pt x="79057" y="37718"/>
                </a:lnTo>
                <a:lnTo>
                  <a:pt x="79057" y="30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8217" y="3376038"/>
            <a:ext cx="79375" cy="38100"/>
          </a:xfrm>
          <a:custGeom>
            <a:avLst/>
            <a:gdLst/>
            <a:ahLst/>
            <a:cxnLst/>
            <a:rect l="l" t="t" r="r" b="b"/>
            <a:pathLst>
              <a:path w="79375" h="38100">
                <a:moveTo>
                  <a:pt x="79057" y="0"/>
                </a:moveTo>
                <a:lnTo>
                  <a:pt x="0" y="0"/>
                </a:lnTo>
                <a:lnTo>
                  <a:pt x="0" y="7810"/>
                </a:lnTo>
                <a:lnTo>
                  <a:pt x="79057" y="7810"/>
                </a:lnTo>
                <a:lnTo>
                  <a:pt x="79057" y="0"/>
                </a:lnTo>
                <a:close/>
              </a:path>
              <a:path w="79375" h="38100">
                <a:moveTo>
                  <a:pt x="79057" y="30098"/>
                </a:moveTo>
                <a:lnTo>
                  <a:pt x="0" y="30098"/>
                </a:lnTo>
                <a:lnTo>
                  <a:pt x="0" y="37718"/>
                </a:lnTo>
                <a:lnTo>
                  <a:pt x="79057" y="37718"/>
                </a:lnTo>
                <a:lnTo>
                  <a:pt x="79057" y="300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3269" y="292722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3269" y="2770629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3269" y="261365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05834" y="3032185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5" h="165100">
                <a:moveTo>
                  <a:pt x="61150" y="0"/>
                </a:moveTo>
                <a:lnTo>
                  <a:pt x="53720" y="0"/>
                </a:lnTo>
                <a:lnTo>
                  <a:pt x="53720" y="43815"/>
                </a:lnTo>
                <a:lnTo>
                  <a:pt x="53402" y="53920"/>
                </a:lnTo>
                <a:lnTo>
                  <a:pt x="45907" y="98238"/>
                </a:lnTo>
                <a:lnTo>
                  <a:pt x="26896" y="137168"/>
                </a:lnTo>
                <a:lnTo>
                  <a:pt x="0" y="163449"/>
                </a:lnTo>
                <a:lnTo>
                  <a:pt x="1714" y="164973"/>
                </a:lnTo>
                <a:lnTo>
                  <a:pt x="32337" y="140660"/>
                </a:lnTo>
                <a:lnTo>
                  <a:pt x="52786" y="100453"/>
                </a:lnTo>
                <a:lnTo>
                  <a:pt x="60793" y="54509"/>
                </a:lnTo>
                <a:lnTo>
                  <a:pt x="61105" y="43815"/>
                </a:lnTo>
                <a:lnTo>
                  <a:pt x="61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5834" y="2508691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5" h="165100">
                <a:moveTo>
                  <a:pt x="1714" y="0"/>
                </a:moveTo>
                <a:lnTo>
                  <a:pt x="0" y="1714"/>
                </a:lnTo>
                <a:lnTo>
                  <a:pt x="8319" y="8212"/>
                </a:lnTo>
                <a:lnTo>
                  <a:pt x="15835" y="15120"/>
                </a:lnTo>
                <a:lnTo>
                  <a:pt x="39552" y="49649"/>
                </a:lnTo>
                <a:lnTo>
                  <a:pt x="52149" y="96345"/>
                </a:lnTo>
                <a:lnTo>
                  <a:pt x="53720" y="121348"/>
                </a:lnTo>
                <a:lnTo>
                  <a:pt x="53720" y="164973"/>
                </a:lnTo>
                <a:lnTo>
                  <a:pt x="61150" y="164973"/>
                </a:lnTo>
                <a:lnTo>
                  <a:pt x="61102" y="121348"/>
                </a:lnTo>
                <a:lnTo>
                  <a:pt x="54673" y="71247"/>
                </a:lnTo>
                <a:lnTo>
                  <a:pt x="33908" y="26479"/>
                </a:lnTo>
                <a:lnTo>
                  <a:pt x="10495" y="4673"/>
                </a:lnTo>
                <a:lnTo>
                  <a:pt x="1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8717" y="292722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8717" y="2770629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8717" y="261365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5097" y="3032185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4" h="165100">
                <a:moveTo>
                  <a:pt x="7238" y="0"/>
                </a:moveTo>
                <a:lnTo>
                  <a:pt x="0" y="0"/>
                </a:lnTo>
                <a:lnTo>
                  <a:pt x="47" y="43815"/>
                </a:lnTo>
                <a:lnTo>
                  <a:pt x="6476" y="93725"/>
                </a:lnTo>
                <a:lnTo>
                  <a:pt x="27050" y="138493"/>
                </a:lnTo>
                <a:lnTo>
                  <a:pt x="59435" y="164973"/>
                </a:lnTo>
                <a:lnTo>
                  <a:pt x="61150" y="163449"/>
                </a:lnTo>
                <a:lnTo>
                  <a:pt x="52720" y="156841"/>
                </a:lnTo>
                <a:lnTo>
                  <a:pt x="45148" y="149875"/>
                </a:lnTo>
                <a:lnTo>
                  <a:pt x="21550" y="115419"/>
                </a:lnTo>
                <a:lnTo>
                  <a:pt x="8810" y="68675"/>
                </a:lnTo>
                <a:lnTo>
                  <a:pt x="7238" y="43815"/>
                </a:lnTo>
                <a:lnTo>
                  <a:pt x="72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5097" y="2508691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4" h="165100">
                <a:moveTo>
                  <a:pt x="59435" y="0"/>
                </a:moveTo>
                <a:lnTo>
                  <a:pt x="28646" y="24503"/>
                </a:lnTo>
                <a:lnTo>
                  <a:pt x="8203" y="64630"/>
                </a:lnTo>
                <a:lnTo>
                  <a:pt x="327" y="110623"/>
                </a:lnTo>
                <a:lnTo>
                  <a:pt x="0" y="164973"/>
                </a:lnTo>
                <a:lnTo>
                  <a:pt x="7238" y="164973"/>
                </a:lnTo>
                <a:lnTo>
                  <a:pt x="7238" y="121348"/>
                </a:lnTo>
                <a:lnTo>
                  <a:pt x="7560" y="111162"/>
                </a:lnTo>
                <a:lnTo>
                  <a:pt x="15162" y="66817"/>
                </a:lnTo>
                <a:lnTo>
                  <a:pt x="34147" y="27994"/>
                </a:lnTo>
                <a:lnTo>
                  <a:pt x="61150" y="1714"/>
                </a:lnTo>
                <a:lnTo>
                  <a:pt x="59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75179" y="2848162"/>
            <a:ext cx="79375" cy="8255"/>
          </a:xfrm>
          <a:custGeom>
            <a:avLst/>
            <a:gdLst/>
            <a:ahLst/>
            <a:cxnLst/>
            <a:rect l="l" t="t" r="r" b="b"/>
            <a:pathLst>
              <a:path w="79375" h="8255">
                <a:moveTo>
                  <a:pt x="0" y="0"/>
                </a:moveTo>
                <a:lnTo>
                  <a:pt x="79247" y="0"/>
                </a:lnTo>
                <a:lnTo>
                  <a:pt x="79247" y="7810"/>
                </a:lnTo>
                <a:lnTo>
                  <a:pt x="0" y="78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36698" y="292722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36698" y="2770629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36698" y="261365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79167" y="3032185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4" h="165100">
                <a:moveTo>
                  <a:pt x="61150" y="0"/>
                </a:moveTo>
                <a:lnTo>
                  <a:pt x="53911" y="0"/>
                </a:lnTo>
                <a:lnTo>
                  <a:pt x="53911" y="43815"/>
                </a:lnTo>
                <a:lnTo>
                  <a:pt x="53590" y="53920"/>
                </a:lnTo>
                <a:lnTo>
                  <a:pt x="45990" y="98238"/>
                </a:lnTo>
                <a:lnTo>
                  <a:pt x="27083" y="137168"/>
                </a:lnTo>
                <a:lnTo>
                  <a:pt x="0" y="163449"/>
                </a:lnTo>
                <a:lnTo>
                  <a:pt x="1905" y="164973"/>
                </a:lnTo>
                <a:lnTo>
                  <a:pt x="32480" y="140660"/>
                </a:lnTo>
                <a:lnTo>
                  <a:pt x="52947" y="100453"/>
                </a:lnTo>
                <a:lnTo>
                  <a:pt x="60823" y="54509"/>
                </a:lnTo>
                <a:lnTo>
                  <a:pt x="61109" y="43815"/>
                </a:lnTo>
                <a:lnTo>
                  <a:pt x="61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79167" y="2508691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4" h="165100">
                <a:moveTo>
                  <a:pt x="1905" y="0"/>
                </a:moveTo>
                <a:lnTo>
                  <a:pt x="0" y="1714"/>
                </a:lnTo>
                <a:lnTo>
                  <a:pt x="8429" y="8212"/>
                </a:lnTo>
                <a:lnTo>
                  <a:pt x="16001" y="15120"/>
                </a:lnTo>
                <a:lnTo>
                  <a:pt x="39600" y="49649"/>
                </a:lnTo>
                <a:lnTo>
                  <a:pt x="52339" y="96345"/>
                </a:lnTo>
                <a:lnTo>
                  <a:pt x="53911" y="121348"/>
                </a:lnTo>
                <a:lnTo>
                  <a:pt x="53911" y="164973"/>
                </a:lnTo>
                <a:lnTo>
                  <a:pt x="61150" y="164973"/>
                </a:lnTo>
                <a:lnTo>
                  <a:pt x="61102" y="121348"/>
                </a:lnTo>
                <a:lnTo>
                  <a:pt x="54673" y="71247"/>
                </a:lnTo>
                <a:lnTo>
                  <a:pt x="34099" y="26479"/>
                </a:lnTo>
                <a:lnTo>
                  <a:pt x="10685" y="4673"/>
                </a:lnTo>
                <a:lnTo>
                  <a:pt x="1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5095" y="2927220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45095" y="2770629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45095" y="261365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73"/>
                </a:lnTo>
              </a:path>
            </a:pathLst>
          </a:custGeom>
          <a:ln w="7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41475" y="3032185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4" h="165100">
                <a:moveTo>
                  <a:pt x="7239" y="0"/>
                </a:moveTo>
                <a:lnTo>
                  <a:pt x="0" y="0"/>
                </a:lnTo>
                <a:lnTo>
                  <a:pt x="47" y="43815"/>
                </a:lnTo>
                <a:lnTo>
                  <a:pt x="6477" y="93725"/>
                </a:lnTo>
                <a:lnTo>
                  <a:pt x="27051" y="138493"/>
                </a:lnTo>
                <a:lnTo>
                  <a:pt x="59436" y="164973"/>
                </a:lnTo>
                <a:lnTo>
                  <a:pt x="61150" y="163449"/>
                </a:lnTo>
                <a:lnTo>
                  <a:pt x="52747" y="156841"/>
                </a:lnTo>
                <a:lnTo>
                  <a:pt x="45219" y="149875"/>
                </a:lnTo>
                <a:lnTo>
                  <a:pt x="21574" y="115419"/>
                </a:lnTo>
                <a:lnTo>
                  <a:pt x="8834" y="68675"/>
                </a:lnTo>
                <a:lnTo>
                  <a:pt x="7239" y="43815"/>
                </a:lnTo>
                <a:lnTo>
                  <a:pt x="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41475" y="2508691"/>
            <a:ext cx="61594" cy="165100"/>
          </a:xfrm>
          <a:custGeom>
            <a:avLst/>
            <a:gdLst/>
            <a:ahLst/>
            <a:cxnLst/>
            <a:rect l="l" t="t" r="r" b="b"/>
            <a:pathLst>
              <a:path w="61594" h="165100">
                <a:moveTo>
                  <a:pt x="59436" y="0"/>
                </a:moveTo>
                <a:lnTo>
                  <a:pt x="28741" y="24503"/>
                </a:lnTo>
                <a:lnTo>
                  <a:pt x="8203" y="64630"/>
                </a:lnTo>
                <a:lnTo>
                  <a:pt x="354" y="110623"/>
                </a:lnTo>
                <a:lnTo>
                  <a:pt x="0" y="164973"/>
                </a:lnTo>
                <a:lnTo>
                  <a:pt x="7239" y="164973"/>
                </a:lnTo>
                <a:lnTo>
                  <a:pt x="7239" y="121348"/>
                </a:lnTo>
                <a:lnTo>
                  <a:pt x="7560" y="111162"/>
                </a:lnTo>
                <a:lnTo>
                  <a:pt x="15242" y="66817"/>
                </a:lnTo>
                <a:lnTo>
                  <a:pt x="34173" y="27994"/>
                </a:lnTo>
                <a:lnTo>
                  <a:pt x="61150" y="1714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3366" y="2833494"/>
            <a:ext cx="79375" cy="38100"/>
          </a:xfrm>
          <a:custGeom>
            <a:avLst/>
            <a:gdLst/>
            <a:ahLst/>
            <a:cxnLst/>
            <a:rect l="l" t="t" r="r" b="b"/>
            <a:pathLst>
              <a:path w="79375" h="38100">
                <a:moveTo>
                  <a:pt x="79057" y="0"/>
                </a:moveTo>
                <a:lnTo>
                  <a:pt x="0" y="0"/>
                </a:lnTo>
                <a:lnTo>
                  <a:pt x="0" y="7620"/>
                </a:lnTo>
                <a:lnTo>
                  <a:pt x="79057" y="7620"/>
                </a:lnTo>
                <a:lnTo>
                  <a:pt x="79057" y="0"/>
                </a:lnTo>
                <a:close/>
              </a:path>
              <a:path w="79375" h="38100">
                <a:moveTo>
                  <a:pt x="79057" y="29908"/>
                </a:moveTo>
                <a:lnTo>
                  <a:pt x="0" y="29908"/>
                </a:lnTo>
                <a:lnTo>
                  <a:pt x="0" y="37719"/>
                </a:lnTo>
                <a:lnTo>
                  <a:pt x="79057" y="37719"/>
                </a:lnTo>
                <a:lnTo>
                  <a:pt x="79057" y="29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31520" y="3363274"/>
            <a:ext cx="97226" cy="758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96945" y="3768849"/>
            <a:ext cx="43180" cy="69215"/>
          </a:xfrm>
          <a:custGeom>
            <a:avLst/>
            <a:gdLst/>
            <a:ahLst/>
            <a:cxnLst/>
            <a:rect l="l" t="t" r="r" b="b"/>
            <a:pathLst>
              <a:path w="43180" h="69214">
                <a:moveTo>
                  <a:pt x="40828" y="7620"/>
                </a:moveTo>
                <a:lnTo>
                  <a:pt x="22669" y="7620"/>
                </a:lnTo>
                <a:lnTo>
                  <a:pt x="24003" y="8191"/>
                </a:lnTo>
                <a:lnTo>
                  <a:pt x="25717" y="9905"/>
                </a:lnTo>
                <a:lnTo>
                  <a:pt x="26289" y="11049"/>
                </a:lnTo>
                <a:lnTo>
                  <a:pt x="26289" y="13334"/>
                </a:lnTo>
                <a:lnTo>
                  <a:pt x="26098" y="14097"/>
                </a:lnTo>
                <a:lnTo>
                  <a:pt x="25908" y="15049"/>
                </a:lnTo>
                <a:lnTo>
                  <a:pt x="25908" y="15240"/>
                </a:lnTo>
                <a:lnTo>
                  <a:pt x="25146" y="18097"/>
                </a:lnTo>
                <a:lnTo>
                  <a:pt x="23622" y="23050"/>
                </a:lnTo>
                <a:lnTo>
                  <a:pt x="13716" y="56769"/>
                </a:lnTo>
                <a:lnTo>
                  <a:pt x="12763" y="60578"/>
                </a:lnTo>
                <a:lnTo>
                  <a:pt x="11811" y="62865"/>
                </a:lnTo>
                <a:lnTo>
                  <a:pt x="10858" y="64007"/>
                </a:lnTo>
                <a:lnTo>
                  <a:pt x="10096" y="65150"/>
                </a:lnTo>
                <a:lnTo>
                  <a:pt x="8953" y="66103"/>
                </a:lnTo>
                <a:lnTo>
                  <a:pt x="7620" y="66484"/>
                </a:lnTo>
                <a:lnTo>
                  <a:pt x="6286" y="67055"/>
                </a:lnTo>
                <a:lnTo>
                  <a:pt x="4000" y="67246"/>
                </a:lnTo>
                <a:lnTo>
                  <a:pt x="571" y="67436"/>
                </a:lnTo>
                <a:lnTo>
                  <a:pt x="0" y="69151"/>
                </a:lnTo>
                <a:lnTo>
                  <a:pt x="34099" y="69151"/>
                </a:lnTo>
                <a:lnTo>
                  <a:pt x="34671" y="67436"/>
                </a:lnTo>
                <a:lnTo>
                  <a:pt x="31051" y="67246"/>
                </a:lnTo>
                <a:lnTo>
                  <a:pt x="28956" y="66865"/>
                </a:lnTo>
                <a:lnTo>
                  <a:pt x="25336" y="63436"/>
                </a:lnTo>
                <a:lnTo>
                  <a:pt x="25336" y="61722"/>
                </a:lnTo>
                <a:lnTo>
                  <a:pt x="25717" y="59817"/>
                </a:lnTo>
                <a:lnTo>
                  <a:pt x="26479" y="56769"/>
                </a:lnTo>
                <a:lnTo>
                  <a:pt x="40828" y="7620"/>
                </a:lnTo>
                <a:close/>
              </a:path>
              <a:path w="43180" h="69214">
                <a:moveTo>
                  <a:pt x="43053" y="0"/>
                </a:moveTo>
                <a:lnTo>
                  <a:pt x="40957" y="0"/>
                </a:lnTo>
                <a:lnTo>
                  <a:pt x="15621" y="6286"/>
                </a:lnTo>
                <a:lnTo>
                  <a:pt x="16002" y="8000"/>
                </a:lnTo>
                <a:lnTo>
                  <a:pt x="18478" y="7810"/>
                </a:lnTo>
                <a:lnTo>
                  <a:pt x="20002" y="7620"/>
                </a:lnTo>
                <a:lnTo>
                  <a:pt x="40828" y="7620"/>
                </a:lnTo>
                <a:lnTo>
                  <a:pt x="43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76003" y="3794376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4" h="36195">
                <a:moveTo>
                  <a:pt x="73532" y="0"/>
                </a:moveTo>
                <a:lnTo>
                  <a:pt x="69722" y="0"/>
                </a:lnTo>
                <a:lnTo>
                  <a:pt x="71818" y="3809"/>
                </a:lnTo>
                <a:lnTo>
                  <a:pt x="73151" y="6667"/>
                </a:lnTo>
                <a:lnTo>
                  <a:pt x="74294" y="8191"/>
                </a:lnTo>
                <a:lnTo>
                  <a:pt x="75247" y="9715"/>
                </a:lnTo>
                <a:lnTo>
                  <a:pt x="76961" y="12192"/>
                </a:lnTo>
                <a:lnTo>
                  <a:pt x="79438" y="15240"/>
                </a:lnTo>
                <a:lnTo>
                  <a:pt x="0" y="15240"/>
                </a:lnTo>
                <a:lnTo>
                  <a:pt x="0" y="20383"/>
                </a:lnTo>
                <a:lnTo>
                  <a:pt x="79438" y="20383"/>
                </a:lnTo>
                <a:lnTo>
                  <a:pt x="76009" y="24002"/>
                </a:lnTo>
                <a:lnTo>
                  <a:pt x="72770" y="29146"/>
                </a:lnTo>
                <a:lnTo>
                  <a:pt x="69722" y="35814"/>
                </a:lnTo>
                <a:lnTo>
                  <a:pt x="73532" y="35814"/>
                </a:lnTo>
                <a:lnTo>
                  <a:pt x="77914" y="31051"/>
                </a:lnTo>
                <a:lnTo>
                  <a:pt x="81533" y="27431"/>
                </a:lnTo>
                <a:lnTo>
                  <a:pt x="87629" y="22478"/>
                </a:lnTo>
                <a:lnTo>
                  <a:pt x="90868" y="20383"/>
                </a:lnTo>
                <a:lnTo>
                  <a:pt x="94106" y="18669"/>
                </a:lnTo>
                <a:lnTo>
                  <a:pt x="94106" y="16573"/>
                </a:lnTo>
                <a:lnTo>
                  <a:pt x="77914" y="4762"/>
                </a:lnTo>
                <a:lnTo>
                  <a:pt x="73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98876" y="3768849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4">
                <a:moveTo>
                  <a:pt x="48387" y="9715"/>
                </a:moveTo>
                <a:lnTo>
                  <a:pt x="28575" y="9715"/>
                </a:lnTo>
                <a:lnTo>
                  <a:pt x="31051" y="10668"/>
                </a:lnTo>
                <a:lnTo>
                  <a:pt x="34861" y="14477"/>
                </a:lnTo>
                <a:lnTo>
                  <a:pt x="35813" y="16954"/>
                </a:lnTo>
                <a:lnTo>
                  <a:pt x="35813" y="23241"/>
                </a:lnTo>
                <a:lnTo>
                  <a:pt x="12882" y="54840"/>
                </a:lnTo>
                <a:lnTo>
                  <a:pt x="0" y="67246"/>
                </a:lnTo>
                <a:lnTo>
                  <a:pt x="0" y="69151"/>
                </a:lnTo>
                <a:lnTo>
                  <a:pt x="35813" y="69151"/>
                </a:lnTo>
                <a:lnTo>
                  <a:pt x="40712" y="57721"/>
                </a:lnTo>
                <a:lnTo>
                  <a:pt x="14859" y="57721"/>
                </a:lnTo>
                <a:lnTo>
                  <a:pt x="22574" y="51083"/>
                </a:lnTo>
                <a:lnTo>
                  <a:pt x="48196" y="21526"/>
                </a:lnTo>
                <a:lnTo>
                  <a:pt x="48958" y="18287"/>
                </a:lnTo>
                <a:lnTo>
                  <a:pt x="48863" y="10668"/>
                </a:lnTo>
                <a:lnTo>
                  <a:pt x="48387" y="9715"/>
                </a:lnTo>
                <a:close/>
              </a:path>
              <a:path w="49530" h="69214">
                <a:moveTo>
                  <a:pt x="43815" y="50482"/>
                </a:moveTo>
                <a:lnTo>
                  <a:pt x="41338" y="50482"/>
                </a:lnTo>
                <a:lnTo>
                  <a:pt x="40005" y="53340"/>
                </a:lnTo>
                <a:lnTo>
                  <a:pt x="38290" y="55245"/>
                </a:lnTo>
                <a:lnTo>
                  <a:pt x="36766" y="56197"/>
                </a:lnTo>
                <a:lnTo>
                  <a:pt x="35051" y="57150"/>
                </a:lnTo>
                <a:lnTo>
                  <a:pt x="32004" y="57721"/>
                </a:lnTo>
                <a:lnTo>
                  <a:pt x="40712" y="57721"/>
                </a:lnTo>
                <a:lnTo>
                  <a:pt x="43815" y="50482"/>
                </a:lnTo>
                <a:close/>
              </a:path>
              <a:path w="49530" h="69214">
                <a:moveTo>
                  <a:pt x="37147" y="0"/>
                </a:moveTo>
                <a:lnTo>
                  <a:pt x="27050" y="0"/>
                </a:lnTo>
                <a:lnTo>
                  <a:pt x="22669" y="1904"/>
                </a:lnTo>
                <a:lnTo>
                  <a:pt x="18859" y="5333"/>
                </a:lnTo>
                <a:lnTo>
                  <a:pt x="16001" y="8000"/>
                </a:lnTo>
                <a:lnTo>
                  <a:pt x="13906" y="11620"/>
                </a:lnTo>
                <a:lnTo>
                  <a:pt x="12192" y="16573"/>
                </a:lnTo>
                <a:lnTo>
                  <a:pt x="13906" y="17525"/>
                </a:lnTo>
                <a:lnTo>
                  <a:pt x="17144" y="12382"/>
                </a:lnTo>
                <a:lnTo>
                  <a:pt x="21145" y="9715"/>
                </a:lnTo>
                <a:lnTo>
                  <a:pt x="48387" y="9715"/>
                </a:lnTo>
                <a:lnTo>
                  <a:pt x="47243" y="7429"/>
                </a:lnTo>
                <a:lnTo>
                  <a:pt x="40957" y="1524"/>
                </a:lnTo>
                <a:lnTo>
                  <a:pt x="37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91318" y="3768849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29" h="69214">
                <a:moveTo>
                  <a:pt x="48387" y="9715"/>
                </a:moveTo>
                <a:lnTo>
                  <a:pt x="28765" y="9715"/>
                </a:lnTo>
                <a:lnTo>
                  <a:pt x="31051" y="10668"/>
                </a:lnTo>
                <a:lnTo>
                  <a:pt x="34861" y="14477"/>
                </a:lnTo>
                <a:lnTo>
                  <a:pt x="35814" y="16954"/>
                </a:lnTo>
                <a:lnTo>
                  <a:pt x="35814" y="23241"/>
                </a:lnTo>
                <a:lnTo>
                  <a:pt x="35242" y="26479"/>
                </a:lnTo>
                <a:lnTo>
                  <a:pt x="33718" y="29718"/>
                </a:lnTo>
                <a:lnTo>
                  <a:pt x="32385" y="32766"/>
                </a:lnTo>
                <a:lnTo>
                  <a:pt x="6718" y="60927"/>
                </a:lnTo>
                <a:lnTo>
                  <a:pt x="0" y="67246"/>
                </a:lnTo>
                <a:lnTo>
                  <a:pt x="0" y="69151"/>
                </a:lnTo>
                <a:lnTo>
                  <a:pt x="35814" y="69151"/>
                </a:lnTo>
                <a:lnTo>
                  <a:pt x="40712" y="57721"/>
                </a:lnTo>
                <a:lnTo>
                  <a:pt x="14859" y="57721"/>
                </a:lnTo>
                <a:lnTo>
                  <a:pt x="22574" y="51083"/>
                </a:lnTo>
                <a:lnTo>
                  <a:pt x="48196" y="21526"/>
                </a:lnTo>
                <a:lnTo>
                  <a:pt x="48958" y="18287"/>
                </a:lnTo>
                <a:lnTo>
                  <a:pt x="48863" y="10668"/>
                </a:lnTo>
                <a:lnTo>
                  <a:pt x="48387" y="9715"/>
                </a:lnTo>
                <a:close/>
              </a:path>
              <a:path w="49529" h="69214">
                <a:moveTo>
                  <a:pt x="43815" y="50482"/>
                </a:moveTo>
                <a:lnTo>
                  <a:pt x="41338" y="50482"/>
                </a:lnTo>
                <a:lnTo>
                  <a:pt x="40005" y="53340"/>
                </a:lnTo>
                <a:lnTo>
                  <a:pt x="38481" y="55245"/>
                </a:lnTo>
                <a:lnTo>
                  <a:pt x="35052" y="57150"/>
                </a:lnTo>
                <a:lnTo>
                  <a:pt x="32194" y="57721"/>
                </a:lnTo>
                <a:lnTo>
                  <a:pt x="40712" y="57721"/>
                </a:lnTo>
                <a:lnTo>
                  <a:pt x="43815" y="50482"/>
                </a:lnTo>
                <a:close/>
              </a:path>
              <a:path w="49529" h="69214">
                <a:moveTo>
                  <a:pt x="37147" y="0"/>
                </a:moveTo>
                <a:lnTo>
                  <a:pt x="27241" y="0"/>
                </a:lnTo>
                <a:lnTo>
                  <a:pt x="22669" y="1904"/>
                </a:lnTo>
                <a:lnTo>
                  <a:pt x="18859" y="5333"/>
                </a:lnTo>
                <a:lnTo>
                  <a:pt x="16002" y="8000"/>
                </a:lnTo>
                <a:lnTo>
                  <a:pt x="13906" y="11620"/>
                </a:lnTo>
                <a:lnTo>
                  <a:pt x="12192" y="16573"/>
                </a:lnTo>
                <a:lnTo>
                  <a:pt x="13906" y="17525"/>
                </a:lnTo>
                <a:lnTo>
                  <a:pt x="17335" y="12382"/>
                </a:lnTo>
                <a:lnTo>
                  <a:pt x="21145" y="9715"/>
                </a:lnTo>
                <a:lnTo>
                  <a:pt x="48387" y="9715"/>
                </a:lnTo>
                <a:lnTo>
                  <a:pt x="47244" y="7429"/>
                </a:lnTo>
                <a:lnTo>
                  <a:pt x="44196" y="4572"/>
                </a:lnTo>
                <a:lnTo>
                  <a:pt x="41148" y="1524"/>
                </a:lnTo>
                <a:lnTo>
                  <a:pt x="37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72280" y="3794376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4" h="36195">
                <a:moveTo>
                  <a:pt x="73723" y="0"/>
                </a:moveTo>
                <a:lnTo>
                  <a:pt x="69913" y="0"/>
                </a:lnTo>
                <a:lnTo>
                  <a:pt x="71818" y="3809"/>
                </a:lnTo>
                <a:lnTo>
                  <a:pt x="73342" y="6667"/>
                </a:lnTo>
                <a:lnTo>
                  <a:pt x="75247" y="9715"/>
                </a:lnTo>
                <a:lnTo>
                  <a:pt x="76962" y="12192"/>
                </a:lnTo>
                <a:lnTo>
                  <a:pt x="79629" y="15240"/>
                </a:lnTo>
                <a:lnTo>
                  <a:pt x="0" y="15240"/>
                </a:lnTo>
                <a:lnTo>
                  <a:pt x="0" y="20383"/>
                </a:lnTo>
                <a:lnTo>
                  <a:pt x="79629" y="20383"/>
                </a:lnTo>
                <a:lnTo>
                  <a:pt x="76200" y="24002"/>
                </a:lnTo>
                <a:lnTo>
                  <a:pt x="72961" y="29146"/>
                </a:lnTo>
                <a:lnTo>
                  <a:pt x="69723" y="35814"/>
                </a:lnTo>
                <a:lnTo>
                  <a:pt x="73533" y="35814"/>
                </a:lnTo>
                <a:lnTo>
                  <a:pt x="77914" y="31051"/>
                </a:lnTo>
                <a:lnTo>
                  <a:pt x="81534" y="27431"/>
                </a:lnTo>
                <a:lnTo>
                  <a:pt x="84582" y="24955"/>
                </a:lnTo>
                <a:lnTo>
                  <a:pt x="87820" y="22478"/>
                </a:lnTo>
                <a:lnTo>
                  <a:pt x="90868" y="20383"/>
                </a:lnTo>
                <a:lnTo>
                  <a:pt x="94297" y="18669"/>
                </a:lnTo>
                <a:lnTo>
                  <a:pt x="94297" y="16573"/>
                </a:lnTo>
                <a:lnTo>
                  <a:pt x="91440" y="15240"/>
                </a:lnTo>
                <a:lnTo>
                  <a:pt x="88392" y="13334"/>
                </a:lnTo>
                <a:lnTo>
                  <a:pt x="81915" y="8381"/>
                </a:lnTo>
                <a:lnTo>
                  <a:pt x="78105" y="4762"/>
                </a:lnTo>
                <a:lnTo>
                  <a:pt x="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97248" y="3768849"/>
            <a:ext cx="43180" cy="69215"/>
          </a:xfrm>
          <a:custGeom>
            <a:avLst/>
            <a:gdLst/>
            <a:ahLst/>
            <a:cxnLst/>
            <a:rect l="l" t="t" r="r" b="b"/>
            <a:pathLst>
              <a:path w="43179" h="69214">
                <a:moveTo>
                  <a:pt x="40663" y="7620"/>
                </a:moveTo>
                <a:lnTo>
                  <a:pt x="22478" y="7620"/>
                </a:lnTo>
                <a:lnTo>
                  <a:pt x="23812" y="8191"/>
                </a:lnTo>
                <a:lnTo>
                  <a:pt x="24764" y="8953"/>
                </a:lnTo>
                <a:lnTo>
                  <a:pt x="25717" y="9905"/>
                </a:lnTo>
                <a:lnTo>
                  <a:pt x="26098" y="11049"/>
                </a:lnTo>
                <a:lnTo>
                  <a:pt x="26098" y="14097"/>
                </a:lnTo>
                <a:lnTo>
                  <a:pt x="25717" y="15049"/>
                </a:lnTo>
                <a:lnTo>
                  <a:pt x="25717" y="15240"/>
                </a:lnTo>
                <a:lnTo>
                  <a:pt x="24955" y="18097"/>
                </a:lnTo>
                <a:lnTo>
                  <a:pt x="23431" y="23050"/>
                </a:lnTo>
                <a:lnTo>
                  <a:pt x="13715" y="56769"/>
                </a:lnTo>
                <a:lnTo>
                  <a:pt x="7620" y="66484"/>
                </a:lnTo>
                <a:lnTo>
                  <a:pt x="6286" y="67055"/>
                </a:lnTo>
                <a:lnTo>
                  <a:pt x="3810" y="67246"/>
                </a:lnTo>
                <a:lnTo>
                  <a:pt x="571" y="67436"/>
                </a:lnTo>
                <a:lnTo>
                  <a:pt x="0" y="69151"/>
                </a:lnTo>
                <a:lnTo>
                  <a:pt x="33909" y="69151"/>
                </a:lnTo>
                <a:lnTo>
                  <a:pt x="34480" y="67436"/>
                </a:lnTo>
                <a:lnTo>
                  <a:pt x="30861" y="67246"/>
                </a:lnTo>
                <a:lnTo>
                  <a:pt x="28765" y="66865"/>
                </a:lnTo>
                <a:lnTo>
                  <a:pt x="28003" y="66675"/>
                </a:lnTo>
                <a:lnTo>
                  <a:pt x="27431" y="66484"/>
                </a:lnTo>
                <a:lnTo>
                  <a:pt x="26670" y="65912"/>
                </a:lnTo>
                <a:lnTo>
                  <a:pt x="26098" y="64960"/>
                </a:lnTo>
                <a:lnTo>
                  <a:pt x="25526" y="64198"/>
                </a:lnTo>
                <a:lnTo>
                  <a:pt x="25146" y="63436"/>
                </a:lnTo>
                <a:lnTo>
                  <a:pt x="25146" y="61722"/>
                </a:lnTo>
                <a:lnTo>
                  <a:pt x="25526" y="59817"/>
                </a:lnTo>
                <a:lnTo>
                  <a:pt x="26479" y="56769"/>
                </a:lnTo>
                <a:lnTo>
                  <a:pt x="40663" y="7620"/>
                </a:lnTo>
                <a:close/>
              </a:path>
              <a:path w="43179" h="69214">
                <a:moveTo>
                  <a:pt x="42862" y="0"/>
                </a:moveTo>
                <a:lnTo>
                  <a:pt x="40766" y="0"/>
                </a:lnTo>
                <a:lnTo>
                  <a:pt x="15430" y="6286"/>
                </a:lnTo>
                <a:lnTo>
                  <a:pt x="15811" y="8000"/>
                </a:lnTo>
                <a:lnTo>
                  <a:pt x="18287" y="7810"/>
                </a:lnTo>
                <a:lnTo>
                  <a:pt x="20002" y="7620"/>
                </a:lnTo>
                <a:lnTo>
                  <a:pt x="40663" y="7620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90815" y="3968493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5" h="52704">
                <a:moveTo>
                  <a:pt x="74485" y="0"/>
                </a:moveTo>
                <a:lnTo>
                  <a:pt x="70484" y="0"/>
                </a:lnTo>
                <a:lnTo>
                  <a:pt x="70675" y="4381"/>
                </a:lnTo>
                <a:lnTo>
                  <a:pt x="77914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65722" y="37718"/>
                </a:lnTo>
                <a:lnTo>
                  <a:pt x="59626" y="43814"/>
                </a:lnTo>
                <a:lnTo>
                  <a:pt x="56387" y="47625"/>
                </a:lnTo>
                <a:lnTo>
                  <a:pt x="52959" y="52197"/>
                </a:lnTo>
                <a:lnTo>
                  <a:pt x="56959" y="52197"/>
                </a:lnTo>
                <a:lnTo>
                  <a:pt x="62674" y="47434"/>
                </a:lnTo>
                <a:lnTo>
                  <a:pt x="68770" y="42672"/>
                </a:lnTo>
                <a:lnTo>
                  <a:pt x="75437" y="38100"/>
                </a:lnTo>
                <a:lnTo>
                  <a:pt x="82296" y="33527"/>
                </a:lnTo>
                <a:lnTo>
                  <a:pt x="88201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90817" y="3968493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5" h="52704">
                <a:moveTo>
                  <a:pt x="76388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7912" y="23621"/>
                </a:lnTo>
                <a:lnTo>
                  <a:pt x="75056" y="18287"/>
                </a:lnTo>
                <a:lnTo>
                  <a:pt x="70484" y="0"/>
                </a:lnTo>
                <a:lnTo>
                  <a:pt x="74483" y="0"/>
                </a:lnTo>
                <a:lnTo>
                  <a:pt x="76769" y="4764"/>
                </a:lnTo>
                <a:lnTo>
                  <a:pt x="80009" y="9524"/>
                </a:lnTo>
                <a:lnTo>
                  <a:pt x="84008" y="14477"/>
                </a:lnTo>
                <a:lnTo>
                  <a:pt x="88199" y="19430"/>
                </a:lnTo>
                <a:lnTo>
                  <a:pt x="91628" y="22859"/>
                </a:lnTo>
                <a:lnTo>
                  <a:pt x="94487" y="24764"/>
                </a:lnTo>
                <a:lnTo>
                  <a:pt x="93533" y="27624"/>
                </a:lnTo>
                <a:lnTo>
                  <a:pt x="56957" y="52196"/>
                </a:lnTo>
                <a:lnTo>
                  <a:pt x="52958" y="52196"/>
                </a:lnTo>
                <a:lnTo>
                  <a:pt x="56387" y="47624"/>
                </a:lnTo>
                <a:lnTo>
                  <a:pt x="59624" y="43814"/>
                </a:lnTo>
                <a:lnTo>
                  <a:pt x="62672" y="40766"/>
                </a:lnTo>
                <a:lnTo>
                  <a:pt x="65720" y="37718"/>
                </a:lnTo>
                <a:lnTo>
                  <a:pt x="70292" y="33527"/>
                </a:lnTo>
                <a:lnTo>
                  <a:pt x="76388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94319" y="3956301"/>
            <a:ext cx="43180" cy="69215"/>
          </a:xfrm>
          <a:custGeom>
            <a:avLst/>
            <a:gdLst/>
            <a:ahLst/>
            <a:cxnLst/>
            <a:rect l="l" t="t" r="r" b="b"/>
            <a:pathLst>
              <a:path w="43180" h="69214">
                <a:moveTo>
                  <a:pt x="40853" y="7620"/>
                </a:moveTo>
                <a:lnTo>
                  <a:pt x="22669" y="7620"/>
                </a:lnTo>
                <a:lnTo>
                  <a:pt x="24003" y="8191"/>
                </a:lnTo>
                <a:lnTo>
                  <a:pt x="24955" y="8953"/>
                </a:lnTo>
                <a:lnTo>
                  <a:pt x="25717" y="9905"/>
                </a:lnTo>
                <a:lnTo>
                  <a:pt x="26288" y="11049"/>
                </a:lnTo>
                <a:lnTo>
                  <a:pt x="26288" y="13334"/>
                </a:lnTo>
                <a:lnTo>
                  <a:pt x="26098" y="14097"/>
                </a:lnTo>
                <a:lnTo>
                  <a:pt x="25907" y="15049"/>
                </a:lnTo>
                <a:lnTo>
                  <a:pt x="25907" y="15240"/>
                </a:lnTo>
                <a:lnTo>
                  <a:pt x="25145" y="18097"/>
                </a:lnTo>
                <a:lnTo>
                  <a:pt x="23622" y="23050"/>
                </a:lnTo>
                <a:lnTo>
                  <a:pt x="13906" y="56769"/>
                </a:lnTo>
                <a:lnTo>
                  <a:pt x="7810" y="66484"/>
                </a:lnTo>
                <a:lnTo>
                  <a:pt x="6476" y="67055"/>
                </a:lnTo>
                <a:lnTo>
                  <a:pt x="4000" y="67246"/>
                </a:lnTo>
                <a:lnTo>
                  <a:pt x="571" y="67437"/>
                </a:lnTo>
                <a:lnTo>
                  <a:pt x="0" y="69151"/>
                </a:lnTo>
                <a:lnTo>
                  <a:pt x="34099" y="69151"/>
                </a:lnTo>
                <a:lnTo>
                  <a:pt x="34670" y="67437"/>
                </a:lnTo>
                <a:lnTo>
                  <a:pt x="31051" y="67246"/>
                </a:lnTo>
                <a:lnTo>
                  <a:pt x="28956" y="66865"/>
                </a:lnTo>
                <a:lnTo>
                  <a:pt x="27431" y="66484"/>
                </a:lnTo>
                <a:lnTo>
                  <a:pt x="26860" y="65913"/>
                </a:lnTo>
                <a:lnTo>
                  <a:pt x="26288" y="64960"/>
                </a:lnTo>
                <a:lnTo>
                  <a:pt x="25717" y="64198"/>
                </a:lnTo>
                <a:lnTo>
                  <a:pt x="25336" y="63436"/>
                </a:lnTo>
                <a:lnTo>
                  <a:pt x="25336" y="61722"/>
                </a:lnTo>
                <a:lnTo>
                  <a:pt x="25717" y="59817"/>
                </a:lnTo>
                <a:lnTo>
                  <a:pt x="26669" y="56769"/>
                </a:lnTo>
                <a:lnTo>
                  <a:pt x="40853" y="7620"/>
                </a:lnTo>
                <a:close/>
              </a:path>
              <a:path w="43180" h="69214">
                <a:moveTo>
                  <a:pt x="43053" y="0"/>
                </a:moveTo>
                <a:lnTo>
                  <a:pt x="40957" y="0"/>
                </a:lnTo>
                <a:lnTo>
                  <a:pt x="15620" y="6286"/>
                </a:lnTo>
                <a:lnTo>
                  <a:pt x="16001" y="8000"/>
                </a:lnTo>
                <a:lnTo>
                  <a:pt x="18478" y="7810"/>
                </a:lnTo>
                <a:lnTo>
                  <a:pt x="20193" y="7620"/>
                </a:lnTo>
                <a:lnTo>
                  <a:pt x="40853" y="7620"/>
                </a:lnTo>
                <a:lnTo>
                  <a:pt x="430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73376" y="3981828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4" h="36195">
                <a:moveTo>
                  <a:pt x="73723" y="0"/>
                </a:moveTo>
                <a:lnTo>
                  <a:pt x="69913" y="0"/>
                </a:lnTo>
                <a:lnTo>
                  <a:pt x="71818" y="3810"/>
                </a:lnTo>
                <a:lnTo>
                  <a:pt x="73342" y="6667"/>
                </a:lnTo>
                <a:lnTo>
                  <a:pt x="75247" y="9715"/>
                </a:lnTo>
                <a:lnTo>
                  <a:pt x="76962" y="12192"/>
                </a:lnTo>
                <a:lnTo>
                  <a:pt x="79629" y="15240"/>
                </a:lnTo>
                <a:lnTo>
                  <a:pt x="0" y="15240"/>
                </a:lnTo>
                <a:lnTo>
                  <a:pt x="0" y="20383"/>
                </a:lnTo>
                <a:lnTo>
                  <a:pt x="79629" y="20383"/>
                </a:lnTo>
                <a:lnTo>
                  <a:pt x="76200" y="24002"/>
                </a:lnTo>
                <a:lnTo>
                  <a:pt x="72961" y="29146"/>
                </a:lnTo>
                <a:lnTo>
                  <a:pt x="69723" y="35814"/>
                </a:lnTo>
                <a:lnTo>
                  <a:pt x="73533" y="35814"/>
                </a:lnTo>
                <a:lnTo>
                  <a:pt x="77914" y="31051"/>
                </a:lnTo>
                <a:lnTo>
                  <a:pt x="81534" y="27431"/>
                </a:lnTo>
                <a:lnTo>
                  <a:pt x="84581" y="24955"/>
                </a:lnTo>
                <a:lnTo>
                  <a:pt x="87820" y="22478"/>
                </a:lnTo>
                <a:lnTo>
                  <a:pt x="90868" y="20383"/>
                </a:lnTo>
                <a:lnTo>
                  <a:pt x="94297" y="18669"/>
                </a:lnTo>
                <a:lnTo>
                  <a:pt x="94297" y="16573"/>
                </a:lnTo>
                <a:lnTo>
                  <a:pt x="91440" y="15240"/>
                </a:lnTo>
                <a:lnTo>
                  <a:pt x="88392" y="13335"/>
                </a:lnTo>
                <a:lnTo>
                  <a:pt x="81915" y="8381"/>
                </a:lnTo>
                <a:lnTo>
                  <a:pt x="78105" y="4762"/>
                </a:lnTo>
                <a:lnTo>
                  <a:pt x="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97773" y="3956301"/>
            <a:ext cx="49530" cy="69215"/>
          </a:xfrm>
          <a:custGeom>
            <a:avLst/>
            <a:gdLst/>
            <a:ahLst/>
            <a:cxnLst/>
            <a:rect l="l" t="t" r="r" b="b"/>
            <a:pathLst>
              <a:path w="49530" h="69214">
                <a:moveTo>
                  <a:pt x="48450" y="9715"/>
                </a:moveTo>
                <a:lnTo>
                  <a:pt x="28765" y="9715"/>
                </a:lnTo>
                <a:lnTo>
                  <a:pt x="31051" y="10668"/>
                </a:lnTo>
                <a:lnTo>
                  <a:pt x="34861" y="14477"/>
                </a:lnTo>
                <a:lnTo>
                  <a:pt x="35813" y="16954"/>
                </a:lnTo>
                <a:lnTo>
                  <a:pt x="35813" y="23241"/>
                </a:lnTo>
                <a:lnTo>
                  <a:pt x="12953" y="54840"/>
                </a:lnTo>
                <a:lnTo>
                  <a:pt x="0" y="67246"/>
                </a:lnTo>
                <a:lnTo>
                  <a:pt x="0" y="69151"/>
                </a:lnTo>
                <a:lnTo>
                  <a:pt x="36004" y="69151"/>
                </a:lnTo>
                <a:lnTo>
                  <a:pt x="40786" y="57721"/>
                </a:lnTo>
                <a:lnTo>
                  <a:pt x="14858" y="57721"/>
                </a:lnTo>
                <a:lnTo>
                  <a:pt x="22574" y="51083"/>
                </a:lnTo>
                <a:lnTo>
                  <a:pt x="48196" y="21526"/>
                </a:lnTo>
                <a:lnTo>
                  <a:pt x="48958" y="18288"/>
                </a:lnTo>
                <a:lnTo>
                  <a:pt x="48873" y="10668"/>
                </a:lnTo>
                <a:lnTo>
                  <a:pt x="48450" y="9715"/>
                </a:lnTo>
                <a:close/>
              </a:path>
              <a:path w="49530" h="69214">
                <a:moveTo>
                  <a:pt x="43814" y="50482"/>
                </a:moveTo>
                <a:lnTo>
                  <a:pt x="41528" y="50482"/>
                </a:lnTo>
                <a:lnTo>
                  <a:pt x="40005" y="53340"/>
                </a:lnTo>
                <a:lnTo>
                  <a:pt x="38481" y="55245"/>
                </a:lnTo>
                <a:lnTo>
                  <a:pt x="35051" y="57150"/>
                </a:lnTo>
                <a:lnTo>
                  <a:pt x="32194" y="57721"/>
                </a:lnTo>
                <a:lnTo>
                  <a:pt x="40786" y="57721"/>
                </a:lnTo>
                <a:lnTo>
                  <a:pt x="43814" y="50482"/>
                </a:lnTo>
                <a:close/>
              </a:path>
              <a:path w="49530" h="69214">
                <a:moveTo>
                  <a:pt x="37147" y="0"/>
                </a:moveTo>
                <a:lnTo>
                  <a:pt x="27241" y="0"/>
                </a:lnTo>
                <a:lnTo>
                  <a:pt x="22669" y="1904"/>
                </a:lnTo>
                <a:lnTo>
                  <a:pt x="18859" y="5333"/>
                </a:lnTo>
                <a:lnTo>
                  <a:pt x="16192" y="8000"/>
                </a:lnTo>
                <a:lnTo>
                  <a:pt x="13906" y="11620"/>
                </a:lnTo>
                <a:lnTo>
                  <a:pt x="12191" y="16573"/>
                </a:lnTo>
                <a:lnTo>
                  <a:pt x="14096" y="17525"/>
                </a:lnTo>
                <a:lnTo>
                  <a:pt x="17335" y="12382"/>
                </a:lnTo>
                <a:lnTo>
                  <a:pt x="21336" y="9715"/>
                </a:lnTo>
                <a:lnTo>
                  <a:pt x="48450" y="9715"/>
                </a:lnTo>
                <a:lnTo>
                  <a:pt x="47434" y="7429"/>
                </a:lnTo>
                <a:lnTo>
                  <a:pt x="44195" y="4572"/>
                </a:lnTo>
                <a:lnTo>
                  <a:pt x="41147" y="1524"/>
                </a:lnTo>
                <a:lnTo>
                  <a:pt x="37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80260" y="3910009"/>
            <a:ext cx="233552" cy="1322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30586" y="3998782"/>
            <a:ext cx="118110" cy="16510"/>
          </a:xfrm>
          <a:custGeom>
            <a:avLst/>
            <a:gdLst/>
            <a:ahLst/>
            <a:cxnLst/>
            <a:rect l="l" t="t" r="r" b="b"/>
            <a:pathLst>
              <a:path w="118110" h="16510">
                <a:moveTo>
                  <a:pt x="10477" y="0"/>
                </a:moveTo>
                <a:lnTo>
                  <a:pt x="5905" y="0"/>
                </a:lnTo>
                <a:lnTo>
                  <a:pt x="4000" y="761"/>
                </a:lnTo>
                <a:lnTo>
                  <a:pt x="2286" y="2285"/>
                </a:lnTo>
                <a:lnTo>
                  <a:pt x="762" y="4000"/>
                </a:lnTo>
                <a:lnTo>
                  <a:pt x="0" y="5905"/>
                </a:lnTo>
                <a:lnTo>
                  <a:pt x="0" y="10477"/>
                </a:lnTo>
                <a:lnTo>
                  <a:pt x="762" y="12382"/>
                </a:lnTo>
                <a:lnTo>
                  <a:pt x="2286" y="14097"/>
                </a:lnTo>
                <a:lnTo>
                  <a:pt x="4000" y="15621"/>
                </a:lnTo>
                <a:lnTo>
                  <a:pt x="5905" y="16382"/>
                </a:lnTo>
                <a:lnTo>
                  <a:pt x="10477" y="16382"/>
                </a:lnTo>
                <a:lnTo>
                  <a:pt x="12382" y="15621"/>
                </a:lnTo>
                <a:lnTo>
                  <a:pt x="14097" y="14097"/>
                </a:lnTo>
                <a:lnTo>
                  <a:pt x="15621" y="12382"/>
                </a:lnTo>
                <a:lnTo>
                  <a:pt x="16383" y="10477"/>
                </a:lnTo>
                <a:lnTo>
                  <a:pt x="16383" y="5905"/>
                </a:lnTo>
                <a:lnTo>
                  <a:pt x="15621" y="4000"/>
                </a:lnTo>
                <a:lnTo>
                  <a:pt x="14097" y="2285"/>
                </a:lnTo>
                <a:lnTo>
                  <a:pt x="12382" y="761"/>
                </a:lnTo>
                <a:lnTo>
                  <a:pt x="10477" y="0"/>
                </a:lnTo>
                <a:close/>
              </a:path>
              <a:path w="118110" h="16510">
                <a:moveTo>
                  <a:pt x="61340" y="0"/>
                </a:moveTo>
                <a:lnTo>
                  <a:pt x="56768" y="0"/>
                </a:lnTo>
                <a:lnTo>
                  <a:pt x="54673" y="761"/>
                </a:lnTo>
                <a:lnTo>
                  <a:pt x="51435" y="4000"/>
                </a:lnTo>
                <a:lnTo>
                  <a:pt x="50673" y="5905"/>
                </a:lnTo>
                <a:lnTo>
                  <a:pt x="50673" y="10477"/>
                </a:lnTo>
                <a:lnTo>
                  <a:pt x="51435" y="12382"/>
                </a:lnTo>
                <a:lnTo>
                  <a:pt x="54673" y="15621"/>
                </a:lnTo>
                <a:lnTo>
                  <a:pt x="56768" y="16382"/>
                </a:lnTo>
                <a:lnTo>
                  <a:pt x="61340" y="16382"/>
                </a:lnTo>
                <a:lnTo>
                  <a:pt x="63246" y="15621"/>
                </a:lnTo>
                <a:lnTo>
                  <a:pt x="66484" y="12382"/>
                </a:lnTo>
                <a:lnTo>
                  <a:pt x="67246" y="10477"/>
                </a:lnTo>
                <a:lnTo>
                  <a:pt x="67246" y="5905"/>
                </a:lnTo>
                <a:lnTo>
                  <a:pt x="66484" y="4000"/>
                </a:lnTo>
                <a:lnTo>
                  <a:pt x="63246" y="761"/>
                </a:lnTo>
                <a:lnTo>
                  <a:pt x="61340" y="0"/>
                </a:lnTo>
                <a:close/>
              </a:path>
              <a:path w="118110" h="16510">
                <a:moveTo>
                  <a:pt x="112013" y="0"/>
                </a:moveTo>
                <a:lnTo>
                  <a:pt x="107441" y="0"/>
                </a:lnTo>
                <a:lnTo>
                  <a:pt x="105537" y="761"/>
                </a:lnTo>
                <a:lnTo>
                  <a:pt x="102298" y="4000"/>
                </a:lnTo>
                <a:lnTo>
                  <a:pt x="101536" y="5905"/>
                </a:lnTo>
                <a:lnTo>
                  <a:pt x="101536" y="10477"/>
                </a:lnTo>
                <a:lnTo>
                  <a:pt x="102298" y="12382"/>
                </a:lnTo>
                <a:lnTo>
                  <a:pt x="105537" y="15621"/>
                </a:lnTo>
                <a:lnTo>
                  <a:pt x="107441" y="16382"/>
                </a:lnTo>
                <a:lnTo>
                  <a:pt x="112013" y="16382"/>
                </a:lnTo>
                <a:lnTo>
                  <a:pt x="114109" y="15621"/>
                </a:lnTo>
                <a:lnTo>
                  <a:pt x="115633" y="14097"/>
                </a:lnTo>
                <a:lnTo>
                  <a:pt x="117157" y="12382"/>
                </a:lnTo>
                <a:lnTo>
                  <a:pt x="118110" y="10477"/>
                </a:lnTo>
                <a:lnTo>
                  <a:pt x="118110" y="5905"/>
                </a:lnTo>
                <a:lnTo>
                  <a:pt x="117157" y="4000"/>
                </a:lnTo>
                <a:lnTo>
                  <a:pt x="115633" y="2285"/>
                </a:lnTo>
                <a:lnTo>
                  <a:pt x="114109" y="761"/>
                </a:lnTo>
                <a:lnTo>
                  <a:pt x="112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71937" y="3907342"/>
            <a:ext cx="112013" cy="1383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48150" y="3910200"/>
            <a:ext cx="40005" cy="103505"/>
          </a:xfrm>
          <a:custGeom>
            <a:avLst/>
            <a:gdLst/>
            <a:ahLst/>
            <a:cxnLst/>
            <a:rect l="l" t="t" r="r" b="b"/>
            <a:pathLst>
              <a:path w="40004" h="103504">
                <a:moveTo>
                  <a:pt x="39814" y="100202"/>
                </a:moveTo>
                <a:lnTo>
                  <a:pt x="1714" y="100202"/>
                </a:lnTo>
                <a:lnTo>
                  <a:pt x="1714" y="103060"/>
                </a:lnTo>
                <a:lnTo>
                  <a:pt x="39814" y="103060"/>
                </a:lnTo>
                <a:lnTo>
                  <a:pt x="39814" y="100202"/>
                </a:lnTo>
                <a:close/>
              </a:path>
              <a:path w="40004" h="103504">
                <a:moveTo>
                  <a:pt x="27050" y="11810"/>
                </a:moveTo>
                <a:lnTo>
                  <a:pt x="10096" y="11810"/>
                </a:lnTo>
                <a:lnTo>
                  <a:pt x="11239" y="12192"/>
                </a:lnTo>
                <a:lnTo>
                  <a:pt x="12191" y="12953"/>
                </a:lnTo>
                <a:lnTo>
                  <a:pt x="14668" y="23241"/>
                </a:lnTo>
                <a:lnTo>
                  <a:pt x="14668" y="91249"/>
                </a:lnTo>
                <a:lnTo>
                  <a:pt x="6476" y="100202"/>
                </a:lnTo>
                <a:lnTo>
                  <a:pt x="35242" y="100202"/>
                </a:lnTo>
                <a:lnTo>
                  <a:pt x="32194" y="99822"/>
                </a:lnTo>
                <a:lnTo>
                  <a:pt x="29146" y="98298"/>
                </a:lnTo>
                <a:lnTo>
                  <a:pt x="28194" y="97154"/>
                </a:lnTo>
                <a:lnTo>
                  <a:pt x="27812" y="95821"/>
                </a:lnTo>
                <a:lnTo>
                  <a:pt x="27241" y="94488"/>
                </a:lnTo>
                <a:lnTo>
                  <a:pt x="27071" y="91249"/>
                </a:lnTo>
                <a:lnTo>
                  <a:pt x="27050" y="11810"/>
                </a:lnTo>
                <a:close/>
              </a:path>
              <a:path w="40004" h="103504">
                <a:moveTo>
                  <a:pt x="27050" y="0"/>
                </a:moveTo>
                <a:lnTo>
                  <a:pt x="24574" y="0"/>
                </a:lnTo>
                <a:lnTo>
                  <a:pt x="0" y="11810"/>
                </a:lnTo>
                <a:lnTo>
                  <a:pt x="1142" y="14097"/>
                </a:lnTo>
                <a:lnTo>
                  <a:pt x="4381" y="12573"/>
                </a:lnTo>
                <a:lnTo>
                  <a:pt x="7048" y="11810"/>
                </a:lnTo>
                <a:lnTo>
                  <a:pt x="27050" y="11810"/>
                </a:lnTo>
                <a:lnTo>
                  <a:pt x="27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08919" y="3907342"/>
            <a:ext cx="118300" cy="1383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37632" y="1085085"/>
            <a:ext cx="1578864" cy="14508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7031" y="4123940"/>
            <a:ext cx="6285230" cy="1896110"/>
          </a:xfrm>
          <a:custGeom>
            <a:avLst/>
            <a:gdLst/>
            <a:ahLst/>
            <a:cxnLst/>
            <a:rect l="l" t="t" r="r" b="b"/>
            <a:pathLst>
              <a:path w="6285230" h="1896110">
                <a:moveTo>
                  <a:pt x="0" y="1895855"/>
                </a:moveTo>
                <a:lnTo>
                  <a:pt x="6284976" y="1895855"/>
                </a:lnTo>
                <a:lnTo>
                  <a:pt x="6284976" y="0"/>
                </a:lnTo>
                <a:lnTo>
                  <a:pt x="0" y="0"/>
                </a:lnTo>
                <a:lnTo>
                  <a:pt x="0" y="1895855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27388" y="4206237"/>
            <a:ext cx="43180" cy="69215"/>
          </a:xfrm>
          <a:custGeom>
            <a:avLst/>
            <a:gdLst/>
            <a:ahLst/>
            <a:cxnLst/>
            <a:rect l="l" t="t" r="r" b="b"/>
            <a:pathLst>
              <a:path w="43180" h="69214">
                <a:moveTo>
                  <a:pt x="40663" y="7620"/>
                </a:moveTo>
                <a:lnTo>
                  <a:pt x="22479" y="7620"/>
                </a:lnTo>
                <a:lnTo>
                  <a:pt x="23812" y="8191"/>
                </a:lnTo>
                <a:lnTo>
                  <a:pt x="24765" y="8953"/>
                </a:lnTo>
                <a:lnTo>
                  <a:pt x="25526" y="9905"/>
                </a:lnTo>
                <a:lnTo>
                  <a:pt x="26098" y="11049"/>
                </a:lnTo>
                <a:lnTo>
                  <a:pt x="26098" y="13335"/>
                </a:lnTo>
                <a:lnTo>
                  <a:pt x="25907" y="14097"/>
                </a:lnTo>
                <a:lnTo>
                  <a:pt x="25717" y="15049"/>
                </a:lnTo>
                <a:lnTo>
                  <a:pt x="25717" y="15239"/>
                </a:lnTo>
                <a:lnTo>
                  <a:pt x="24955" y="18097"/>
                </a:lnTo>
                <a:lnTo>
                  <a:pt x="23431" y="23050"/>
                </a:lnTo>
                <a:lnTo>
                  <a:pt x="13716" y="56768"/>
                </a:lnTo>
                <a:lnTo>
                  <a:pt x="7619" y="66484"/>
                </a:lnTo>
                <a:lnTo>
                  <a:pt x="6286" y="67055"/>
                </a:lnTo>
                <a:lnTo>
                  <a:pt x="3810" y="67246"/>
                </a:lnTo>
                <a:lnTo>
                  <a:pt x="381" y="67437"/>
                </a:lnTo>
                <a:lnTo>
                  <a:pt x="0" y="69151"/>
                </a:lnTo>
                <a:lnTo>
                  <a:pt x="33909" y="69151"/>
                </a:lnTo>
                <a:lnTo>
                  <a:pt x="34480" y="67437"/>
                </a:lnTo>
                <a:lnTo>
                  <a:pt x="30861" y="67246"/>
                </a:lnTo>
                <a:lnTo>
                  <a:pt x="28765" y="66865"/>
                </a:lnTo>
                <a:lnTo>
                  <a:pt x="27241" y="66484"/>
                </a:lnTo>
                <a:lnTo>
                  <a:pt x="26669" y="65912"/>
                </a:lnTo>
                <a:lnTo>
                  <a:pt x="26098" y="64960"/>
                </a:lnTo>
                <a:lnTo>
                  <a:pt x="25526" y="64198"/>
                </a:lnTo>
                <a:lnTo>
                  <a:pt x="25146" y="63436"/>
                </a:lnTo>
                <a:lnTo>
                  <a:pt x="25146" y="61722"/>
                </a:lnTo>
                <a:lnTo>
                  <a:pt x="25526" y="59816"/>
                </a:lnTo>
                <a:lnTo>
                  <a:pt x="26479" y="56768"/>
                </a:lnTo>
                <a:lnTo>
                  <a:pt x="40663" y="7620"/>
                </a:lnTo>
                <a:close/>
              </a:path>
              <a:path w="43180" h="69214">
                <a:moveTo>
                  <a:pt x="42862" y="0"/>
                </a:moveTo>
                <a:lnTo>
                  <a:pt x="40767" y="0"/>
                </a:lnTo>
                <a:lnTo>
                  <a:pt x="15430" y="6286"/>
                </a:lnTo>
                <a:lnTo>
                  <a:pt x="15811" y="8000"/>
                </a:lnTo>
                <a:lnTo>
                  <a:pt x="18287" y="7810"/>
                </a:lnTo>
                <a:lnTo>
                  <a:pt x="20002" y="7620"/>
                </a:lnTo>
                <a:lnTo>
                  <a:pt x="40663" y="7620"/>
                </a:lnTo>
                <a:lnTo>
                  <a:pt x="428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24543" y="4206237"/>
            <a:ext cx="147446" cy="6915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836354" y="5060629"/>
            <a:ext cx="41910" cy="253365"/>
          </a:xfrm>
          <a:custGeom>
            <a:avLst/>
            <a:gdLst/>
            <a:ahLst/>
            <a:cxnLst/>
            <a:rect l="l" t="t" r="r" b="b"/>
            <a:pathLst>
              <a:path w="41910" h="253364">
                <a:moveTo>
                  <a:pt x="41528" y="0"/>
                </a:moveTo>
                <a:lnTo>
                  <a:pt x="17606" y="33566"/>
                </a:lnTo>
                <a:lnTo>
                  <a:pt x="2857" y="86272"/>
                </a:lnTo>
                <a:lnTo>
                  <a:pt x="0" y="126682"/>
                </a:lnTo>
                <a:lnTo>
                  <a:pt x="678" y="146548"/>
                </a:lnTo>
                <a:lnTo>
                  <a:pt x="10858" y="201358"/>
                </a:lnTo>
                <a:lnTo>
                  <a:pt x="32236" y="243283"/>
                </a:lnTo>
                <a:lnTo>
                  <a:pt x="41528" y="253174"/>
                </a:lnTo>
                <a:lnTo>
                  <a:pt x="41528" y="247269"/>
                </a:lnTo>
                <a:lnTo>
                  <a:pt x="36564" y="240628"/>
                </a:lnTo>
                <a:lnTo>
                  <a:pt x="32242" y="233576"/>
                </a:lnTo>
                <a:lnTo>
                  <a:pt x="18722" y="189487"/>
                </a:lnTo>
                <a:lnTo>
                  <a:pt x="14653" y="137847"/>
                </a:lnTo>
                <a:lnTo>
                  <a:pt x="14477" y="123062"/>
                </a:lnTo>
                <a:lnTo>
                  <a:pt x="14656" y="109802"/>
                </a:lnTo>
                <a:lnTo>
                  <a:pt x="17335" y="71628"/>
                </a:lnTo>
                <a:lnTo>
                  <a:pt x="26288" y="31051"/>
                </a:lnTo>
                <a:lnTo>
                  <a:pt x="41528" y="5715"/>
                </a:lnTo>
                <a:lnTo>
                  <a:pt x="4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61182" y="5060629"/>
            <a:ext cx="41910" cy="253365"/>
          </a:xfrm>
          <a:custGeom>
            <a:avLst/>
            <a:gdLst/>
            <a:ahLst/>
            <a:cxnLst/>
            <a:rect l="l" t="t" r="r" b="b"/>
            <a:pathLst>
              <a:path w="41910" h="253364">
                <a:moveTo>
                  <a:pt x="0" y="0"/>
                </a:moveTo>
                <a:lnTo>
                  <a:pt x="0" y="5715"/>
                </a:lnTo>
                <a:lnTo>
                  <a:pt x="4967" y="12355"/>
                </a:lnTo>
                <a:lnTo>
                  <a:pt x="9310" y="19407"/>
                </a:lnTo>
                <a:lnTo>
                  <a:pt x="22889" y="63683"/>
                </a:lnTo>
                <a:lnTo>
                  <a:pt x="26875" y="115246"/>
                </a:lnTo>
                <a:lnTo>
                  <a:pt x="27050" y="129921"/>
                </a:lnTo>
                <a:lnTo>
                  <a:pt x="26872" y="143238"/>
                </a:lnTo>
                <a:lnTo>
                  <a:pt x="24193" y="181546"/>
                </a:lnTo>
                <a:lnTo>
                  <a:pt x="15239" y="222123"/>
                </a:lnTo>
                <a:lnTo>
                  <a:pt x="0" y="247269"/>
                </a:lnTo>
                <a:lnTo>
                  <a:pt x="0" y="253174"/>
                </a:lnTo>
                <a:lnTo>
                  <a:pt x="23922" y="219634"/>
                </a:lnTo>
                <a:lnTo>
                  <a:pt x="38671" y="166830"/>
                </a:lnTo>
                <a:lnTo>
                  <a:pt x="41528" y="126492"/>
                </a:lnTo>
                <a:lnTo>
                  <a:pt x="40850" y="106599"/>
                </a:lnTo>
                <a:lnTo>
                  <a:pt x="30670" y="51816"/>
                </a:lnTo>
                <a:lnTo>
                  <a:pt x="9319" y="98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84701" y="5206933"/>
            <a:ext cx="121920" cy="17145"/>
          </a:xfrm>
          <a:custGeom>
            <a:avLst/>
            <a:gdLst/>
            <a:ahLst/>
            <a:cxnLst/>
            <a:rect l="l" t="t" r="r" b="b"/>
            <a:pathLst>
              <a:path w="121920" h="17145">
                <a:moveTo>
                  <a:pt x="11239" y="0"/>
                </a:moveTo>
                <a:lnTo>
                  <a:pt x="6476" y="0"/>
                </a:lnTo>
                <a:lnTo>
                  <a:pt x="4381" y="762"/>
                </a:lnTo>
                <a:lnTo>
                  <a:pt x="762" y="4000"/>
                </a:lnTo>
                <a:lnTo>
                  <a:pt x="0" y="6095"/>
                </a:lnTo>
                <a:lnTo>
                  <a:pt x="0" y="10667"/>
                </a:lnTo>
                <a:lnTo>
                  <a:pt x="762" y="12763"/>
                </a:lnTo>
                <a:lnTo>
                  <a:pt x="2666" y="14477"/>
                </a:lnTo>
                <a:lnTo>
                  <a:pt x="4381" y="16192"/>
                </a:lnTo>
                <a:lnTo>
                  <a:pt x="6476" y="17144"/>
                </a:lnTo>
                <a:lnTo>
                  <a:pt x="11239" y="17144"/>
                </a:lnTo>
                <a:lnTo>
                  <a:pt x="13335" y="16192"/>
                </a:lnTo>
                <a:lnTo>
                  <a:pt x="15049" y="14477"/>
                </a:lnTo>
                <a:lnTo>
                  <a:pt x="16573" y="12763"/>
                </a:lnTo>
                <a:lnTo>
                  <a:pt x="17525" y="10667"/>
                </a:lnTo>
                <a:lnTo>
                  <a:pt x="17525" y="6095"/>
                </a:lnTo>
                <a:lnTo>
                  <a:pt x="16573" y="4000"/>
                </a:lnTo>
                <a:lnTo>
                  <a:pt x="15049" y="2286"/>
                </a:lnTo>
                <a:lnTo>
                  <a:pt x="13335" y="762"/>
                </a:lnTo>
                <a:lnTo>
                  <a:pt x="11239" y="0"/>
                </a:lnTo>
                <a:close/>
              </a:path>
              <a:path w="121920" h="17145">
                <a:moveTo>
                  <a:pt x="63246" y="0"/>
                </a:moveTo>
                <a:lnTo>
                  <a:pt x="58483" y="0"/>
                </a:lnTo>
                <a:lnTo>
                  <a:pt x="56387" y="762"/>
                </a:lnTo>
                <a:lnTo>
                  <a:pt x="54673" y="2286"/>
                </a:lnTo>
                <a:lnTo>
                  <a:pt x="52959" y="4000"/>
                </a:lnTo>
                <a:lnTo>
                  <a:pt x="52006" y="6095"/>
                </a:lnTo>
                <a:lnTo>
                  <a:pt x="52006" y="10667"/>
                </a:lnTo>
                <a:lnTo>
                  <a:pt x="52959" y="12763"/>
                </a:lnTo>
                <a:lnTo>
                  <a:pt x="56387" y="16192"/>
                </a:lnTo>
                <a:lnTo>
                  <a:pt x="58483" y="17144"/>
                </a:lnTo>
                <a:lnTo>
                  <a:pt x="63246" y="17144"/>
                </a:lnTo>
                <a:lnTo>
                  <a:pt x="65341" y="16192"/>
                </a:lnTo>
                <a:lnTo>
                  <a:pt x="68770" y="12763"/>
                </a:lnTo>
                <a:lnTo>
                  <a:pt x="69532" y="10667"/>
                </a:lnTo>
                <a:lnTo>
                  <a:pt x="69532" y="6095"/>
                </a:lnTo>
                <a:lnTo>
                  <a:pt x="68770" y="4000"/>
                </a:lnTo>
                <a:lnTo>
                  <a:pt x="67056" y="2286"/>
                </a:lnTo>
                <a:lnTo>
                  <a:pt x="65341" y="762"/>
                </a:lnTo>
                <a:lnTo>
                  <a:pt x="63246" y="0"/>
                </a:lnTo>
                <a:close/>
              </a:path>
              <a:path w="121920" h="17145">
                <a:moveTo>
                  <a:pt x="115443" y="0"/>
                </a:moveTo>
                <a:lnTo>
                  <a:pt x="110680" y="0"/>
                </a:lnTo>
                <a:lnTo>
                  <a:pt x="108585" y="762"/>
                </a:lnTo>
                <a:lnTo>
                  <a:pt x="104965" y="4000"/>
                </a:lnTo>
                <a:lnTo>
                  <a:pt x="104203" y="6095"/>
                </a:lnTo>
                <a:lnTo>
                  <a:pt x="104203" y="10667"/>
                </a:lnTo>
                <a:lnTo>
                  <a:pt x="104965" y="12763"/>
                </a:lnTo>
                <a:lnTo>
                  <a:pt x="106870" y="14477"/>
                </a:lnTo>
                <a:lnTo>
                  <a:pt x="108585" y="16192"/>
                </a:lnTo>
                <a:lnTo>
                  <a:pt x="110680" y="17144"/>
                </a:lnTo>
                <a:lnTo>
                  <a:pt x="115443" y="17144"/>
                </a:lnTo>
                <a:lnTo>
                  <a:pt x="117538" y="16192"/>
                </a:lnTo>
                <a:lnTo>
                  <a:pt x="119062" y="14477"/>
                </a:lnTo>
                <a:lnTo>
                  <a:pt x="120776" y="12763"/>
                </a:lnTo>
                <a:lnTo>
                  <a:pt x="121729" y="10667"/>
                </a:lnTo>
                <a:lnTo>
                  <a:pt x="121729" y="6095"/>
                </a:lnTo>
                <a:lnTo>
                  <a:pt x="120776" y="4000"/>
                </a:lnTo>
                <a:lnTo>
                  <a:pt x="117538" y="762"/>
                </a:lnTo>
                <a:lnTo>
                  <a:pt x="1154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64829" y="5120827"/>
            <a:ext cx="157733" cy="1927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25321" y="5120827"/>
            <a:ext cx="157543" cy="1927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27504" y="5368287"/>
            <a:ext cx="46990" cy="20955"/>
          </a:xfrm>
          <a:custGeom>
            <a:avLst/>
            <a:gdLst/>
            <a:ahLst/>
            <a:cxnLst/>
            <a:rect l="l" t="t" r="r" b="b"/>
            <a:pathLst>
              <a:path w="46989" h="20954">
                <a:moveTo>
                  <a:pt x="46672" y="0"/>
                </a:moveTo>
                <a:lnTo>
                  <a:pt x="0" y="0"/>
                </a:lnTo>
                <a:lnTo>
                  <a:pt x="0" y="4190"/>
                </a:lnTo>
                <a:lnTo>
                  <a:pt x="46672" y="4190"/>
                </a:lnTo>
                <a:lnTo>
                  <a:pt x="46672" y="0"/>
                </a:lnTo>
                <a:close/>
              </a:path>
              <a:path w="46989" h="20954">
                <a:moveTo>
                  <a:pt x="46672" y="16192"/>
                </a:moveTo>
                <a:lnTo>
                  <a:pt x="0" y="16192"/>
                </a:lnTo>
                <a:lnTo>
                  <a:pt x="0" y="20383"/>
                </a:lnTo>
                <a:lnTo>
                  <a:pt x="46672" y="20383"/>
                </a:lnTo>
                <a:lnTo>
                  <a:pt x="46672" y="16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31173" y="5249224"/>
            <a:ext cx="83820" cy="45720"/>
          </a:xfrm>
          <a:custGeom>
            <a:avLst/>
            <a:gdLst/>
            <a:ahLst/>
            <a:cxnLst/>
            <a:rect l="l" t="t" r="r" b="b"/>
            <a:pathLst>
              <a:path w="83819" h="45720">
                <a:moveTo>
                  <a:pt x="58102" y="0"/>
                </a:moveTo>
                <a:lnTo>
                  <a:pt x="54482" y="0"/>
                </a:lnTo>
                <a:lnTo>
                  <a:pt x="56006" y="3810"/>
                </a:lnTo>
                <a:lnTo>
                  <a:pt x="57721" y="7048"/>
                </a:lnTo>
                <a:lnTo>
                  <a:pt x="59436" y="9525"/>
                </a:lnTo>
                <a:lnTo>
                  <a:pt x="61150" y="12191"/>
                </a:lnTo>
                <a:lnTo>
                  <a:pt x="64007" y="15811"/>
                </a:lnTo>
                <a:lnTo>
                  <a:pt x="68199" y="20574"/>
                </a:lnTo>
                <a:lnTo>
                  <a:pt x="0" y="20574"/>
                </a:lnTo>
                <a:lnTo>
                  <a:pt x="0" y="24764"/>
                </a:lnTo>
                <a:lnTo>
                  <a:pt x="68199" y="24764"/>
                </a:lnTo>
                <a:lnTo>
                  <a:pt x="64388" y="29146"/>
                </a:lnTo>
                <a:lnTo>
                  <a:pt x="54482" y="45338"/>
                </a:lnTo>
                <a:lnTo>
                  <a:pt x="58102" y="45338"/>
                </a:lnTo>
                <a:lnTo>
                  <a:pt x="61531" y="41148"/>
                </a:lnTo>
                <a:lnTo>
                  <a:pt x="65722" y="37147"/>
                </a:lnTo>
                <a:lnTo>
                  <a:pt x="70294" y="33147"/>
                </a:lnTo>
                <a:lnTo>
                  <a:pt x="75056" y="29146"/>
                </a:lnTo>
                <a:lnTo>
                  <a:pt x="79247" y="26098"/>
                </a:lnTo>
                <a:lnTo>
                  <a:pt x="83248" y="24002"/>
                </a:lnTo>
                <a:lnTo>
                  <a:pt x="83248" y="21526"/>
                </a:lnTo>
                <a:lnTo>
                  <a:pt x="80200" y="19812"/>
                </a:lnTo>
                <a:lnTo>
                  <a:pt x="76200" y="16954"/>
                </a:lnTo>
                <a:lnTo>
                  <a:pt x="71056" y="12573"/>
                </a:lnTo>
                <a:lnTo>
                  <a:pt x="65912" y="8382"/>
                </a:lnTo>
                <a:lnTo>
                  <a:pt x="61531" y="4190"/>
                </a:lnTo>
                <a:lnTo>
                  <a:pt x="581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87995" y="5368287"/>
            <a:ext cx="46990" cy="20955"/>
          </a:xfrm>
          <a:custGeom>
            <a:avLst/>
            <a:gdLst/>
            <a:ahLst/>
            <a:cxnLst/>
            <a:rect l="l" t="t" r="r" b="b"/>
            <a:pathLst>
              <a:path w="46990" h="20954">
                <a:moveTo>
                  <a:pt x="46672" y="0"/>
                </a:moveTo>
                <a:lnTo>
                  <a:pt x="0" y="0"/>
                </a:lnTo>
                <a:lnTo>
                  <a:pt x="0" y="4190"/>
                </a:lnTo>
                <a:lnTo>
                  <a:pt x="46672" y="4190"/>
                </a:lnTo>
                <a:lnTo>
                  <a:pt x="46672" y="0"/>
                </a:lnTo>
                <a:close/>
              </a:path>
              <a:path w="46990" h="20954">
                <a:moveTo>
                  <a:pt x="46672" y="16192"/>
                </a:moveTo>
                <a:lnTo>
                  <a:pt x="0" y="16192"/>
                </a:lnTo>
                <a:lnTo>
                  <a:pt x="0" y="20383"/>
                </a:lnTo>
                <a:lnTo>
                  <a:pt x="46672" y="20383"/>
                </a:lnTo>
                <a:lnTo>
                  <a:pt x="46672" y="161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45170" y="5249224"/>
            <a:ext cx="83185" cy="45720"/>
          </a:xfrm>
          <a:custGeom>
            <a:avLst/>
            <a:gdLst/>
            <a:ahLst/>
            <a:cxnLst/>
            <a:rect l="l" t="t" r="r" b="b"/>
            <a:pathLst>
              <a:path w="83185" h="45720">
                <a:moveTo>
                  <a:pt x="57912" y="0"/>
                </a:moveTo>
                <a:lnTo>
                  <a:pt x="54292" y="0"/>
                </a:lnTo>
                <a:lnTo>
                  <a:pt x="56006" y="3810"/>
                </a:lnTo>
                <a:lnTo>
                  <a:pt x="57531" y="7048"/>
                </a:lnTo>
                <a:lnTo>
                  <a:pt x="59245" y="9525"/>
                </a:lnTo>
                <a:lnTo>
                  <a:pt x="60960" y="12191"/>
                </a:lnTo>
                <a:lnTo>
                  <a:pt x="64008" y="15811"/>
                </a:lnTo>
                <a:lnTo>
                  <a:pt x="68199" y="20574"/>
                </a:lnTo>
                <a:lnTo>
                  <a:pt x="0" y="20574"/>
                </a:lnTo>
                <a:lnTo>
                  <a:pt x="0" y="24764"/>
                </a:lnTo>
                <a:lnTo>
                  <a:pt x="68199" y="24764"/>
                </a:lnTo>
                <a:lnTo>
                  <a:pt x="64198" y="29146"/>
                </a:lnTo>
                <a:lnTo>
                  <a:pt x="61341" y="32765"/>
                </a:lnTo>
                <a:lnTo>
                  <a:pt x="59626" y="35433"/>
                </a:lnTo>
                <a:lnTo>
                  <a:pt x="57721" y="38290"/>
                </a:lnTo>
                <a:lnTo>
                  <a:pt x="56006" y="41528"/>
                </a:lnTo>
                <a:lnTo>
                  <a:pt x="54292" y="45338"/>
                </a:lnTo>
                <a:lnTo>
                  <a:pt x="57912" y="45338"/>
                </a:lnTo>
                <a:lnTo>
                  <a:pt x="61531" y="41148"/>
                </a:lnTo>
                <a:lnTo>
                  <a:pt x="65531" y="37147"/>
                </a:lnTo>
                <a:lnTo>
                  <a:pt x="70294" y="33147"/>
                </a:lnTo>
                <a:lnTo>
                  <a:pt x="74866" y="29146"/>
                </a:lnTo>
                <a:lnTo>
                  <a:pt x="79248" y="26098"/>
                </a:lnTo>
                <a:lnTo>
                  <a:pt x="83058" y="24002"/>
                </a:lnTo>
                <a:lnTo>
                  <a:pt x="83058" y="21526"/>
                </a:lnTo>
                <a:lnTo>
                  <a:pt x="80200" y="19812"/>
                </a:lnTo>
                <a:lnTo>
                  <a:pt x="76009" y="16954"/>
                </a:lnTo>
                <a:lnTo>
                  <a:pt x="70866" y="12573"/>
                </a:lnTo>
                <a:lnTo>
                  <a:pt x="65722" y="8382"/>
                </a:lnTo>
                <a:lnTo>
                  <a:pt x="61341" y="4190"/>
                </a:lnTo>
                <a:lnTo>
                  <a:pt x="57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44623" y="5198551"/>
            <a:ext cx="80645" cy="35560"/>
          </a:xfrm>
          <a:custGeom>
            <a:avLst/>
            <a:gdLst/>
            <a:ahLst/>
            <a:cxnLst/>
            <a:rect l="l" t="t" r="r" b="b"/>
            <a:pathLst>
              <a:path w="80644" h="35560">
                <a:moveTo>
                  <a:pt x="80200" y="0"/>
                </a:moveTo>
                <a:lnTo>
                  <a:pt x="0" y="0"/>
                </a:lnTo>
                <a:lnTo>
                  <a:pt x="0" y="7238"/>
                </a:lnTo>
                <a:lnTo>
                  <a:pt x="80200" y="7238"/>
                </a:lnTo>
                <a:lnTo>
                  <a:pt x="80200" y="0"/>
                </a:lnTo>
                <a:close/>
              </a:path>
              <a:path w="80644" h="35560">
                <a:moveTo>
                  <a:pt x="80200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80200" y="35242"/>
                </a:lnTo>
                <a:lnTo>
                  <a:pt x="80200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04925" y="5198551"/>
            <a:ext cx="80645" cy="35560"/>
          </a:xfrm>
          <a:custGeom>
            <a:avLst/>
            <a:gdLst/>
            <a:ahLst/>
            <a:cxnLst/>
            <a:rect l="l" t="t" r="r" b="b"/>
            <a:pathLst>
              <a:path w="80644" h="35560">
                <a:moveTo>
                  <a:pt x="80200" y="0"/>
                </a:moveTo>
                <a:lnTo>
                  <a:pt x="0" y="0"/>
                </a:lnTo>
                <a:lnTo>
                  <a:pt x="0" y="7238"/>
                </a:lnTo>
                <a:lnTo>
                  <a:pt x="80200" y="7238"/>
                </a:lnTo>
                <a:lnTo>
                  <a:pt x="80200" y="0"/>
                </a:lnTo>
                <a:close/>
              </a:path>
              <a:path w="80644" h="35560">
                <a:moveTo>
                  <a:pt x="80200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80200" y="35242"/>
                </a:lnTo>
                <a:lnTo>
                  <a:pt x="80200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714196" y="5186740"/>
            <a:ext cx="98536" cy="706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869751" y="8973194"/>
            <a:ext cx="8890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30" dirty="0">
                <a:latin typeface="Times New Roman"/>
                <a:cs typeface="Times New Roman"/>
              </a:rPr>
              <a:t>6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73608" y="6089901"/>
            <a:ext cx="4733544" cy="27828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477511" y="6473949"/>
            <a:ext cx="451484" cy="189230"/>
          </a:xfrm>
          <a:custGeom>
            <a:avLst/>
            <a:gdLst/>
            <a:ahLst/>
            <a:cxnLst/>
            <a:rect l="l" t="t" r="r" b="b"/>
            <a:pathLst>
              <a:path w="451485" h="189229">
                <a:moveTo>
                  <a:pt x="0" y="188975"/>
                </a:moveTo>
                <a:lnTo>
                  <a:pt x="451103" y="188975"/>
                </a:lnTo>
                <a:lnTo>
                  <a:pt x="451103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83798" y="6504047"/>
            <a:ext cx="347090" cy="1428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62455" y="6181340"/>
            <a:ext cx="338455" cy="189230"/>
          </a:xfrm>
          <a:custGeom>
            <a:avLst/>
            <a:gdLst/>
            <a:ahLst/>
            <a:cxnLst/>
            <a:rect l="l" t="t" r="r" b="b"/>
            <a:pathLst>
              <a:path w="338455" h="189229">
                <a:moveTo>
                  <a:pt x="0" y="188975"/>
                </a:moveTo>
                <a:lnTo>
                  <a:pt x="338327" y="188975"/>
                </a:lnTo>
                <a:lnTo>
                  <a:pt x="338327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0559" y="8857484"/>
            <a:ext cx="4739640" cy="11277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2272" y="10265660"/>
            <a:ext cx="6261100" cy="143510"/>
          </a:xfrm>
          <a:custGeom>
            <a:avLst/>
            <a:gdLst/>
            <a:ahLst/>
            <a:cxnLst/>
            <a:rect l="l" t="t" r="r" b="b"/>
            <a:pathLst>
              <a:path w="6261100" h="143509">
                <a:moveTo>
                  <a:pt x="0" y="143256"/>
                </a:moveTo>
                <a:lnTo>
                  <a:pt x="6260592" y="143256"/>
                </a:lnTo>
                <a:lnTo>
                  <a:pt x="6260592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2272" y="10265660"/>
            <a:ext cx="6261100" cy="143510"/>
          </a:xfrm>
          <a:custGeom>
            <a:avLst/>
            <a:gdLst/>
            <a:ahLst/>
            <a:cxnLst/>
            <a:rect l="l" t="t" r="r" b="b"/>
            <a:pathLst>
              <a:path w="6261100" h="143509">
                <a:moveTo>
                  <a:pt x="0" y="143255"/>
                </a:moveTo>
                <a:lnTo>
                  <a:pt x="6260591" y="143255"/>
                </a:lnTo>
                <a:lnTo>
                  <a:pt x="626059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031" y="7744965"/>
            <a:ext cx="6285230" cy="2362200"/>
          </a:xfrm>
          <a:custGeom>
            <a:avLst/>
            <a:gdLst/>
            <a:ahLst/>
            <a:cxnLst/>
            <a:rect l="l" t="t" r="r" b="b"/>
            <a:pathLst>
              <a:path w="6285230" h="2362200">
                <a:moveTo>
                  <a:pt x="0" y="2362199"/>
                </a:moveTo>
                <a:lnTo>
                  <a:pt x="6284976" y="2362199"/>
                </a:lnTo>
                <a:lnTo>
                  <a:pt x="6284976" y="0"/>
                </a:lnTo>
                <a:lnTo>
                  <a:pt x="0" y="0"/>
                </a:lnTo>
                <a:lnTo>
                  <a:pt x="0" y="2362199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3254" y="9946382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20">
                <a:moveTo>
                  <a:pt x="45910" y="0"/>
                </a:moveTo>
                <a:lnTo>
                  <a:pt x="29908" y="0"/>
                </a:lnTo>
                <a:lnTo>
                  <a:pt x="23240" y="1524"/>
                </a:lnTo>
                <a:lnTo>
                  <a:pt x="18668" y="4953"/>
                </a:lnTo>
                <a:lnTo>
                  <a:pt x="13906" y="8382"/>
                </a:lnTo>
                <a:lnTo>
                  <a:pt x="11430" y="12573"/>
                </a:lnTo>
                <a:lnTo>
                  <a:pt x="11430" y="20764"/>
                </a:lnTo>
                <a:lnTo>
                  <a:pt x="12763" y="23622"/>
                </a:lnTo>
                <a:lnTo>
                  <a:pt x="15430" y="26289"/>
                </a:lnTo>
                <a:lnTo>
                  <a:pt x="17906" y="29146"/>
                </a:lnTo>
                <a:lnTo>
                  <a:pt x="21145" y="30861"/>
                </a:lnTo>
                <a:lnTo>
                  <a:pt x="24955" y="31813"/>
                </a:lnTo>
                <a:lnTo>
                  <a:pt x="14064" y="34557"/>
                </a:lnTo>
                <a:lnTo>
                  <a:pt x="6262" y="39052"/>
                </a:lnTo>
                <a:lnTo>
                  <a:pt x="1568" y="45261"/>
                </a:lnTo>
                <a:lnTo>
                  <a:pt x="75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8" y="69151"/>
                </a:lnTo>
                <a:lnTo>
                  <a:pt x="17144" y="70866"/>
                </a:lnTo>
                <a:lnTo>
                  <a:pt x="34289" y="70866"/>
                </a:lnTo>
                <a:lnTo>
                  <a:pt x="41147" y="69342"/>
                </a:lnTo>
                <a:lnTo>
                  <a:pt x="44778" y="67056"/>
                </a:lnTo>
                <a:lnTo>
                  <a:pt x="21717" y="67056"/>
                </a:lnTo>
                <a:lnTo>
                  <a:pt x="18859" y="63627"/>
                </a:lnTo>
                <a:lnTo>
                  <a:pt x="18859" y="50673"/>
                </a:lnTo>
                <a:lnTo>
                  <a:pt x="20574" y="45148"/>
                </a:lnTo>
                <a:lnTo>
                  <a:pt x="23812" y="40767"/>
                </a:lnTo>
                <a:lnTo>
                  <a:pt x="27050" y="36195"/>
                </a:lnTo>
                <a:lnTo>
                  <a:pt x="31432" y="34099"/>
                </a:lnTo>
                <a:lnTo>
                  <a:pt x="46545" y="34099"/>
                </a:lnTo>
                <a:lnTo>
                  <a:pt x="46862" y="33718"/>
                </a:lnTo>
                <a:lnTo>
                  <a:pt x="46862" y="30670"/>
                </a:lnTo>
                <a:lnTo>
                  <a:pt x="32384" y="30670"/>
                </a:lnTo>
                <a:lnTo>
                  <a:pt x="30480" y="29908"/>
                </a:lnTo>
                <a:lnTo>
                  <a:pt x="27431" y="26860"/>
                </a:lnTo>
                <a:lnTo>
                  <a:pt x="26669" y="24955"/>
                </a:lnTo>
                <a:lnTo>
                  <a:pt x="26669" y="18859"/>
                </a:lnTo>
                <a:lnTo>
                  <a:pt x="27812" y="14668"/>
                </a:lnTo>
                <a:lnTo>
                  <a:pt x="30289" y="10477"/>
                </a:lnTo>
                <a:lnTo>
                  <a:pt x="32575" y="6096"/>
                </a:lnTo>
                <a:lnTo>
                  <a:pt x="35813" y="4000"/>
                </a:lnTo>
                <a:lnTo>
                  <a:pt x="55816" y="4000"/>
                </a:lnTo>
                <a:lnTo>
                  <a:pt x="51815" y="1333"/>
                </a:lnTo>
                <a:lnTo>
                  <a:pt x="45910" y="0"/>
                </a:lnTo>
                <a:close/>
              </a:path>
              <a:path w="62230" h="71120">
                <a:moveTo>
                  <a:pt x="48958" y="47625"/>
                </a:moveTo>
                <a:lnTo>
                  <a:pt x="42100" y="47625"/>
                </a:lnTo>
                <a:lnTo>
                  <a:pt x="38862" y="51244"/>
                </a:lnTo>
                <a:lnTo>
                  <a:pt x="36855" y="59055"/>
                </a:lnTo>
                <a:lnTo>
                  <a:pt x="36194" y="61531"/>
                </a:lnTo>
                <a:lnTo>
                  <a:pt x="35242" y="63627"/>
                </a:lnTo>
                <a:lnTo>
                  <a:pt x="33718" y="64960"/>
                </a:lnTo>
                <a:lnTo>
                  <a:pt x="32384" y="66294"/>
                </a:lnTo>
                <a:lnTo>
                  <a:pt x="30289" y="67056"/>
                </a:lnTo>
                <a:lnTo>
                  <a:pt x="44778" y="67056"/>
                </a:lnTo>
                <a:lnTo>
                  <a:pt x="46291" y="66103"/>
                </a:lnTo>
                <a:lnTo>
                  <a:pt x="51625" y="62865"/>
                </a:lnTo>
                <a:lnTo>
                  <a:pt x="54101" y="59055"/>
                </a:lnTo>
                <a:lnTo>
                  <a:pt x="54101" y="52768"/>
                </a:lnTo>
                <a:lnTo>
                  <a:pt x="53530" y="50863"/>
                </a:lnTo>
                <a:lnTo>
                  <a:pt x="52006" y="49530"/>
                </a:lnTo>
                <a:lnTo>
                  <a:pt x="50672" y="48196"/>
                </a:lnTo>
                <a:lnTo>
                  <a:pt x="48958" y="47625"/>
                </a:lnTo>
                <a:close/>
              </a:path>
              <a:path w="62230" h="71120">
                <a:moveTo>
                  <a:pt x="46545" y="34099"/>
                </a:moveTo>
                <a:lnTo>
                  <a:pt x="37909" y="34099"/>
                </a:lnTo>
                <a:lnTo>
                  <a:pt x="39624" y="34290"/>
                </a:lnTo>
                <a:lnTo>
                  <a:pt x="41909" y="34671"/>
                </a:lnTo>
                <a:lnTo>
                  <a:pt x="42671" y="34671"/>
                </a:lnTo>
                <a:lnTo>
                  <a:pt x="43243" y="34861"/>
                </a:lnTo>
                <a:lnTo>
                  <a:pt x="45910" y="34861"/>
                </a:lnTo>
                <a:lnTo>
                  <a:pt x="46545" y="34099"/>
                </a:lnTo>
                <a:close/>
              </a:path>
              <a:path w="62230" h="71120">
                <a:moveTo>
                  <a:pt x="45910" y="28956"/>
                </a:moveTo>
                <a:lnTo>
                  <a:pt x="42862" y="28956"/>
                </a:lnTo>
                <a:lnTo>
                  <a:pt x="41909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910" y="28956"/>
                </a:lnTo>
                <a:close/>
              </a:path>
              <a:path w="62230" h="71120">
                <a:moveTo>
                  <a:pt x="55816" y="4000"/>
                </a:moveTo>
                <a:lnTo>
                  <a:pt x="44576" y="4000"/>
                </a:lnTo>
                <a:lnTo>
                  <a:pt x="47053" y="7048"/>
                </a:lnTo>
                <a:lnTo>
                  <a:pt x="47434" y="13335"/>
                </a:lnTo>
                <a:lnTo>
                  <a:pt x="47815" y="18097"/>
                </a:lnTo>
                <a:lnTo>
                  <a:pt x="50101" y="20574"/>
                </a:lnTo>
                <a:lnTo>
                  <a:pt x="56578" y="20574"/>
                </a:lnTo>
                <a:lnTo>
                  <a:pt x="58293" y="19812"/>
                </a:lnTo>
                <a:lnTo>
                  <a:pt x="59626" y="18288"/>
                </a:lnTo>
                <a:lnTo>
                  <a:pt x="61150" y="16764"/>
                </a:lnTo>
                <a:lnTo>
                  <a:pt x="61721" y="15049"/>
                </a:lnTo>
                <a:lnTo>
                  <a:pt x="61721" y="9715"/>
                </a:lnTo>
                <a:lnTo>
                  <a:pt x="59817" y="6667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43465" y="9948097"/>
            <a:ext cx="81915" cy="34290"/>
          </a:xfrm>
          <a:custGeom>
            <a:avLst/>
            <a:gdLst/>
            <a:ahLst/>
            <a:cxnLst/>
            <a:rect l="l" t="t" r="r" b="b"/>
            <a:pathLst>
              <a:path w="81914" h="34290">
                <a:moveTo>
                  <a:pt x="81343" y="0"/>
                </a:moveTo>
                <a:lnTo>
                  <a:pt x="0" y="0"/>
                </a:lnTo>
                <a:lnTo>
                  <a:pt x="0" y="9715"/>
                </a:lnTo>
                <a:lnTo>
                  <a:pt x="81343" y="9715"/>
                </a:lnTo>
                <a:lnTo>
                  <a:pt x="81343" y="0"/>
                </a:lnTo>
                <a:close/>
              </a:path>
              <a:path w="81914" h="34290">
                <a:moveTo>
                  <a:pt x="81343" y="24384"/>
                </a:moveTo>
                <a:lnTo>
                  <a:pt x="0" y="24384"/>
                </a:lnTo>
                <a:lnTo>
                  <a:pt x="0" y="34099"/>
                </a:lnTo>
                <a:lnTo>
                  <a:pt x="81343" y="34099"/>
                </a:lnTo>
                <a:lnTo>
                  <a:pt x="81343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6147" y="9946382"/>
            <a:ext cx="77914" cy="708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0296" y="9946382"/>
            <a:ext cx="78104" cy="708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86618" y="9946382"/>
            <a:ext cx="84391" cy="101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7000" y="7713709"/>
            <a:ext cx="6285865" cy="23596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just">
              <a:lnSpc>
                <a:spcPts val="156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8.7- </a:t>
            </a:r>
            <a:r>
              <a:rPr sz="1350" b="1" i="1" spc="-30" dirty="0">
                <a:latin typeface="Times New Roman"/>
                <a:cs typeface="Times New Roman"/>
              </a:rPr>
              <a:t>Radiation </a:t>
            </a:r>
            <a:r>
              <a:rPr sz="1350" b="1" i="1" spc="-10" dirty="0">
                <a:latin typeface="Times New Roman"/>
                <a:cs typeface="Times New Roman"/>
              </a:rPr>
              <a:t>Heat </a:t>
            </a:r>
            <a:r>
              <a:rPr sz="1350" b="1" i="1" spc="-25" dirty="0">
                <a:latin typeface="Times New Roman"/>
                <a:cs typeface="Times New Roman"/>
              </a:rPr>
              <a:t>Transfer: </a:t>
            </a:r>
            <a:r>
              <a:rPr sz="1350" b="1" i="1" spc="-20" dirty="0">
                <a:latin typeface="Times New Roman"/>
                <a:cs typeface="Times New Roman"/>
              </a:rPr>
              <a:t>Diffuse, </a:t>
            </a:r>
            <a:r>
              <a:rPr sz="1350" b="1" i="1" spc="-15" dirty="0">
                <a:latin typeface="Times New Roman"/>
                <a:cs typeface="Times New Roman"/>
              </a:rPr>
              <a:t>Gray</a:t>
            </a:r>
            <a:r>
              <a:rPr sz="1350" b="1" i="1" spc="-120" dirty="0">
                <a:latin typeface="Times New Roman"/>
                <a:cs typeface="Times New Roman"/>
              </a:rPr>
              <a:t> </a:t>
            </a:r>
            <a:r>
              <a:rPr sz="1350" b="1" i="1" spc="-30" dirty="0">
                <a:latin typeface="Times New Roman"/>
                <a:cs typeface="Times New Roman"/>
              </a:rPr>
              <a:t>Surfaces</a:t>
            </a:r>
            <a:endParaRPr sz="1350">
              <a:latin typeface="Times New Roman"/>
              <a:cs typeface="Times New Roman"/>
            </a:endParaRPr>
          </a:p>
          <a:p>
            <a:pPr indent="191770" algn="just">
              <a:lnSpc>
                <a:spcPct val="93100"/>
              </a:lnSpc>
              <a:spcBef>
                <a:spcPts val="35"/>
              </a:spcBef>
            </a:pPr>
            <a:r>
              <a:rPr sz="1200" spc="-10" dirty="0">
                <a:latin typeface="Times New Roman"/>
                <a:cs typeface="Times New Roman"/>
              </a:rPr>
              <a:t>Most </a:t>
            </a:r>
            <a:r>
              <a:rPr sz="1200" spc="-5" dirty="0">
                <a:latin typeface="Times New Roman"/>
                <a:cs typeface="Times New Roman"/>
              </a:rPr>
              <a:t>enclosures encountered in practice involve non-black surfaces, which allow </a:t>
            </a:r>
            <a:r>
              <a:rPr sz="1200" dirty="0">
                <a:latin typeface="Times New Roman"/>
                <a:cs typeface="Times New Roman"/>
              </a:rPr>
              <a:t>multiple  </a:t>
            </a:r>
            <a:r>
              <a:rPr sz="1200" spc="-5" dirty="0">
                <a:latin typeface="Times New Roman"/>
                <a:cs typeface="Times New Roman"/>
              </a:rPr>
              <a:t>reflections to occur. </a:t>
            </a:r>
            <a:r>
              <a:rPr sz="1200" spc="-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make a </a:t>
            </a:r>
            <a:r>
              <a:rPr sz="1200" dirty="0">
                <a:latin typeface="Times New Roman"/>
                <a:cs typeface="Times New Roman"/>
              </a:rPr>
              <a:t>simple </a:t>
            </a:r>
            <a:r>
              <a:rPr sz="1200" spc="-5" dirty="0">
                <a:latin typeface="Times New Roman"/>
                <a:cs typeface="Times New Roman"/>
              </a:rPr>
              <a:t>radiation </a:t>
            </a:r>
            <a:r>
              <a:rPr sz="1200" spc="-10" dirty="0">
                <a:latin typeface="Times New Roman"/>
                <a:cs typeface="Times New Roman"/>
              </a:rPr>
              <a:t>analysis </a:t>
            </a:r>
            <a:r>
              <a:rPr sz="1200" spc="-5" dirty="0">
                <a:latin typeface="Times New Roman"/>
                <a:cs typeface="Times New Roman"/>
              </a:rPr>
              <a:t>possible, it is common to </a:t>
            </a:r>
            <a:r>
              <a:rPr sz="1200" spc="-10" dirty="0">
                <a:latin typeface="Times New Roman"/>
                <a:cs typeface="Times New Roman"/>
              </a:rPr>
              <a:t>assume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surfaces  </a:t>
            </a:r>
            <a:r>
              <a:rPr sz="1200" spc="-5" dirty="0">
                <a:latin typeface="Times New Roman"/>
                <a:cs typeface="Times New Roman"/>
              </a:rPr>
              <a:t>of an enclosure to be </a:t>
            </a:r>
            <a:r>
              <a:rPr sz="1250" i="1" spc="-25" dirty="0">
                <a:latin typeface="Times New Roman"/>
                <a:cs typeface="Times New Roman"/>
              </a:rPr>
              <a:t>opaque, </a:t>
            </a:r>
            <a:r>
              <a:rPr sz="1250" i="1" spc="-20" dirty="0">
                <a:latin typeface="Times New Roman"/>
                <a:cs typeface="Times New Roman"/>
              </a:rPr>
              <a:t>diffuse,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50" i="1" spc="-25" dirty="0">
                <a:latin typeface="Times New Roman"/>
                <a:cs typeface="Times New Roman"/>
              </a:rPr>
              <a:t>gray</a:t>
            </a:r>
            <a:r>
              <a:rPr sz="1200" spc="-25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is,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surfaces are </a:t>
            </a:r>
            <a:r>
              <a:rPr sz="1200" spc="-5" dirty="0">
                <a:latin typeface="Times New Roman"/>
                <a:cs typeface="Times New Roman"/>
              </a:rPr>
              <a:t>nontransparent, they are  diffuse emitters and diffuse reflectors. Also, each surface of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enclosure is </a:t>
            </a:r>
            <a:r>
              <a:rPr sz="1250" i="1" spc="-25" dirty="0">
                <a:latin typeface="Times New Roman"/>
                <a:cs typeface="Times New Roman"/>
              </a:rPr>
              <a:t>isothermal, </a:t>
            </a:r>
            <a:r>
              <a:rPr sz="1200" spc="-5" dirty="0">
                <a:latin typeface="Times New Roman"/>
                <a:cs typeface="Times New Roman"/>
              </a:rPr>
              <a:t>and both the  incoming and outgoing radiation are </a:t>
            </a:r>
            <a:r>
              <a:rPr sz="1250" i="1" spc="-15" dirty="0">
                <a:latin typeface="Times New Roman"/>
                <a:cs typeface="Times New Roman"/>
              </a:rPr>
              <a:t>uniform </a:t>
            </a:r>
            <a:r>
              <a:rPr sz="1200" spc="-5" dirty="0">
                <a:latin typeface="Times New Roman"/>
                <a:cs typeface="Times New Roman"/>
              </a:rPr>
              <a:t>over each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surface.</a:t>
            </a:r>
            <a:endParaRPr sz="1200">
              <a:latin typeface="Times New Roman"/>
              <a:cs typeface="Times New Roman"/>
            </a:endParaRPr>
          </a:p>
          <a:p>
            <a:pPr algn="just">
              <a:lnSpc>
                <a:spcPts val="1480"/>
              </a:lnSpc>
            </a:pPr>
            <a:r>
              <a:rPr sz="1350" b="1" i="1" spc="-25" dirty="0">
                <a:latin typeface="Times New Roman"/>
                <a:cs typeface="Times New Roman"/>
              </a:rPr>
              <a:t>8.7.1-</a:t>
            </a:r>
            <a:r>
              <a:rPr sz="1350" b="1" i="1" spc="-10" dirty="0">
                <a:latin typeface="Times New Roman"/>
                <a:cs typeface="Times New Roman"/>
              </a:rPr>
              <a:t> </a:t>
            </a:r>
            <a:r>
              <a:rPr sz="1350" b="1" i="1" spc="-20" dirty="0">
                <a:latin typeface="Times New Roman"/>
                <a:cs typeface="Times New Roman"/>
              </a:rPr>
              <a:t>Radiosity</a:t>
            </a:r>
            <a:endParaRPr sz="1350">
              <a:latin typeface="Times New Roman"/>
              <a:cs typeface="Times New Roman"/>
            </a:endParaRPr>
          </a:p>
          <a:p>
            <a:pPr indent="200660" algn="just">
              <a:lnSpc>
                <a:spcPct val="939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Surfaces emit radiation as well </a:t>
            </a:r>
            <a:r>
              <a:rPr sz="1200" spc="5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reflect it, and thus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radiation leaving a surface consists of  emitted and reflected </a:t>
            </a:r>
            <a:r>
              <a:rPr sz="1200" spc="-10" dirty="0">
                <a:latin typeface="Times New Roman"/>
                <a:cs typeface="Times New Roman"/>
              </a:rPr>
              <a:t>parts. </a:t>
            </a:r>
            <a:r>
              <a:rPr sz="1200" spc="-5" dirty="0">
                <a:latin typeface="Times New Roman"/>
                <a:cs typeface="Times New Roman"/>
              </a:rPr>
              <a:t>The calculation of radiation heat transfer between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involves the  </a:t>
            </a:r>
            <a:r>
              <a:rPr sz="1250" i="1" spc="-20" dirty="0">
                <a:latin typeface="Times New Roman"/>
                <a:cs typeface="Times New Roman"/>
              </a:rPr>
              <a:t>total </a:t>
            </a:r>
            <a:r>
              <a:rPr sz="1200" spc="-5" dirty="0">
                <a:latin typeface="Times New Roman"/>
                <a:cs typeface="Times New Roman"/>
              </a:rPr>
              <a:t>radiation energy streaming away from a surface,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no regard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its </a:t>
            </a:r>
            <a:r>
              <a:rPr sz="1200" spc="-10" dirty="0">
                <a:latin typeface="Times New Roman"/>
                <a:cs typeface="Times New Roman"/>
              </a:rPr>
              <a:t>origin.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50" i="1" spc="-25" dirty="0">
                <a:latin typeface="Times New Roman"/>
                <a:cs typeface="Times New Roman"/>
              </a:rPr>
              <a:t>total radiation  </a:t>
            </a:r>
            <a:r>
              <a:rPr sz="1250" i="1" spc="-20" dirty="0">
                <a:latin typeface="Times New Roman"/>
                <a:cs typeface="Times New Roman"/>
              </a:rPr>
              <a:t>energy </a:t>
            </a:r>
            <a:r>
              <a:rPr sz="1250" i="1" spc="-25" dirty="0">
                <a:latin typeface="Times New Roman"/>
                <a:cs typeface="Times New Roman"/>
              </a:rPr>
              <a:t>leaving </a:t>
            </a:r>
            <a:r>
              <a:rPr sz="1250" i="1" spc="-95" dirty="0">
                <a:latin typeface="Times New Roman"/>
                <a:cs typeface="Times New Roman"/>
              </a:rPr>
              <a:t>a </a:t>
            </a:r>
            <a:r>
              <a:rPr sz="1250" i="1" spc="-25" dirty="0">
                <a:latin typeface="Times New Roman"/>
                <a:cs typeface="Times New Roman"/>
              </a:rPr>
              <a:t>surface </a:t>
            </a:r>
            <a:r>
              <a:rPr sz="1250" i="1" spc="-40" dirty="0">
                <a:latin typeface="Times New Roman"/>
                <a:cs typeface="Times New Roman"/>
              </a:rPr>
              <a:t>per </a:t>
            </a:r>
            <a:r>
              <a:rPr sz="1250" i="1" spc="-20" dirty="0">
                <a:latin typeface="Times New Roman"/>
                <a:cs typeface="Times New Roman"/>
              </a:rPr>
              <a:t>unit </a:t>
            </a:r>
            <a:r>
              <a:rPr sz="1250" i="1" spc="-25" dirty="0">
                <a:latin typeface="Times New Roman"/>
                <a:cs typeface="Times New Roman"/>
              </a:rPr>
              <a:t>time </a:t>
            </a:r>
            <a:r>
              <a:rPr sz="1250" i="1" spc="-30" dirty="0">
                <a:latin typeface="Times New Roman"/>
                <a:cs typeface="Times New Roman"/>
              </a:rPr>
              <a:t>and </a:t>
            </a:r>
            <a:r>
              <a:rPr sz="1250" i="1" spc="-45" dirty="0">
                <a:latin typeface="Times New Roman"/>
                <a:cs typeface="Times New Roman"/>
              </a:rPr>
              <a:t>per </a:t>
            </a:r>
            <a:r>
              <a:rPr sz="1250" i="1" spc="-30" dirty="0">
                <a:latin typeface="Times New Roman"/>
                <a:cs typeface="Times New Roman"/>
              </a:rPr>
              <a:t>unit </a:t>
            </a:r>
            <a:r>
              <a:rPr sz="1250" i="1" spc="-40" dirty="0">
                <a:latin typeface="Times New Roman"/>
                <a:cs typeface="Times New Roman"/>
              </a:rPr>
              <a:t>area </a:t>
            </a:r>
            <a:r>
              <a:rPr sz="1200" spc="-5" dirty="0">
                <a:latin typeface="Times New Roman"/>
                <a:cs typeface="Times New Roman"/>
              </a:rPr>
              <a:t>is the </a:t>
            </a:r>
            <a:r>
              <a:rPr sz="1200" b="1" spc="-5" dirty="0">
                <a:latin typeface="Times New Roman"/>
                <a:cs typeface="Times New Roman"/>
              </a:rPr>
              <a:t>radiosity </a:t>
            </a:r>
            <a:r>
              <a:rPr sz="1200" spc="-5" dirty="0">
                <a:latin typeface="Times New Roman"/>
                <a:cs typeface="Times New Roman"/>
              </a:rPr>
              <a:t>and is denoted by </a:t>
            </a:r>
            <a:r>
              <a:rPr sz="1250" b="1" i="1" spc="-30" dirty="0">
                <a:latin typeface="Times New Roman"/>
                <a:cs typeface="Times New Roman"/>
              </a:rPr>
              <a:t>J </a:t>
            </a:r>
            <a:r>
              <a:rPr sz="1200" spc="-20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shown 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Fig.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(8.23).</a:t>
            </a:r>
            <a:endParaRPr sz="1200">
              <a:latin typeface="Times New Roman"/>
              <a:cs typeface="Times New Roman"/>
            </a:endParaRPr>
          </a:p>
          <a:p>
            <a:pPr marL="112395" algn="just">
              <a:lnSpc>
                <a:spcPts val="1495"/>
              </a:lnSpc>
            </a:pPr>
            <a:r>
              <a:rPr sz="1800" spc="-7" baseline="4629" dirty="0">
                <a:latin typeface="Times New Roman"/>
                <a:cs typeface="Times New Roman"/>
              </a:rPr>
              <a:t>For a 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that </a:t>
            </a:r>
            <a:r>
              <a:rPr sz="1800" spc="-22" baseline="4629" dirty="0">
                <a:latin typeface="Times New Roman"/>
                <a:cs typeface="Times New Roman"/>
              </a:rPr>
              <a:t>is </a:t>
            </a:r>
            <a:r>
              <a:rPr sz="1875" i="1" spc="-7" baseline="4444" dirty="0">
                <a:latin typeface="Times New Roman"/>
                <a:cs typeface="Times New Roman"/>
              </a:rPr>
              <a:t>gray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i="1" spc="-37" baseline="4444" dirty="0">
                <a:latin typeface="Times New Roman"/>
                <a:cs typeface="Times New Roman"/>
              </a:rPr>
              <a:t>opaque </a:t>
            </a:r>
            <a:r>
              <a:rPr sz="1800" spc="-7" baseline="4629" dirty="0">
                <a:latin typeface="Times New Roman"/>
                <a:cs typeface="Times New Roman"/>
              </a:rPr>
              <a:t>( </a:t>
            </a:r>
            <a:r>
              <a:rPr sz="850" b="1" i="1" spc="-15" dirty="0">
                <a:latin typeface="Times New Roman"/>
                <a:cs typeface="Times New Roman"/>
              </a:rPr>
              <a:t>i i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850" b="1" i="1" spc="-15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+ </a:t>
            </a:r>
            <a:r>
              <a:rPr sz="850" b="1" i="1" spc="-15" dirty="0">
                <a:latin typeface="Times New Roman"/>
                <a:cs typeface="Times New Roman"/>
              </a:rPr>
              <a:t>i </a:t>
            </a:r>
            <a:r>
              <a:rPr sz="1875" b="1" i="1" spc="-30" baseline="4444" dirty="0">
                <a:latin typeface="Times New Roman"/>
                <a:cs typeface="Times New Roman"/>
              </a:rPr>
              <a:t>=1</a:t>
            </a:r>
            <a:r>
              <a:rPr sz="1800" spc="-30" baseline="4629" dirty="0">
                <a:latin typeface="Times New Roman"/>
                <a:cs typeface="Times New Roman"/>
              </a:rPr>
              <a:t>), </a:t>
            </a:r>
            <a:r>
              <a:rPr sz="1800" spc="-7" baseline="4629" dirty="0">
                <a:latin typeface="Times New Roman"/>
                <a:cs typeface="Times New Roman"/>
              </a:rPr>
              <a:t>the </a:t>
            </a:r>
            <a:r>
              <a:rPr sz="1800" baseline="4629" dirty="0">
                <a:latin typeface="Times New Roman"/>
                <a:cs typeface="Times New Roman"/>
              </a:rPr>
              <a:t>radiosity</a:t>
            </a:r>
            <a:r>
              <a:rPr sz="1800" spc="89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can be expressed </a:t>
            </a:r>
            <a:r>
              <a:rPr sz="1800" baseline="4629" dirty="0">
                <a:latin typeface="Times New Roman"/>
                <a:cs typeface="Times New Roman"/>
              </a:rPr>
              <a:t>as;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0080" y="731390"/>
            <a:ext cx="4818888" cy="6983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6175" y="10271756"/>
            <a:ext cx="6273165" cy="128270"/>
          </a:xfrm>
          <a:custGeom>
            <a:avLst/>
            <a:gdLst/>
            <a:ahLst/>
            <a:cxnLst/>
            <a:rect l="l" t="t" r="r" b="b"/>
            <a:pathLst>
              <a:path w="6273165" h="128270">
                <a:moveTo>
                  <a:pt x="0" y="128015"/>
                </a:moveTo>
                <a:lnTo>
                  <a:pt x="6272783" y="128015"/>
                </a:lnTo>
                <a:lnTo>
                  <a:pt x="6272783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3486909"/>
            <a:ext cx="1414272" cy="917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725421"/>
            <a:ext cx="4114800" cy="2192020"/>
          </a:xfrm>
          <a:custGeom>
            <a:avLst/>
            <a:gdLst/>
            <a:ahLst/>
            <a:cxnLst/>
            <a:rect l="l" t="t" r="r" b="b"/>
            <a:pathLst>
              <a:path w="4114800" h="2192020">
                <a:moveTo>
                  <a:pt x="0" y="2191511"/>
                </a:moveTo>
                <a:lnTo>
                  <a:pt x="4114800" y="2191511"/>
                </a:lnTo>
                <a:lnTo>
                  <a:pt x="4114800" y="0"/>
                </a:lnTo>
                <a:lnTo>
                  <a:pt x="0" y="0"/>
                </a:lnTo>
                <a:lnTo>
                  <a:pt x="0" y="2191511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1489" y="1602102"/>
            <a:ext cx="125095" cy="18415"/>
          </a:xfrm>
          <a:custGeom>
            <a:avLst/>
            <a:gdLst/>
            <a:ahLst/>
            <a:cxnLst/>
            <a:rect l="l" t="t" r="r" b="b"/>
            <a:pathLst>
              <a:path w="125095" h="18415">
                <a:moveTo>
                  <a:pt x="11430" y="0"/>
                </a:moveTo>
                <a:lnTo>
                  <a:pt x="6476" y="0"/>
                </a:lnTo>
                <a:lnTo>
                  <a:pt x="4572" y="952"/>
                </a:lnTo>
                <a:lnTo>
                  <a:pt x="762" y="4381"/>
                </a:lnTo>
                <a:lnTo>
                  <a:pt x="0" y="6476"/>
                </a:lnTo>
                <a:lnTo>
                  <a:pt x="0" y="11239"/>
                </a:lnTo>
                <a:lnTo>
                  <a:pt x="762" y="13334"/>
                </a:lnTo>
                <a:lnTo>
                  <a:pt x="2666" y="15240"/>
                </a:lnTo>
                <a:lnTo>
                  <a:pt x="4572" y="16954"/>
                </a:lnTo>
                <a:lnTo>
                  <a:pt x="6476" y="17906"/>
                </a:lnTo>
                <a:lnTo>
                  <a:pt x="11430" y="17906"/>
                </a:lnTo>
                <a:lnTo>
                  <a:pt x="13715" y="16954"/>
                </a:lnTo>
                <a:lnTo>
                  <a:pt x="15430" y="15240"/>
                </a:lnTo>
                <a:lnTo>
                  <a:pt x="17145" y="13334"/>
                </a:lnTo>
                <a:lnTo>
                  <a:pt x="17907" y="11239"/>
                </a:lnTo>
                <a:lnTo>
                  <a:pt x="17907" y="6476"/>
                </a:lnTo>
                <a:lnTo>
                  <a:pt x="17145" y="4381"/>
                </a:lnTo>
                <a:lnTo>
                  <a:pt x="13715" y="952"/>
                </a:lnTo>
                <a:lnTo>
                  <a:pt x="11430" y="0"/>
                </a:lnTo>
                <a:close/>
              </a:path>
              <a:path w="125095" h="18415">
                <a:moveTo>
                  <a:pt x="64960" y="0"/>
                </a:moveTo>
                <a:lnTo>
                  <a:pt x="60007" y="0"/>
                </a:lnTo>
                <a:lnTo>
                  <a:pt x="58102" y="952"/>
                </a:lnTo>
                <a:lnTo>
                  <a:pt x="54292" y="4381"/>
                </a:lnTo>
                <a:lnTo>
                  <a:pt x="53530" y="6476"/>
                </a:lnTo>
                <a:lnTo>
                  <a:pt x="53530" y="11239"/>
                </a:lnTo>
                <a:lnTo>
                  <a:pt x="54292" y="13334"/>
                </a:lnTo>
                <a:lnTo>
                  <a:pt x="56197" y="15240"/>
                </a:lnTo>
                <a:lnTo>
                  <a:pt x="58102" y="16954"/>
                </a:lnTo>
                <a:lnTo>
                  <a:pt x="60007" y="17906"/>
                </a:lnTo>
                <a:lnTo>
                  <a:pt x="64960" y="17906"/>
                </a:lnTo>
                <a:lnTo>
                  <a:pt x="67246" y="16954"/>
                </a:lnTo>
                <a:lnTo>
                  <a:pt x="68961" y="15240"/>
                </a:lnTo>
                <a:lnTo>
                  <a:pt x="70675" y="13334"/>
                </a:lnTo>
                <a:lnTo>
                  <a:pt x="71437" y="11239"/>
                </a:lnTo>
                <a:lnTo>
                  <a:pt x="71437" y="6476"/>
                </a:lnTo>
                <a:lnTo>
                  <a:pt x="70675" y="4381"/>
                </a:lnTo>
                <a:lnTo>
                  <a:pt x="67246" y="952"/>
                </a:lnTo>
                <a:lnTo>
                  <a:pt x="64960" y="0"/>
                </a:lnTo>
                <a:close/>
              </a:path>
              <a:path w="125095" h="18415">
                <a:moveTo>
                  <a:pt x="118490" y="0"/>
                </a:moveTo>
                <a:lnTo>
                  <a:pt x="113728" y="0"/>
                </a:lnTo>
                <a:lnTo>
                  <a:pt x="111633" y="952"/>
                </a:lnTo>
                <a:lnTo>
                  <a:pt x="107823" y="4381"/>
                </a:lnTo>
                <a:lnTo>
                  <a:pt x="107061" y="6476"/>
                </a:lnTo>
                <a:lnTo>
                  <a:pt x="107061" y="11239"/>
                </a:lnTo>
                <a:lnTo>
                  <a:pt x="107823" y="13334"/>
                </a:lnTo>
                <a:lnTo>
                  <a:pt x="109727" y="15240"/>
                </a:lnTo>
                <a:lnTo>
                  <a:pt x="111633" y="16954"/>
                </a:lnTo>
                <a:lnTo>
                  <a:pt x="113728" y="17906"/>
                </a:lnTo>
                <a:lnTo>
                  <a:pt x="118490" y="17906"/>
                </a:lnTo>
                <a:lnTo>
                  <a:pt x="120776" y="16954"/>
                </a:lnTo>
                <a:lnTo>
                  <a:pt x="122491" y="15240"/>
                </a:lnTo>
                <a:lnTo>
                  <a:pt x="124206" y="13334"/>
                </a:lnTo>
                <a:lnTo>
                  <a:pt x="124968" y="11239"/>
                </a:lnTo>
                <a:lnTo>
                  <a:pt x="124968" y="6476"/>
                </a:lnTo>
                <a:lnTo>
                  <a:pt x="124206" y="4381"/>
                </a:lnTo>
                <a:lnTo>
                  <a:pt x="120776" y="952"/>
                </a:lnTo>
                <a:lnTo>
                  <a:pt x="118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53550" y="681912"/>
            <a:ext cx="1411605" cy="50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2275" marR="5080" indent="-410209">
              <a:lnSpc>
                <a:spcPct val="120000"/>
              </a:lnSpc>
              <a:spcBef>
                <a:spcPts val="95"/>
              </a:spcBef>
            </a:pPr>
            <a:r>
              <a:rPr sz="13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i="1" dirty="0">
                <a:latin typeface="Times New Roman"/>
                <a:cs typeface="Times New Roman"/>
              </a:rPr>
              <a:t>  </a:t>
            </a:r>
            <a:r>
              <a:rPr sz="1300" i="1" spc="-105" dirty="0">
                <a:latin typeface="Times New Roman"/>
                <a:cs typeface="Times New Roman"/>
              </a:rPr>
              <a:t> </a:t>
            </a:r>
            <a:r>
              <a:rPr sz="1300" i="1" spc="-40" dirty="0">
                <a:latin typeface="Times New Roman"/>
                <a:cs typeface="Times New Roman"/>
              </a:rPr>
              <a:t>Radiation </a:t>
            </a:r>
            <a:r>
              <a:rPr sz="1300" i="1" spc="-45" dirty="0">
                <a:latin typeface="Times New Roman"/>
                <a:cs typeface="Times New Roman"/>
              </a:rPr>
              <a:t>reflected  </a:t>
            </a:r>
            <a:r>
              <a:rPr sz="1300" i="1" spc="10" dirty="0">
                <a:latin typeface="Times New Roman"/>
                <a:cs typeface="Times New Roman"/>
              </a:rPr>
              <a:t>by </a:t>
            </a:r>
            <a:r>
              <a:rPr sz="1300" i="1" spc="-20" dirty="0">
                <a:latin typeface="Times New Roman"/>
                <a:cs typeface="Times New Roman"/>
              </a:rPr>
              <a:t>surface</a:t>
            </a:r>
            <a:r>
              <a:rPr sz="1300" i="1" spc="-245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8284" y="681912"/>
            <a:ext cx="1132840" cy="50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marR="5080" indent="-216535">
              <a:lnSpc>
                <a:spcPct val="120000"/>
              </a:lnSpc>
              <a:spcBef>
                <a:spcPts val="95"/>
              </a:spcBef>
            </a:pPr>
            <a:r>
              <a:rPr sz="1300" i="1" spc="-40" dirty="0">
                <a:latin typeface="Times New Roman"/>
                <a:cs typeface="Times New Roman"/>
              </a:rPr>
              <a:t>Radiation </a:t>
            </a:r>
            <a:r>
              <a:rPr sz="1300" i="1" spc="-45" dirty="0">
                <a:latin typeface="Times New Roman"/>
                <a:cs typeface="Times New Roman"/>
              </a:rPr>
              <a:t>emitted  </a:t>
            </a:r>
            <a:r>
              <a:rPr sz="1300" i="1" spc="10" dirty="0">
                <a:latin typeface="Times New Roman"/>
                <a:cs typeface="Times New Roman"/>
              </a:rPr>
              <a:t>by</a:t>
            </a:r>
            <a:r>
              <a:rPr sz="1300" i="1" spc="-240" dirty="0">
                <a:latin typeface="Times New Roman"/>
                <a:cs typeface="Times New Roman"/>
              </a:rPr>
              <a:t> </a:t>
            </a:r>
            <a:r>
              <a:rPr sz="1300" i="1" spc="-20" dirty="0">
                <a:latin typeface="Times New Roman"/>
                <a:cs typeface="Times New Roman"/>
              </a:rPr>
              <a:t>surface </a:t>
            </a:r>
            <a:r>
              <a:rPr sz="1300" i="1" spc="-10" dirty="0">
                <a:latin typeface="Times New Roman"/>
                <a:cs typeface="Times New Roman"/>
              </a:rPr>
              <a:t>i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5023" y="833814"/>
            <a:ext cx="8826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spc="-85" dirty="0">
                <a:latin typeface="Times New Roman"/>
                <a:cs typeface="Times New Roman"/>
              </a:rPr>
              <a:t>J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2009" y="1227658"/>
            <a:ext cx="2228215" cy="47053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285"/>
              </a:spcBef>
            </a:pPr>
            <a:r>
              <a:rPr sz="750" i="1" spc="-5" dirty="0">
                <a:latin typeface="Times New Roman"/>
                <a:cs typeface="Times New Roman"/>
              </a:rPr>
              <a:t>i</a:t>
            </a:r>
            <a:r>
              <a:rPr sz="750" i="1" spc="75" dirty="0">
                <a:latin typeface="Times New Roman"/>
                <a:cs typeface="Times New Roman"/>
              </a:rPr>
              <a:t> </a:t>
            </a:r>
            <a:r>
              <a:rPr sz="1950" i="1" spc="-22" baseline="12820" dirty="0">
                <a:latin typeface="Times New Roman"/>
                <a:cs typeface="Times New Roman"/>
              </a:rPr>
              <a:t>G</a:t>
            </a:r>
            <a:r>
              <a:rPr sz="750" i="1" spc="-15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spcBef>
                <a:spcPts val="190"/>
              </a:spcBef>
              <a:tabLst>
                <a:tab pos="395605" algn="l"/>
                <a:tab pos="916305" algn="l"/>
                <a:tab pos="1803400" algn="l"/>
              </a:tabLst>
            </a:pPr>
            <a:r>
              <a:rPr sz="1250" b="1" spc="-40" dirty="0">
                <a:latin typeface="Times New Roman"/>
                <a:cs typeface="Times New Roman"/>
              </a:rPr>
              <a:t>(</a:t>
            </a:r>
            <a:r>
              <a:rPr sz="1250" spc="-40" dirty="0">
                <a:latin typeface="Times New Roman"/>
                <a:cs typeface="Times New Roman"/>
              </a:rPr>
              <a:t>1	</a:t>
            </a:r>
            <a:r>
              <a:rPr sz="1125" i="1" spc="-7" baseline="-22222" dirty="0">
                <a:latin typeface="Times New Roman"/>
                <a:cs typeface="Times New Roman"/>
              </a:rPr>
              <a:t>i</a:t>
            </a:r>
            <a:r>
              <a:rPr sz="1125" i="1" spc="15" baseline="-22222" dirty="0">
                <a:latin typeface="Times New Roman"/>
                <a:cs typeface="Times New Roman"/>
              </a:rPr>
              <a:t> </a:t>
            </a:r>
            <a:r>
              <a:rPr sz="1250" b="1" spc="15" dirty="0">
                <a:latin typeface="Times New Roman"/>
                <a:cs typeface="Times New Roman"/>
              </a:rPr>
              <a:t>)</a:t>
            </a:r>
            <a:r>
              <a:rPr sz="1300" i="1" spc="15" dirty="0">
                <a:latin typeface="Times New Roman"/>
                <a:cs typeface="Times New Roman"/>
              </a:rPr>
              <a:t>G</a:t>
            </a:r>
            <a:r>
              <a:rPr sz="1125" i="1" spc="22" baseline="-22222" dirty="0">
                <a:latin typeface="Times New Roman"/>
                <a:cs typeface="Times New Roman"/>
              </a:rPr>
              <a:t>i	</a:t>
            </a:r>
            <a:r>
              <a:rPr sz="1250" b="1" spc="35" dirty="0">
                <a:latin typeface="Times New Roman"/>
                <a:cs typeface="Times New Roman"/>
              </a:rPr>
              <a:t>(</a:t>
            </a:r>
            <a:r>
              <a:rPr sz="1300" i="1" spc="35" dirty="0">
                <a:latin typeface="Times New Roman"/>
                <a:cs typeface="Times New Roman"/>
              </a:rPr>
              <a:t>W</a:t>
            </a:r>
            <a:r>
              <a:rPr sz="1250" b="1" spc="35" dirty="0">
                <a:latin typeface="Times New Roman"/>
                <a:cs typeface="Times New Roman"/>
              </a:rPr>
              <a:t>)	</a:t>
            </a:r>
            <a:r>
              <a:rPr sz="1250" b="1" dirty="0">
                <a:latin typeface="Times New Roman"/>
                <a:cs typeface="Times New Roman"/>
              </a:rPr>
              <a:t>(</a:t>
            </a:r>
            <a:r>
              <a:rPr sz="1250" dirty="0">
                <a:latin typeface="Times New Roman"/>
                <a:cs typeface="Times New Roman"/>
              </a:rPr>
              <a:t>8</a:t>
            </a:r>
            <a:r>
              <a:rPr sz="1250" b="1" dirty="0">
                <a:latin typeface="Times New Roman"/>
                <a:cs typeface="Times New Roman"/>
              </a:rPr>
              <a:t>.</a:t>
            </a:r>
            <a:r>
              <a:rPr sz="1250" dirty="0">
                <a:latin typeface="Times New Roman"/>
                <a:cs typeface="Times New Roman"/>
              </a:rPr>
              <a:t>16</a:t>
            </a:r>
            <a:r>
              <a:rPr sz="1250" b="1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7202" y="1187934"/>
            <a:ext cx="349250" cy="549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880" marR="30480" indent="-18415">
              <a:lnSpc>
                <a:spcPct val="132300"/>
              </a:lnSpc>
              <a:spcBef>
                <a:spcPts val="95"/>
              </a:spcBef>
            </a:pPr>
            <a:r>
              <a:rPr sz="750" i="1" spc="-5" dirty="0">
                <a:latin typeface="Times New Roman"/>
                <a:cs typeface="Times New Roman"/>
              </a:rPr>
              <a:t>i </a:t>
            </a:r>
            <a:r>
              <a:rPr sz="1950" i="1" spc="22" baseline="12820" dirty="0">
                <a:latin typeface="Times New Roman"/>
                <a:cs typeface="Times New Roman"/>
              </a:rPr>
              <a:t>E</a:t>
            </a:r>
            <a:r>
              <a:rPr sz="750" i="1" spc="15" dirty="0">
                <a:latin typeface="Times New Roman"/>
                <a:cs typeface="Times New Roman"/>
              </a:rPr>
              <a:t>bi  </a:t>
            </a:r>
            <a:r>
              <a:rPr sz="750" i="1" spc="-5" dirty="0">
                <a:latin typeface="Times New Roman"/>
                <a:cs typeface="Times New Roman"/>
              </a:rPr>
              <a:t>i</a:t>
            </a:r>
            <a:r>
              <a:rPr sz="750" i="1" spc="85" dirty="0">
                <a:latin typeface="Times New Roman"/>
                <a:cs typeface="Times New Roman"/>
              </a:rPr>
              <a:t> </a:t>
            </a:r>
            <a:r>
              <a:rPr sz="1950" i="1" spc="22" baseline="12820" dirty="0">
                <a:latin typeface="Times New Roman"/>
                <a:cs typeface="Times New Roman"/>
              </a:rPr>
              <a:t>E</a:t>
            </a:r>
            <a:r>
              <a:rPr sz="750" i="1" spc="15" dirty="0">
                <a:latin typeface="Times New Roman"/>
                <a:cs typeface="Times New Roman"/>
              </a:rPr>
              <a:t>bi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7841" y="943523"/>
            <a:ext cx="52069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i="1" spc="-5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189797" y="1579242"/>
            <a:ext cx="74485" cy="75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6563" y="1579242"/>
            <a:ext cx="74485" cy="75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23097" y="1315590"/>
            <a:ext cx="100393" cy="107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8084" y="1315590"/>
            <a:ext cx="74485" cy="75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73592" y="1607817"/>
            <a:ext cx="82550" cy="7620"/>
          </a:xfrm>
          <a:custGeom>
            <a:avLst/>
            <a:gdLst/>
            <a:ahLst/>
            <a:cxnLst/>
            <a:rect l="l" t="t" r="r" b="b"/>
            <a:pathLst>
              <a:path w="82550" h="7619">
                <a:moveTo>
                  <a:pt x="0" y="0"/>
                </a:moveTo>
                <a:lnTo>
                  <a:pt x="82486" y="0"/>
                </a:lnTo>
                <a:lnTo>
                  <a:pt x="82486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3372" y="1571241"/>
            <a:ext cx="82295" cy="811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1404" y="1593529"/>
            <a:ext cx="82550" cy="36830"/>
          </a:xfrm>
          <a:custGeom>
            <a:avLst/>
            <a:gdLst/>
            <a:ahLst/>
            <a:cxnLst/>
            <a:rect l="l" t="t" r="r" b="b"/>
            <a:pathLst>
              <a:path w="82550" h="36830">
                <a:moveTo>
                  <a:pt x="82296" y="0"/>
                </a:moveTo>
                <a:lnTo>
                  <a:pt x="0" y="0"/>
                </a:lnTo>
                <a:lnTo>
                  <a:pt x="0" y="7619"/>
                </a:lnTo>
                <a:lnTo>
                  <a:pt x="82296" y="7619"/>
                </a:lnTo>
                <a:lnTo>
                  <a:pt x="82296" y="0"/>
                </a:lnTo>
                <a:close/>
              </a:path>
              <a:path w="82550" h="36830">
                <a:moveTo>
                  <a:pt x="82296" y="29146"/>
                </a:moveTo>
                <a:lnTo>
                  <a:pt x="0" y="29146"/>
                </a:lnTo>
                <a:lnTo>
                  <a:pt x="0" y="36575"/>
                </a:lnTo>
                <a:lnTo>
                  <a:pt x="82296" y="36575"/>
                </a:lnTo>
                <a:lnTo>
                  <a:pt x="82296" y="29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4893" y="1307589"/>
            <a:ext cx="82486" cy="81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31404" y="1330068"/>
            <a:ext cx="82550" cy="36830"/>
          </a:xfrm>
          <a:custGeom>
            <a:avLst/>
            <a:gdLst/>
            <a:ahLst/>
            <a:cxnLst/>
            <a:rect l="l" t="t" r="r" b="b"/>
            <a:pathLst>
              <a:path w="82550" h="36830">
                <a:moveTo>
                  <a:pt x="82296" y="0"/>
                </a:moveTo>
                <a:lnTo>
                  <a:pt x="0" y="0"/>
                </a:lnTo>
                <a:lnTo>
                  <a:pt x="0" y="7429"/>
                </a:lnTo>
                <a:lnTo>
                  <a:pt x="82296" y="7429"/>
                </a:lnTo>
                <a:lnTo>
                  <a:pt x="82296" y="0"/>
                </a:lnTo>
                <a:close/>
              </a:path>
              <a:path w="82550" h="36830">
                <a:moveTo>
                  <a:pt x="82296" y="29146"/>
                </a:moveTo>
                <a:lnTo>
                  <a:pt x="0" y="29146"/>
                </a:lnTo>
                <a:lnTo>
                  <a:pt x="0" y="36575"/>
                </a:lnTo>
                <a:lnTo>
                  <a:pt x="82296" y="36575"/>
                </a:lnTo>
                <a:lnTo>
                  <a:pt x="82296" y="291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4238" y="761806"/>
            <a:ext cx="63817" cy="4244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81122" y="761806"/>
            <a:ext cx="63626" cy="4244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6238" y="761806"/>
            <a:ext cx="63626" cy="4244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41894" y="761806"/>
            <a:ext cx="63817" cy="4244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8069" y="955164"/>
            <a:ext cx="82550" cy="36830"/>
          </a:xfrm>
          <a:custGeom>
            <a:avLst/>
            <a:gdLst/>
            <a:ahLst/>
            <a:cxnLst/>
            <a:rect l="l" t="t" r="r" b="b"/>
            <a:pathLst>
              <a:path w="82550" h="36830">
                <a:moveTo>
                  <a:pt x="82486" y="0"/>
                </a:moveTo>
                <a:lnTo>
                  <a:pt x="0" y="0"/>
                </a:lnTo>
                <a:lnTo>
                  <a:pt x="0" y="7429"/>
                </a:lnTo>
                <a:lnTo>
                  <a:pt x="82486" y="7429"/>
                </a:lnTo>
                <a:lnTo>
                  <a:pt x="82486" y="0"/>
                </a:lnTo>
                <a:close/>
              </a:path>
              <a:path w="82550" h="36830">
                <a:moveTo>
                  <a:pt x="82486" y="28955"/>
                </a:moveTo>
                <a:lnTo>
                  <a:pt x="0" y="28955"/>
                </a:lnTo>
                <a:lnTo>
                  <a:pt x="0" y="36385"/>
                </a:lnTo>
                <a:lnTo>
                  <a:pt x="82486" y="36385"/>
                </a:lnTo>
                <a:lnTo>
                  <a:pt x="82486" y="289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78445" y="1815081"/>
            <a:ext cx="81915" cy="34290"/>
          </a:xfrm>
          <a:custGeom>
            <a:avLst/>
            <a:gdLst/>
            <a:ahLst/>
            <a:cxnLst/>
            <a:rect l="l" t="t" r="r" b="b"/>
            <a:pathLst>
              <a:path w="81915" h="34289">
                <a:moveTo>
                  <a:pt x="81343" y="0"/>
                </a:moveTo>
                <a:lnTo>
                  <a:pt x="0" y="0"/>
                </a:lnTo>
                <a:lnTo>
                  <a:pt x="0" y="9715"/>
                </a:lnTo>
                <a:lnTo>
                  <a:pt x="81343" y="9715"/>
                </a:lnTo>
                <a:lnTo>
                  <a:pt x="81343" y="0"/>
                </a:lnTo>
                <a:close/>
              </a:path>
              <a:path w="81915" h="34289">
                <a:moveTo>
                  <a:pt x="81343" y="24384"/>
                </a:moveTo>
                <a:lnTo>
                  <a:pt x="0" y="24384"/>
                </a:lnTo>
                <a:lnTo>
                  <a:pt x="0" y="34099"/>
                </a:lnTo>
                <a:lnTo>
                  <a:pt x="81343" y="34099"/>
                </a:lnTo>
                <a:lnTo>
                  <a:pt x="81343" y="24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05127" y="1815462"/>
            <a:ext cx="81153" cy="687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34096" y="1781172"/>
            <a:ext cx="93535" cy="10115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73578" y="1722144"/>
            <a:ext cx="4255135" cy="5556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2865" marR="68580" algn="just">
              <a:lnSpc>
                <a:spcPct val="90300"/>
              </a:lnSpc>
              <a:spcBef>
                <a:spcPts val="260"/>
              </a:spcBef>
              <a:tabLst>
                <a:tab pos="1041400" algn="l"/>
              </a:tabLst>
            </a:pPr>
            <a:r>
              <a:rPr sz="1800" spc="-7" baseline="4629" dirty="0">
                <a:latin typeface="Times New Roman"/>
                <a:cs typeface="Times New Roman"/>
              </a:rPr>
              <a:t>where</a:t>
            </a:r>
            <a:r>
              <a:rPr sz="1800" spc="7" baseline="4629" dirty="0">
                <a:latin typeface="Times New Roman"/>
                <a:cs typeface="Times New Roman"/>
              </a:rPr>
              <a:t> </a:t>
            </a:r>
            <a:r>
              <a:rPr sz="1875" b="1" i="1" spc="-37" baseline="4444" dirty="0">
                <a:latin typeface="Times New Roman"/>
                <a:cs typeface="Times New Roman"/>
              </a:rPr>
              <a:t>E</a:t>
            </a:r>
            <a:r>
              <a:rPr sz="850" b="1" i="1" spc="-25" dirty="0">
                <a:latin typeface="Times New Roman"/>
                <a:cs typeface="Times New Roman"/>
              </a:rPr>
              <a:t>bi	</a:t>
            </a:r>
            <a:r>
              <a:rPr sz="850" b="1" i="1" spc="-15" dirty="0">
                <a:latin typeface="Times New Roman"/>
                <a:cs typeface="Times New Roman"/>
              </a:rPr>
              <a:t>i </a:t>
            </a:r>
            <a:r>
              <a:rPr sz="1275" b="1" i="1" spc="-37" baseline="32679" dirty="0">
                <a:latin typeface="Times New Roman"/>
                <a:cs typeface="Times New Roman"/>
              </a:rPr>
              <a:t>4 </a:t>
            </a:r>
            <a:r>
              <a:rPr sz="1800" spc="-7" baseline="4629" dirty="0">
                <a:latin typeface="Times New Roman"/>
                <a:cs typeface="Times New Roman"/>
              </a:rPr>
              <a:t>is the </a:t>
            </a:r>
            <a:r>
              <a:rPr sz="1800" baseline="4629" dirty="0">
                <a:latin typeface="Times New Roman"/>
                <a:cs typeface="Times New Roman"/>
              </a:rPr>
              <a:t>blackbody </a:t>
            </a:r>
            <a:r>
              <a:rPr sz="1800" spc="-7" baseline="4629" dirty="0">
                <a:latin typeface="Times New Roman"/>
                <a:cs typeface="Times New Roman"/>
              </a:rPr>
              <a:t>emissive power of 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and  </a:t>
            </a:r>
            <a:r>
              <a:rPr sz="1875" b="1" i="1" spc="-44" baseline="4444" dirty="0">
                <a:latin typeface="Times New Roman"/>
                <a:cs typeface="Times New Roman"/>
              </a:rPr>
              <a:t>G</a:t>
            </a:r>
            <a:r>
              <a:rPr sz="850" b="1" i="1" spc="-30" dirty="0">
                <a:latin typeface="Times New Roman"/>
                <a:cs typeface="Times New Roman"/>
              </a:rPr>
              <a:t>i </a:t>
            </a:r>
            <a:r>
              <a:rPr sz="1800" spc="-22" baseline="4629" dirty="0">
                <a:latin typeface="Times New Roman"/>
                <a:cs typeface="Times New Roman"/>
              </a:rPr>
              <a:t>is </a:t>
            </a:r>
            <a:r>
              <a:rPr sz="1800" spc="-7" baseline="4629" dirty="0">
                <a:latin typeface="Times New Roman"/>
                <a:cs typeface="Times New Roman"/>
              </a:rPr>
              <a:t>irradiation </a:t>
            </a:r>
            <a:r>
              <a:rPr sz="1800" spc="-15" baseline="4629" dirty="0">
                <a:latin typeface="Times New Roman"/>
                <a:cs typeface="Times New Roman"/>
              </a:rPr>
              <a:t>(i.e., </a:t>
            </a:r>
            <a:r>
              <a:rPr sz="1800" spc="-7" baseline="4629" dirty="0">
                <a:latin typeface="Times New Roman"/>
                <a:cs typeface="Times New Roman"/>
              </a:rPr>
              <a:t>the radiation energy </a:t>
            </a:r>
            <a:r>
              <a:rPr sz="1800" baseline="4629" dirty="0">
                <a:latin typeface="Times New Roman"/>
                <a:cs typeface="Times New Roman"/>
              </a:rPr>
              <a:t>incident </a:t>
            </a:r>
            <a:r>
              <a:rPr sz="1800" spc="-7" baseline="4629" dirty="0">
                <a:latin typeface="Times New Roman"/>
                <a:cs typeface="Times New Roman"/>
              </a:rPr>
              <a:t>on </a:t>
            </a:r>
            <a:r>
              <a:rPr sz="1800" spc="-15" baseline="4629" dirty="0">
                <a:latin typeface="Times New Roman"/>
                <a:cs typeface="Times New Roman"/>
              </a:rPr>
              <a:t>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per  </a:t>
            </a:r>
            <a:r>
              <a:rPr sz="1200" spc="-5" dirty="0">
                <a:latin typeface="Times New Roman"/>
                <a:cs typeface="Times New Roman"/>
              </a:rPr>
              <a:t>unit time per unit area). For a </a:t>
            </a:r>
            <a:r>
              <a:rPr sz="120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that can be </a:t>
            </a:r>
            <a:r>
              <a:rPr sz="1200" dirty="0">
                <a:latin typeface="Times New Roman"/>
                <a:cs typeface="Times New Roman"/>
              </a:rPr>
              <a:t>approximated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01114" y="2338956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19">
                <a:moveTo>
                  <a:pt x="45910" y="0"/>
                </a:moveTo>
                <a:lnTo>
                  <a:pt x="29908" y="0"/>
                </a:lnTo>
                <a:lnTo>
                  <a:pt x="23240" y="1714"/>
                </a:lnTo>
                <a:lnTo>
                  <a:pt x="18668" y="5143"/>
                </a:lnTo>
                <a:lnTo>
                  <a:pt x="13906" y="8572"/>
                </a:lnTo>
                <a:lnTo>
                  <a:pt x="11429" y="12763"/>
                </a:lnTo>
                <a:lnTo>
                  <a:pt x="11429" y="20954"/>
                </a:lnTo>
                <a:lnTo>
                  <a:pt x="12763" y="23812"/>
                </a:lnTo>
                <a:lnTo>
                  <a:pt x="15430" y="26479"/>
                </a:lnTo>
                <a:lnTo>
                  <a:pt x="17906" y="29337"/>
                </a:lnTo>
                <a:lnTo>
                  <a:pt x="21145" y="31051"/>
                </a:lnTo>
                <a:lnTo>
                  <a:pt x="24955" y="32003"/>
                </a:lnTo>
                <a:lnTo>
                  <a:pt x="14064" y="34748"/>
                </a:lnTo>
                <a:lnTo>
                  <a:pt x="6262" y="39243"/>
                </a:lnTo>
                <a:lnTo>
                  <a:pt x="1568" y="45452"/>
                </a:lnTo>
                <a:lnTo>
                  <a:pt x="113" y="52768"/>
                </a:lnTo>
                <a:lnTo>
                  <a:pt x="0" y="58293"/>
                </a:lnTo>
                <a:lnTo>
                  <a:pt x="2095" y="62484"/>
                </a:lnTo>
                <a:lnTo>
                  <a:pt x="6476" y="65913"/>
                </a:lnTo>
                <a:lnTo>
                  <a:pt x="10668" y="69342"/>
                </a:lnTo>
                <a:lnTo>
                  <a:pt x="17144" y="71056"/>
                </a:lnTo>
                <a:lnTo>
                  <a:pt x="34290" y="71056"/>
                </a:lnTo>
                <a:lnTo>
                  <a:pt x="41147" y="69532"/>
                </a:lnTo>
                <a:lnTo>
                  <a:pt x="45081" y="67055"/>
                </a:lnTo>
                <a:lnTo>
                  <a:pt x="21716" y="67055"/>
                </a:lnTo>
                <a:lnTo>
                  <a:pt x="18859" y="63817"/>
                </a:lnTo>
                <a:lnTo>
                  <a:pt x="18859" y="50863"/>
                </a:lnTo>
                <a:lnTo>
                  <a:pt x="20573" y="45339"/>
                </a:lnTo>
                <a:lnTo>
                  <a:pt x="23812" y="40957"/>
                </a:lnTo>
                <a:lnTo>
                  <a:pt x="27050" y="36385"/>
                </a:lnTo>
                <a:lnTo>
                  <a:pt x="31432" y="34290"/>
                </a:lnTo>
                <a:lnTo>
                  <a:pt x="46545" y="34290"/>
                </a:lnTo>
                <a:lnTo>
                  <a:pt x="46862" y="33909"/>
                </a:lnTo>
                <a:lnTo>
                  <a:pt x="46862" y="30861"/>
                </a:lnTo>
                <a:lnTo>
                  <a:pt x="32384" y="30861"/>
                </a:lnTo>
                <a:lnTo>
                  <a:pt x="30479" y="30099"/>
                </a:lnTo>
                <a:lnTo>
                  <a:pt x="27431" y="27050"/>
                </a:lnTo>
                <a:lnTo>
                  <a:pt x="26669" y="25146"/>
                </a:lnTo>
                <a:lnTo>
                  <a:pt x="26669" y="19050"/>
                </a:lnTo>
                <a:lnTo>
                  <a:pt x="27812" y="14859"/>
                </a:lnTo>
                <a:lnTo>
                  <a:pt x="30289" y="10668"/>
                </a:lnTo>
                <a:lnTo>
                  <a:pt x="32575" y="6286"/>
                </a:lnTo>
                <a:lnTo>
                  <a:pt x="35813" y="4191"/>
                </a:lnTo>
                <a:lnTo>
                  <a:pt x="55816" y="4191"/>
                </a:lnTo>
                <a:lnTo>
                  <a:pt x="51815" y="1524"/>
                </a:lnTo>
                <a:lnTo>
                  <a:pt x="45910" y="0"/>
                </a:lnTo>
                <a:close/>
              </a:path>
              <a:path w="62230" h="71119">
                <a:moveTo>
                  <a:pt x="48958" y="47815"/>
                </a:moveTo>
                <a:lnTo>
                  <a:pt x="42100" y="47815"/>
                </a:lnTo>
                <a:lnTo>
                  <a:pt x="38862" y="51435"/>
                </a:lnTo>
                <a:lnTo>
                  <a:pt x="36956" y="58674"/>
                </a:lnTo>
                <a:lnTo>
                  <a:pt x="36194" y="61722"/>
                </a:lnTo>
                <a:lnTo>
                  <a:pt x="35242" y="63817"/>
                </a:lnTo>
                <a:lnTo>
                  <a:pt x="33718" y="65150"/>
                </a:lnTo>
                <a:lnTo>
                  <a:pt x="32384" y="66484"/>
                </a:lnTo>
                <a:lnTo>
                  <a:pt x="30289" y="67055"/>
                </a:lnTo>
                <a:lnTo>
                  <a:pt x="45081" y="67055"/>
                </a:lnTo>
                <a:lnTo>
                  <a:pt x="46291" y="66294"/>
                </a:lnTo>
                <a:lnTo>
                  <a:pt x="51625" y="63055"/>
                </a:lnTo>
                <a:lnTo>
                  <a:pt x="54101" y="59245"/>
                </a:lnTo>
                <a:lnTo>
                  <a:pt x="54101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2" y="48387"/>
                </a:lnTo>
                <a:lnTo>
                  <a:pt x="48958" y="47815"/>
                </a:lnTo>
                <a:close/>
              </a:path>
              <a:path w="62230" h="71119">
                <a:moveTo>
                  <a:pt x="46545" y="34290"/>
                </a:moveTo>
                <a:lnTo>
                  <a:pt x="37909" y="34290"/>
                </a:lnTo>
                <a:lnTo>
                  <a:pt x="39623" y="34480"/>
                </a:lnTo>
                <a:lnTo>
                  <a:pt x="41909" y="34861"/>
                </a:lnTo>
                <a:lnTo>
                  <a:pt x="42671" y="34861"/>
                </a:lnTo>
                <a:lnTo>
                  <a:pt x="43243" y="35051"/>
                </a:lnTo>
                <a:lnTo>
                  <a:pt x="45910" y="35051"/>
                </a:lnTo>
                <a:lnTo>
                  <a:pt x="46545" y="34290"/>
                </a:lnTo>
                <a:close/>
              </a:path>
              <a:path w="62230" h="71119">
                <a:moveTo>
                  <a:pt x="45910" y="29146"/>
                </a:moveTo>
                <a:lnTo>
                  <a:pt x="42862" y="29146"/>
                </a:lnTo>
                <a:lnTo>
                  <a:pt x="41909" y="29337"/>
                </a:lnTo>
                <a:lnTo>
                  <a:pt x="40385" y="29718"/>
                </a:lnTo>
                <a:lnTo>
                  <a:pt x="37528" y="30479"/>
                </a:lnTo>
                <a:lnTo>
                  <a:pt x="35623" y="30861"/>
                </a:lnTo>
                <a:lnTo>
                  <a:pt x="46862" y="30861"/>
                </a:lnTo>
                <a:lnTo>
                  <a:pt x="46862" y="30099"/>
                </a:lnTo>
                <a:lnTo>
                  <a:pt x="45910" y="29146"/>
                </a:lnTo>
                <a:close/>
              </a:path>
              <a:path w="62230" h="71119">
                <a:moveTo>
                  <a:pt x="55816" y="4191"/>
                </a:moveTo>
                <a:lnTo>
                  <a:pt x="44576" y="4191"/>
                </a:lnTo>
                <a:lnTo>
                  <a:pt x="47053" y="7239"/>
                </a:lnTo>
                <a:lnTo>
                  <a:pt x="47434" y="13525"/>
                </a:lnTo>
                <a:lnTo>
                  <a:pt x="47815" y="18288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20002"/>
                </a:lnTo>
                <a:lnTo>
                  <a:pt x="59626" y="18478"/>
                </a:lnTo>
                <a:lnTo>
                  <a:pt x="61150" y="16954"/>
                </a:lnTo>
                <a:lnTo>
                  <a:pt x="61721" y="15240"/>
                </a:lnTo>
                <a:lnTo>
                  <a:pt x="61721" y="9905"/>
                </a:lnTo>
                <a:lnTo>
                  <a:pt x="59816" y="6858"/>
                </a:lnTo>
                <a:lnTo>
                  <a:pt x="55816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24174" y="2246366"/>
            <a:ext cx="305816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75" i="1" spc="-30" baseline="4444" dirty="0">
                <a:latin typeface="Times New Roman"/>
                <a:cs typeface="Times New Roman"/>
              </a:rPr>
              <a:t>blackbody</a:t>
            </a:r>
            <a:r>
              <a:rPr sz="1875" i="1" spc="405" baseline="4444" dirty="0">
                <a:latin typeface="Times New Roman"/>
                <a:cs typeface="Times New Roman"/>
              </a:rPr>
              <a:t> </a:t>
            </a:r>
            <a:r>
              <a:rPr sz="850" b="1" i="1" spc="-15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22" baseline="4444" dirty="0">
                <a:latin typeface="Times New Roman"/>
                <a:cs typeface="Times New Roman"/>
              </a:rPr>
              <a:t>1</a:t>
            </a:r>
            <a:r>
              <a:rPr sz="1800" spc="-22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the </a:t>
            </a:r>
            <a:r>
              <a:rPr sz="1800" baseline="4629" dirty="0">
                <a:latin typeface="Times New Roman"/>
                <a:cs typeface="Times New Roman"/>
              </a:rPr>
              <a:t>radiosity </a:t>
            </a:r>
            <a:r>
              <a:rPr sz="1800" spc="-7" baseline="4629" dirty="0">
                <a:latin typeface="Times New Roman"/>
                <a:cs typeface="Times New Roman"/>
              </a:rPr>
              <a:t>relation reduces</a:t>
            </a:r>
            <a:r>
              <a:rPr sz="1800" spc="-30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to;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81345" y="2423115"/>
            <a:ext cx="47498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75" b="1" i="1" spc="-30" baseline="4444" dirty="0">
                <a:latin typeface="Times New Roman"/>
                <a:cs typeface="Times New Roman"/>
              </a:rPr>
              <a:t>J</a:t>
            </a:r>
            <a:r>
              <a:rPr sz="850" b="1" i="1" spc="-20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r>
              <a:rPr sz="1875" b="1" i="1" spc="-270" baseline="4444" dirty="0">
                <a:latin typeface="Times New Roman"/>
                <a:cs typeface="Times New Roman"/>
              </a:rPr>
              <a:t> </a:t>
            </a:r>
            <a:r>
              <a:rPr sz="1875" b="1" i="1" spc="-37" baseline="4444" dirty="0">
                <a:latin typeface="Times New Roman"/>
                <a:cs typeface="Times New Roman"/>
              </a:rPr>
              <a:t>E</a:t>
            </a:r>
            <a:r>
              <a:rPr sz="850" b="1" i="1" spc="-25" dirty="0">
                <a:latin typeface="Times New Roman"/>
                <a:cs typeface="Times New Roman"/>
              </a:rPr>
              <a:t>bi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87627" y="2516121"/>
            <a:ext cx="81915" cy="34290"/>
          </a:xfrm>
          <a:custGeom>
            <a:avLst/>
            <a:gdLst/>
            <a:ahLst/>
            <a:cxnLst/>
            <a:rect l="l" t="t" r="r" b="b"/>
            <a:pathLst>
              <a:path w="81914" h="34289">
                <a:moveTo>
                  <a:pt x="81534" y="0"/>
                </a:moveTo>
                <a:lnTo>
                  <a:pt x="0" y="0"/>
                </a:lnTo>
                <a:lnTo>
                  <a:pt x="0" y="9715"/>
                </a:lnTo>
                <a:lnTo>
                  <a:pt x="81534" y="9715"/>
                </a:lnTo>
                <a:lnTo>
                  <a:pt x="81534" y="0"/>
                </a:lnTo>
                <a:close/>
              </a:path>
              <a:path w="81914" h="34289">
                <a:moveTo>
                  <a:pt x="81534" y="24383"/>
                </a:moveTo>
                <a:lnTo>
                  <a:pt x="0" y="24383"/>
                </a:lnTo>
                <a:lnTo>
                  <a:pt x="0" y="34099"/>
                </a:lnTo>
                <a:lnTo>
                  <a:pt x="81534" y="34099"/>
                </a:lnTo>
                <a:lnTo>
                  <a:pt x="81534" y="243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11642" y="2516502"/>
            <a:ext cx="80962" cy="687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907453" y="2476266"/>
            <a:ext cx="5397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spc="-15" dirty="0">
                <a:latin typeface="Times New Roman"/>
                <a:cs typeface="Times New Roman"/>
              </a:rPr>
              <a:t>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87495" y="2359094"/>
            <a:ext cx="249554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875" b="1" i="1" spc="52" baseline="-17777" dirty="0">
                <a:latin typeface="Times New Roman"/>
                <a:cs typeface="Times New Roman"/>
              </a:rPr>
              <a:t>T</a:t>
            </a:r>
            <a:r>
              <a:rPr sz="1875" b="1" i="1" spc="-284" baseline="-17777" dirty="0">
                <a:latin typeface="Times New Roman"/>
                <a:cs typeface="Times New Roman"/>
              </a:rPr>
              <a:t> </a:t>
            </a:r>
            <a:r>
              <a:rPr sz="850" b="1" i="1" spc="-25" dirty="0">
                <a:latin typeface="Times New Roman"/>
                <a:cs typeface="Times New Roman"/>
              </a:rPr>
              <a:t>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52043" y="2419677"/>
            <a:ext cx="759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(blackbody)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54386" y="2568889"/>
            <a:ext cx="118110" cy="16510"/>
          </a:xfrm>
          <a:custGeom>
            <a:avLst/>
            <a:gdLst/>
            <a:ahLst/>
            <a:cxnLst/>
            <a:rect l="l" t="t" r="r" b="b"/>
            <a:pathLst>
              <a:path w="118110" h="16510">
                <a:moveTo>
                  <a:pt x="10477" y="0"/>
                </a:moveTo>
                <a:lnTo>
                  <a:pt x="5905" y="0"/>
                </a:lnTo>
                <a:lnTo>
                  <a:pt x="4000" y="762"/>
                </a:lnTo>
                <a:lnTo>
                  <a:pt x="2286" y="2286"/>
                </a:lnTo>
                <a:lnTo>
                  <a:pt x="762" y="4000"/>
                </a:lnTo>
                <a:lnTo>
                  <a:pt x="0" y="5905"/>
                </a:lnTo>
                <a:lnTo>
                  <a:pt x="0" y="10477"/>
                </a:lnTo>
                <a:lnTo>
                  <a:pt x="762" y="12382"/>
                </a:lnTo>
                <a:lnTo>
                  <a:pt x="2286" y="14097"/>
                </a:lnTo>
                <a:lnTo>
                  <a:pt x="4000" y="15621"/>
                </a:lnTo>
                <a:lnTo>
                  <a:pt x="5905" y="16382"/>
                </a:lnTo>
                <a:lnTo>
                  <a:pt x="10477" y="16382"/>
                </a:lnTo>
                <a:lnTo>
                  <a:pt x="12382" y="15621"/>
                </a:lnTo>
                <a:lnTo>
                  <a:pt x="14097" y="14097"/>
                </a:lnTo>
                <a:lnTo>
                  <a:pt x="15621" y="12382"/>
                </a:lnTo>
                <a:lnTo>
                  <a:pt x="16383" y="10477"/>
                </a:lnTo>
                <a:lnTo>
                  <a:pt x="16383" y="5905"/>
                </a:lnTo>
                <a:lnTo>
                  <a:pt x="15621" y="4000"/>
                </a:lnTo>
                <a:lnTo>
                  <a:pt x="14097" y="2286"/>
                </a:lnTo>
                <a:lnTo>
                  <a:pt x="12382" y="762"/>
                </a:lnTo>
                <a:lnTo>
                  <a:pt x="10477" y="0"/>
                </a:lnTo>
                <a:close/>
              </a:path>
              <a:path w="118110" h="16510">
                <a:moveTo>
                  <a:pt x="61340" y="0"/>
                </a:moveTo>
                <a:lnTo>
                  <a:pt x="56768" y="0"/>
                </a:lnTo>
                <a:lnTo>
                  <a:pt x="54673" y="762"/>
                </a:lnTo>
                <a:lnTo>
                  <a:pt x="53149" y="2286"/>
                </a:lnTo>
                <a:lnTo>
                  <a:pt x="51625" y="4000"/>
                </a:lnTo>
                <a:lnTo>
                  <a:pt x="50673" y="5905"/>
                </a:lnTo>
                <a:lnTo>
                  <a:pt x="50673" y="10477"/>
                </a:lnTo>
                <a:lnTo>
                  <a:pt x="51625" y="12382"/>
                </a:lnTo>
                <a:lnTo>
                  <a:pt x="53149" y="14097"/>
                </a:lnTo>
                <a:lnTo>
                  <a:pt x="54673" y="15621"/>
                </a:lnTo>
                <a:lnTo>
                  <a:pt x="56768" y="16382"/>
                </a:lnTo>
                <a:lnTo>
                  <a:pt x="61340" y="16382"/>
                </a:lnTo>
                <a:lnTo>
                  <a:pt x="63246" y="15621"/>
                </a:lnTo>
                <a:lnTo>
                  <a:pt x="66484" y="12382"/>
                </a:lnTo>
                <a:lnTo>
                  <a:pt x="67246" y="10477"/>
                </a:lnTo>
                <a:lnTo>
                  <a:pt x="67246" y="5905"/>
                </a:lnTo>
                <a:lnTo>
                  <a:pt x="66484" y="4000"/>
                </a:lnTo>
                <a:lnTo>
                  <a:pt x="63246" y="762"/>
                </a:lnTo>
                <a:lnTo>
                  <a:pt x="61340" y="0"/>
                </a:lnTo>
                <a:close/>
              </a:path>
              <a:path w="118110" h="16510">
                <a:moveTo>
                  <a:pt x="112013" y="0"/>
                </a:moveTo>
                <a:lnTo>
                  <a:pt x="107441" y="0"/>
                </a:lnTo>
                <a:lnTo>
                  <a:pt x="105537" y="762"/>
                </a:lnTo>
                <a:lnTo>
                  <a:pt x="102298" y="4000"/>
                </a:lnTo>
                <a:lnTo>
                  <a:pt x="101536" y="5905"/>
                </a:lnTo>
                <a:lnTo>
                  <a:pt x="101536" y="10477"/>
                </a:lnTo>
                <a:lnTo>
                  <a:pt x="102298" y="12382"/>
                </a:lnTo>
                <a:lnTo>
                  <a:pt x="105537" y="15621"/>
                </a:lnTo>
                <a:lnTo>
                  <a:pt x="107441" y="16382"/>
                </a:lnTo>
                <a:lnTo>
                  <a:pt x="112013" y="16382"/>
                </a:lnTo>
                <a:lnTo>
                  <a:pt x="114109" y="15621"/>
                </a:lnTo>
                <a:lnTo>
                  <a:pt x="117348" y="12382"/>
                </a:lnTo>
                <a:lnTo>
                  <a:pt x="118110" y="10477"/>
                </a:lnTo>
                <a:lnTo>
                  <a:pt x="118110" y="5905"/>
                </a:lnTo>
                <a:lnTo>
                  <a:pt x="117348" y="4000"/>
                </a:lnTo>
                <a:lnTo>
                  <a:pt x="114109" y="762"/>
                </a:lnTo>
                <a:lnTo>
                  <a:pt x="112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95737" y="2477449"/>
            <a:ext cx="112013" cy="1383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71950" y="2480307"/>
            <a:ext cx="40005" cy="103505"/>
          </a:xfrm>
          <a:custGeom>
            <a:avLst/>
            <a:gdLst/>
            <a:ahLst/>
            <a:cxnLst/>
            <a:rect l="l" t="t" r="r" b="b"/>
            <a:pathLst>
              <a:path w="40004" h="103505">
                <a:moveTo>
                  <a:pt x="39814" y="100202"/>
                </a:moveTo>
                <a:lnTo>
                  <a:pt x="1904" y="100202"/>
                </a:lnTo>
                <a:lnTo>
                  <a:pt x="1904" y="103060"/>
                </a:lnTo>
                <a:lnTo>
                  <a:pt x="39814" y="103060"/>
                </a:lnTo>
                <a:lnTo>
                  <a:pt x="39814" y="100202"/>
                </a:lnTo>
                <a:close/>
              </a:path>
              <a:path w="40004" h="103505">
                <a:moveTo>
                  <a:pt x="27050" y="11811"/>
                </a:moveTo>
                <a:lnTo>
                  <a:pt x="10096" y="11811"/>
                </a:lnTo>
                <a:lnTo>
                  <a:pt x="11239" y="12192"/>
                </a:lnTo>
                <a:lnTo>
                  <a:pt x="12191" y="12953"/>
                </a:lnTo>
                <a:lnTo>
                  <a:pt x="14859" y="23241"/>
                </a:lnTo>
                <a:lnTo>
                  <a:pt x="14859" y="91249"/>
                </a:lnTo>
                <a:lnTo>
                  <a:pt x="6667" y="100202"/>
                </a:lnTo>
                <a:lnTo>
                  <a:pt x="35242" y="100202"/>
                </a:lnTo>
                <a:lnTo>
                  <a:pt x="32194" y="99822"/>
                </a:lnTo>
                <a:lnTo>
                  <a:pt x="29146" y="98298"/>
                </a:lnTo>
                <a:lnTo>
                  <a:pt x="28194" y="97154"/>
                </a:lnTo>
                <a:lnTo>
                  <a:pt x="27812" y="95821"/>
                </a:lnTo>
                <a:lnTo>
                  <a:pt x="27241" y="94488"/>
                </a:lnTo>
                <a:lnTo>
                  <a:pt x="27071" y="91249"/>
                </a:lnTo>
                <a:lnTo>
                  <a:pt x="27050" y="11811"/>
                </a:lnTo>
                <a:close/>
              </a:path>
              <a:path w="40004" h="103505">
                <a:moveTo>
                  <a:pt x="27050" y="0"/>
                </a:moveTo>
                <a:lnTo>
                  <a:pt x="24574" y="0"/>
                </a:lnTo>
                <a:lnTo>
                  <a:pt x="0" y="11811"/>
                </a:lnTo>
                <a:lnTo>
                  <a:pt x="1142" y="14097"/>
                </a:lnTo>
                <a:lnTo>
                  <a:pt x="4381" y="12573"/>
                </a:lnTo>
                <a:lnTo>
                  <a:pt x="7048" y="11811"/>
                </a:lnTo>
                <a:lnTo>
                  <a:pt x="27050" y="11811"/>
                </a:lnTo>
                <a:lnTo>
                  <a:pt x="27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35958" y="2477449"/>
            <a:ext cx="115062" cy="1383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51832" y="716277"/>
            <a:ext cx="2151888" cy="18836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7031" y="2898645"/>
            <a:ext cx="4800600" cy="2075814"/>
          </a:xfrm>
          <a:custGeom>
            <a:avLst/>
            <a:gdLst/>
            <a:ahLst/>
            <a:cxnLst/>
            <a:rect l="l" t="t" r="r" b="b"/>
            <a:pathLst>
              <a:path w="4800600" h="2075814">
                <a:moveTo>
                  <a:pt x="0" y="2075688"/>
                </a:moveTo>
                <a:lnTo>
                  <a:pt x="4800600" y="2075688"/>
                </a:lnTo>
                <a:lnTo>
                  <a:pt x="4800600" y="0"/>
                </a:lnTo>
                <a:lnTo>
                  <a:pt x="0" y="0"/>
                </a:lnTo>
                <a:lnTo>
                  <a:pt x="0" y="2075688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24198" y="2867461"/>
            <a:ext cx="383540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8.7.2- </a:t>
            </a:r>
            <a:r>
              <a:rPr sz="1350" b="1" i="1" spc="-10" dirty="0">
                <a:latin typeface="Times New Roman"/>
                <a:cs typeface="Times New Roman"/>
              </a:rPr>
              <a:t>Net </a:t>
            </a:r>
            <a:r>
              <a:rPr sz="1350" b="1" i="1" spc="-30" dirty="0">
                <a:latin typeface="Times New Roman"/>
                <a:cs typeface="Times New Roman"/>
              </a:rPr>
              <a:t>Radiation </a:t>
            </a:r>
            <a:r>
              <a:rPr sz="1350" b="1" i="1" spc="-10" dirty="0">
                <a:latin typeface="Times New Roman"/>
                <a:cs typeface="Times New Roman"/>
              </a:rPr>
              <a:t>Heat </a:t>
            </a:r>
            <a:r>
              <a:rPr sz="1350" b="1" i="1" spc="-20" dirty="0">
                <a:latin typeface="Times New Roman"/>
                <a:cs typeface="Times New Roman"/>
              </a:rPr>
              <a:t>Transfer </a:t>
            </a:r>
            <a:r>
              <a:rPr sz="1350" b="1" i="1" spc="-25" dirty="0">
                <a:latin typeface="Times New Roman"/>
                <a:cs typeface="Times New Roman"/>
              </a:rPr>
              <a:t>to </a:t>
            </a:r>
            <a:r>
              <a:rPr sz="1350" b="1" i="1" spc="10" dirty="0">
                <a:latin typeface="Times New Roman"/>
                <a:cs typeface="Times New Roman"/>
              </a:rPr>
              <a:t>or </a:t>
            </a:r>
            <a:r>
              <a:rPr sz="1350" b="1" i="1" spc="-15" dirty="0">
                <a:latin typeface="Times New Roman"/>
                <a:cs typeface="Times New Roman"/>
              </a:rPr>
              <a:t>from</a:t>
            </a:r>
            <a:r>
              <a:rPr sz="1350" b="1" i="1" spc="-245" dirty="0">
                <a:latin typeface="Times New Roman"/>
                <a:cs typeface="Times New Roman"/>
              </a:rPr>
              <a:t> </a:t>
            </a:r>
            <a:r>
              <a:rPr sz="1350" b="1" i="1" spc="-30" dirty="0">
                <a:latin typeface="Times New Roman"/>
                <a:cs typeface="Times New Roman"/>
              </a:rPr>
              <a:t>a Surface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25512" y="3063231"/>
            <a:ext cx="462343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The </a:t>
            </a:r>
            <a:r>
              <a:rPr sz="1875" i="1" spc="-37" baseline="4444" dirty="0">
                <a:latin typeface="Times New Roman"/>
                <a:cs typeface="Times New Roman"/>
              </a:rPr>
              <a:t>net </a:t>
            </a:r>
            <a:r>
              <a:rPr sz="1800" spc="-15" baseline="4629" dirty="0">
                <a:latin typeface="Times New Roman"/>
                <a:cs typeface="Times New Roman"/>
              </a:rPr>
              <a:t>rate </a:t>
            </a:r>
            <a:r>
              <a:rPr sz="1800" spc="-7" baseline="4629" dirty="0">
                <a:latin typeface="Times New Roman"/>
                <a:cs typeface="Times New Roman"/>
              </a:rPr>
              <a:t>of radiation heat transfer from a </a:t>
            </a:r>
            <a:r>
              <a:rPr sz="1800" spc="-15" baseline="4629" dirty="0">
                <a:latin typeface="Times New Roman"/>
                <a:cs typeface="Times New Roman"/>
              </a:rPr>
              <a:t>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of </a:t>
            </a:r>
            <a:r>
              <a:rPr sz="1800" spc="-15" baseline="4629" dirty="0">
                <a:latin typeface="Times New Roman"/>
                <a:cs typeface="Times New Roman"/>
              </a:rPr>
              <a:t>surface area </a:t>
            </a:r>
            <a:r>
              <a:rPr sz="1875" b="1" i="1" spc="-30" baseline="4444" dirty="0">
                <a:latin typeface="Times New Roman"/>
                <a:cs typeface="Times New Roman"/>
              </a:rPr>
              <a:t>A</a:t>
            </a:r>
            <a:r>
              <a:rPr sz="850" b="1" i="1" spc="-20" dirty="0">
                <a:latin typeface="Times New Roman"/>
                <a:cs typeface="Times New Roman"/>
              </a:rPr>
              <a:t>i</a:t>
            </a:r>
            <a:r>
              <a:rPr sz="850" b="1" i="1" spc="125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is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35096" y="4051551"/>
            <a:ext cx="132715" cy="18415"/>
          </a:xfrm>
          <a:custGeom>
            <a:avLst/>
            <a:gdLst/>
            <a:ahLst/>
            <a:cxnLst/>
            <a:rect l="l" t="t" r="r" b="b"/>
            <a:pathLst>
              <a:path w="132714" h="18414">
                <a:moveTo>
                  <a:pt x="12191" y="0"/>
                </a:moveTo>
                <a:lnTo>
                  <a:pt x="7048" y="0"/>
                </a:lnTo>
                <a:lnTo>
                  <a:pt x="4762" y="952"/>
                </a:lnTo>
                <a:lnTo>
                  <a:pt x="952" y="4381"/>
                </a:lnTo>
                <a:lnTo>
                  <a:pt x="0" y="6476"/>
                </a:lnTo>
                <a:lnTo>
                  <a:pt x="0" y="11429"/>
                </a:lnTo>
                <a:lnTo>
                  <a:pt x="952" y="13525"/>
                </a:lnTo>
                <a:lnTo>
                  <a:pt x="2857" y="15430"/>
                </a:lnTo>
                <a:lnTo>
                  <a:pt x="4762" y="17145"/>
                </a:lnTo>
                <a:lnTo>
                  <a:pt x="7048" y="18097"/>
                </a:lnTo>
                <a:lnTo>
                  <a:pt x="12191" y="18097"/>
                </a:lnTo>
                <a:lnTo>
                  <a:pt x="14477" y="17145"/>
                </a:lnTo>
                <a:lnTo>
                  <a:pt x="16382" y="15430"/>
                </a:lnTo>
                <a:lnTo>
                  <a:pt x="18097" y="13525"/>
                </a:lnTo>
                <a:lnTo>
                  <a:pt x="19050" y="11429"/>
                </a:lnTo>
                <a:lnTo>
                  <a:pt x="19050" y="6476"/>
                </a:lnTo>
                <a:lnTo>
                  <a:pt x="18097" y="4381"/>
                </a:lnTo>
                <a:lnTo>
                  <a:pt x="16382" y="2667"/>
                </a:lnTo>
                <a:lnTo>
                  <a:pt x="14477" y="952"/>
                </a:lnTo>
                <a:lnTo>
                  <a:pt x="12191" y="0"/>
                </a:lnTo>
                <a:close/>
              </a:path>
              <a:path w="132714" h="18414">
                <a:moveTo>
                  <a:pt x="68770" y="0"/>
                </a:moveTo>
                <a:lnTo>
                  <a:pt x="63626" y="0"/>
                </a:lnTo>
                <a:lnTo>
                  <a:pt x="61340" y="952"/>
                </a:lnTo>
                <a:lnTo>
                  <a:pt x="57530" y="4381"/>
                </a:lnTo>
                <a:lnTo>
                  <a:pt x="56578" y="6476"/>
                </a:lnTo>
                <a:lnTo>
                  <a:pt x="56578" y="11429"/>
                </a:lnTo>
                <a:lnTo>
                  <a:pt x="57530" y="13525"/>
                </a:lnTo>
                <a:lnTo>
                  <a:pt x="59436" y="15430"/>
                </a:lnTo>
                <a:lnTo>
                  <a:pt x="61340" y="17145"/>
                </a:lnTo>
                <a:lnTo>
                  <a:pt x="63626" y="18097"/>
                </a:lnTo>
                <a:lnTo>
                  <a:pt x="68770" y="18097"/>
                </a:lnTo>
                <a:lnTo>
                  <a:pt x="71056" y="17145"/>
                </a:lnTo>
                <a:lnTo>
                  <a:pt x="72961" y="15430"/>
                </a:lnTo>
                <a:lnTo>
                  <a:pt x="74675" y="13525"/>
                </a:lnTo>
                <a:lnTo>
                  <a:pt x="75628" y="11429"/>
                </a:lnTo>
                <a:lnTo>
                  <a:pt x="75628" y="6476"/>
                </a:lnTo>
                <a:lnTo>
                  <a:pt x="74675" y="4381"/>
                </a:lnTo>
                <a:lnTo>
                  <a:pt x="72961" y="2667"/>
                </a:lnTo>
                <a:lnTo>
                  <a:pt x="71056" y="952"/>
                </a:lnTo>
                <a:lnTo>
                  <a:pt x="68770" y="0"/>
                </a:lnTo>
                <a:close/>
              </a:path>
              <a:path w="132714" h="18414">
                <a:moveTo>
                  <a:pt x="125539" y="0"/>
                </a:moveTo>
                <a:lnTo>
                  <a:pt x="120205" y="0"/>
                </a:lnTo>
                <a:lnTo>
                  <a:pt x="118109" y="952"/>
                </a:lnTo>
                <a:lnTo>
                  <a:pt x="116014" y="2667"/>
                </a:lnTo>
                <a:lnTo>
                  <a:pt x="114109" y="4381"/>
                </a:lnTo>
                <a:lnTo>
                  <a:pt x="113156" y="6476"/>
                </a:lnTo>
                <a:lnTo>
                  <a:pt x="113156" y="11429"/>
                </a:lnTo>
                <a:lnTo>
                  <a:pt x="114109" y="13525"/>
                </a:lnTo>
                <a:lnTo>
                  <a:pt x="116014" y="15430"/>
                </a:lnTo>
                <a:lnTo>
                  <a:pt x="118109" y="17145"/>
                </a:lnTo>
                <a:lnTo>
                  <a:pt x="120205" y="18097"/>
                </a:lnTo>
                <a:lnTo>
                  <a:pt x="125539" y="18097"/>
                </a:lnTo>
                <a:lnTo>
                  <a:pt x="127634" y="17145"/>
                </a:lnTo>
                <a:lnTo>
                  <a:pt x="129539" y="15430"/>
                </a:lnTo>
                <a:lnTo>
                  <a:pt x="131254" y="13525"/>
                </a:lnTo>
                <a:lnTo>
                  <a:pt x="132206" y="11429"/>
                </a:lnTo>
                <a:lnTo>
                  <a:pt x="132206" y="6476"/>
                </a:lnTo>
                <a:lnTo>
                  <a:pt x="131254" y="4381"/>
                </a:lnTo>
                <a:lnTo>
                  <a:pt x="129539" y="2667"/>
                </a:lnTo>
                <a:lnTo>
                  <a:pt x="127634" y="952"/>
                </a:lnTo>
                <a:lnTo>
                  <a:pt x="12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044683" y="3386659"/>
            <a:ext cx="1240155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17100"/>
              </a:lnSpc>
              <a:spcBef>
                <a:spcPts val="100"/>
              </a:spcBef>
            </a:pPr>
            <a:r>
              <a:rPr sz="1350" i="1" spc="-35" dirty="0">
                <a:latin typeface="Times New Roman"/>
                <a:cs typeface="Times New Roman"/>
              </a:rPr>
              <a:t>Radiation incident  </a:t>
            </a:r>
            <a:r>
              <a:rPr sz="1350" i="1" spc="-10" dirty="0">
                <a:latin typeface="Times New Roman"/>
                <a:cs typeface="Times New Roman"/>
              </a:rPr>
              <a:t>on </a:t>
            </a:r>
            <a:r>
              <a:rPr sz="1350" i="1" spc="-25" dirty="0">
                <a:latin typeface="Times New Roman"/>
                <a:cs typeface="Times New Roman"/>
              </a:rPr>
              <a:t>entire </a:t>
            </a:r>
            <a:r>
              <a:rPr sz="1350" i="1" spc="-15" dirty="0">
                <a:latin typeface="Times New Roman"/>
                <a:cs typeface="Times New Roman"/>
              </a:rPr>
              <a:t>surface</a:t>
            </a:r>
            <a:r>
              <a:rPr sz="1350" i="1" spc="-254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  <a:p>
            <a:pPr marL="539750">
              <a:lnSpc>
                <a:spcPct val="100000"/>
              </a:lnSpc>
              <a:spcBef>
                <a:spcPts val="495"/>
              </a:spcBef>
            </a:pPr>
            <a:r>
              <a:rPr sz="1250" b="1" spc="25" dirty="0">
                <a:latin typeface="Times New Roman"/>
                <a:cs typeface="Times New Roman"/>
              </a:rPr>
              <a:t>(</a:t>
            </a:r>
            <a:r>
              <a:rPr sz="1250" spc="25" dirty="0">
                <a:latin typeface="Times New Roman"/>
                <a:cs typeface="Times New Roman"/>
              </a:rPr>
              <a:t>8</a:t>
            </a:r>
            <a:r>
              <a:rPr sz="1250" b="1" spc="25" dirty="0">
                <a:latin typeface="Times New Roman"/>
                <a:cs typeface="Times New Roman"/>
              </a:rPr>
              <a:t>.</a:t>
            </a:r>
            <a:r>
              <a:rPr sz="1250" spc="25" dirty="0">
                <a:latin typeface="Times New Roman"/>
                <a:cs typeface="Times New Roman"/>
              </a:rPr>
              <a:t>18</a:t>
            </a:r>
            <a:r>
              <a:rPr sz="1250" b="1" spc="2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4378" y="3239979"/>
            <a:ext cx="2331720" cy="41338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455"/>
              </a:lnSpc>
              <a:spcBef>
                <a:spcPts val="114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denoted by </a:t>
            </a:r>
            <a:r>
              <a:rPr sz="1875" b="1" i="1" spc="97" baseline="4444" dirty="0">
                <a:latin typeface="Times New Roman"/>
                <a:cs typeface="Times New Roman"/>
              </a:rPr>
              <a:t>Q</a:t>
            </a:r>
            <a:r>
              <a:rPr sz="850" b="1" i="1" spc="65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and is expressed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as;</a:t>
            </a:r>
            <a:endParaRPr sz="1800" baseline="4629">
              <a:latin typeface="Times New Roman"/>
              <a:cs typeface="Times New Roman"/>
            </a:endParaRPr>
          </a:p>
          <a:p>
            <a:pPr marL="927100">
              <a:lnSpc>
                <a:spcPts val="1575"/>
              </a:lnSpc>
            </a:pPr>
            <a:r>
              <a:rPr sz="1350" i="1" spc="-35" dirty="0">
                <a:latin typeface="Times New Roman"/>
                <a:cs typeface="Times New Roman"/>
              </a:rPr>
              <a:t>Radiation</a:t>
            </a:r>
            <a:r>
              <a:rPr sz="1350" i="1" spc="-10" dirty="0">
                <a:latin typeface="Times New Roman"/>
                <a:cs typeface="Times New Roman"/>
              </a:rPr>
              <a:t> </a:t>
            </a:r>
            <a:r>
              <a:rPr sz="1350" i="1" spc="-20" dirty="0">
                <a:latin typeface="Times New Roman"/>
                <a:cs typeface="Times New Roman"/>
              </a:rPr>
              <a:t>leaving  </a:t>
            </a:r>
            <a:r>
              <a:rPr sz="1350" i="1" spc="-50" dirty="0">
                <a:latin typeface="Times New Roman"/>
                <a:cs typeface="Times New Roman"/>
              </a:rPr>
              <a:t> </a:t>
            </a:r>
            <a:r>
              <a:rPr sz="135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i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03135" y="3537598"/>
            <a:ext cx="1485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-10" dirty="0">
                <a:latin typeface="Times New Roman"/>
                <a:cs typeface="Times New Roman"/>
              </a:rPr>
              <a:t>Q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399701" y="3612342"/>
            <a:ext cx="140589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43180" indent="170180">
              <a:lnSpc>
                <a:spcPct val="124400"/>
              </a:lnSpc>
              <a:spcBef>
                <a:spcPts val="100"/>
              </a:spcBef>
              <a:tabLst>
                <a:tab pos="1102360" algn="l"/>
              </a:tabLst>
            </a:pPr>
            <a:r>
              <a:rPr sz="1350" i="1" spc="-25" dirty="0">
                <a:latin typeface="Times New Roman"/>
                <a:cs typeface="Times New Roman"/>
              </a:rPr>
              <a:t>entire </a:t>
            </a:r>
            <a:r>
              <a:rPr sz="1350" i="1" spc="-15" dirty="0">
                <a:latin typeface="Times New Roman"/>
                <a:cs typeface="Times New Roman"/>
              </a:rPr>
              <a:t>surface </a:t>
            </a:r>
            <a:r>
              <a:rPr sz="1350" i="1" spc="-5" dirty="0">
                <a:latin typeface="Times New Roman"/>
                <a:cs typeface="Times New Roman"/>
              </a:rPr>
              <a:t>i  </a:t>
            </a:r>
            <a:r>
              <a:rPr sz="1350" i="1" spc="-110" dirty="0">
                <a:latin typeface="Times New Roman"/>
                <a:cs typeface="Times New Roman"/>
              </a:rPr>
              <a:t>A</a:t>
            </a:r>
            <a:r>
              <a:rPr sz="1125" i="1" spc="7" baseline="-22222" dirty="0">
                <a:latin typeface="Times New Roman"/>
                <a:cs typeface="Times New Roman"/>
              </a:rPr>
              <a:t>i</a:t>
            </a:r>
            <a:r>
              <a:rPr sz="1125" i="1" spc="-67" baseline="-22222" dirty="0">
                <a:latin typeface="Times New Roman"/>
                <a:cs typeface="Times New Roman"/>
              </a:rPr>
              <a:t> </a:t>
            </a:r>
            <a:r>
              <a:rPr sz="1350" i="1" spc="-20" dirty="0">
                <a:latin typeface="Times New Roman"/>
                <a:cs typeface="Times New Roman"/>
              </a:rPr>
              <a:t>(</a:t>
            </a:r>
            <a:r>
              <a:rPr sz="1350" i="1" spc="-80" dirty="0">
                <a:latin typeface="Times New Roman"/>
                <a:cs typeface="Times New Roman"/>
              </a:rPr>
              <a:t>J</a:t>
            </a:r>
            <a:r>
              <a:rPr sz="1350" i="1" spc="-165" dirty="0">
                <a:latin typeface="Times New Roman"/>
                <a:cs typeface="Times New Roman"/>
              </a:rPr>
              <a:t> </a:t>
            </a:r>
            <a:r>
              <a:rPr sz="1125" i="1" spc="7" baseline="-22222" dirty="0">
                <a:latin typeface="Times New Roman"/>
                <a:cs typeface="Times New Roman"/>
              </a:rPr>
              <a:t>i</a:t>
            </a:r>
            <a:r>
              <a:rPr sz="1125" i="1" baseline="-22222" dirty="0">
                <a:latin typeface="Times New Roman"/>
                <a:cs typeface="Times New Roman"/>
              </a:rPr>
              <a:t>  </a:t>
            </a:r>
            <a:r>
              <a:rPr sz="1125" i="1" spc="-52" baseline="-22222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-</a:t>
            </a:r>
            <a:r>
              <a:rPr sz="1350" i="1" spc="-140" dirty="0">
                <a:latin typeface="Times New Roman"/>
                <a:cs typeface="Times New Roman"/>
              </a:rPr>
              <a:t> </a:t>
            </a:r>
            <a:r>
              <a:rPr sz="1350" i="1" spc="-20" dirty="0">
                <a:latin typeface="Times New Roman"/>
                <a:cs typeface="Times New Roman"/>
              </a:rPr>
              <a:t>G</a:t>
            </a:r>
            <a:r>
              <a:rPr sz="1125" i="1" spc="7" baseline="-22222" dirty="0">
                <a:latin typeface="Times New Roman"/>
                <a:cs typeface="Times New Roman"/>
              </a:rPr>
              <a:t>i</a:t>
            </a:r>
            <a:r>
              <a:rPr sz="1125" i="1" baseline="-22222" dirty="0">
                <a:latin typeface="Times New Roman"/>
                <a:cs typeface="Times New Roman"/>
              </a:rPr>
              <a:t> </a:t>
            </a:r>
            <a:r>
              <a:rPr sz="1125" i="1" spc="15" baseline="-22222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)</a:t>
            </a:r>
            <a:r>
              <a:rPr sz="1350" i="1" dirty="0">
                <a:latin typeface="Times New Roman"/>
                <a:cs typeface="Times New Roman"/>
              </a:rPr>
              <a:t>	</a:t>
            </a:r>
            <a:r>
              <a:rPr sz="1350" i="1" spc="-20" dirty="0">
                <a:latin typeface="Times New Roman"/>
                <a:cs typeface="Times New Roman"/>
              </a:rPr>
              <a:t>(</a:t>
            </a:r>
            <a:r>
              <a:rPr sz="1350" i="1" spc="-25" dirty="0">
                <a:latin typeface="Times New Roman"/>
                <a:cs typeface="Times New Roman"/>
              </a:rPr>
              <a:t>W</a:t>
            </a:r>
            <a:r>
              <a:rPr sz="1350" i="1" spc="-5" dirty="0">
                <a:latin typeface="Times New Roman"/>
                <a:cs typeface="Times New Roman"/>
              </a:rPr>
              <a:t>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18692" y="3648861"/>
            <a:ext cx="533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5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343215" y="4042978"/>
            <a:ext cx="87630" cy="37465"/>
          </a:xfrm>
          <a:custGeom>
            <a:avLst/>
            <a:gdLst/>
            <a:ahLst/>
            <a:cxnLst/>
            <a:rect l="l" t="t" r="r" b="b"/>
            <a:pathLst>
              <a:path w="87630" h="37464">
                <a:moveTo>
                  <a:pt x="87249" y="0"/>
                </a:moveTo>
                <a:lnTo>
                  <a:pt x="0" y="0"/>
                </a:lnTo>
                <a:lnTo>
                  <a:pt x="0" y="7429"/>
                </a:lnTo>
                <a:lnTo>
                  <a:pt x="87249" y="7429"/>
                </a:lnTo>
                <a:lnTo>
                  <a:pt x="87249" y="0"/>
                </a:lnTo>
                <a:close/>
              </a:path>
              <a:path w="87630" h="37464">
                <a:moveTo>
                  <a:pt x="87249" y="29527"/>
                </a:moveTo>
                <a:lnTo>
                  <a:pt x="0" y="29527"/>
                </a:lnTo>
                <a:lnTo>
                  <a:pt x="0" y="36956"/>
                </a:lnTo>
                <a:lnTo>
                  <a:pt x="87249" y="36956"/>
                </a:lnTo>
                <a:lnTo>
                  <a:pt x="87249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03014" y="3465572"/>
            <a:ext cx="67437" cy="43091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75038" y="3465572"/>
            <a:ext cx="67437" cy="43091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52344" y="3465572"/>
            <a:ext cx="67437" cy="4309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68945" y="3465572"/>
            <a:ext cx="67436" cy="4309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40929" y="3661788"/>
            <a:ext cx="87630" cy="37465"/>
          </a:xfrm>
          <a:custGeom>
            <a:avLst/>
            <a:gdLst/>
            <a:ahLst/>
            <a:cxnLst/>
            <a:rect l="l" t="t" r="r" b="b"/>
            <a:pathLst>
              <a:path w="87630" h="37464">
                <a:moveTo>
                  <a:pt x="87058" y="0"/>
                </a:moveTo>
                <a:lnTo>
                  <a:pt x="0" y="0"/>
                </a:lnTo>
                <a:lnTo>
                  <a:pt x="0" y="7429"/>
                </a:lnTo>
                <a:lnTo>
                  <a:pt x="87058" y="7429"/>
                </a:lnTo>
                <a:lnTo>
                  <a:pt x="87058" y="0"/>
                </a:lnTo>
                <a:close/>
              </a:path>
              <a:path w="87630" h="37464">
                <a:moveTo>
                  <a:pt x="87058" y="29336"/>
                </a:moveTo>
                <a:lnTo>
                  <a:pt x="0" y="29336"/>
                </a:lnTo>
                <a:lnTo>
                  <a:pt x="0" y="36956"/>
                </a:lnTo>
                <a:lnTo>
                  <a:pt x="87058" y="36956"/>
                </a:lnTo>
                <a:lnTo>
                  <a:pt x="87058" y="29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24378" y="4166609"/>
            <a:ext cx="436562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By </a:t>
            </a:r>
            <a:r>
              <a:rPr sz="1800" baseline="4629" dirty="0">
                <a:latin typeface="Times New Roman"/>
                <a:cs typeface="Times New Roman"/>
              </a:rPr>
              <a:t>solving </a:t>
            </a:r>
            <a:r>
              <a:rPr sz="1800" spc="-7" baseline="4629" dirty="0">
                <a:latin typeface="Times New Roman"/>
                <a:cs typeface="Times New Roman"/>
              </a:rPr>
              <a:t>for </a:t>
            </a:r>
            <a:r>
              <a:rPr sz="1875" b="1" i="1" spc="-44" baseline="4444" dirty="0">
                <a:latin typeface="Times New Roman"/>
                <a:cs typeface="Times New Roman"/>
              </a:rPr>
              <a:t>G</a:t>
            </a:r>
            <a:r>
              <a:rPr sz="850" b="1" i="1" spc="-30" dirty="0">
                <a:latin typeface="Times New Roman"/>
                <a:cs typeface="Times New Roman"/>
              </a:rPr>
              <a:t>i </a:t>
            </a:r>
            <a:r>
              <a:rPr sz="1800" spc="-22" baseline="4629" dirty="0">
                <a:latin typeface="Times New Roman"/>
                <a:cs typeface="Times New Roman"/>
              </a:rPr>
              <a:t>from </a:t>
            </a:r>
            <a:r>
              <a:rPr sz="1800" spc="-7" baseline="4629" dirty="0">
                <a:latin typeface="Times New Roman"/>
                <a:cs typeface="Times New Roman"/>
              </a:rPr>
              <a:t>Eq.(8.16)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00" spc="-7" baseline="4629" dirty="0">
                <a:latin typeface="Times New Roman"/>
                <a:cs typeface="Times New Roman"/>
              </a:rPr>
              <a:t>substituting into Eq.(8.18)</a:t>
            </a:r>
            <a:r>
              <a:rPr sz="1800" spc="135" baseline="4629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yields;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44623" y="4620765"/>
            <a:ext cx="1359408" cy="30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19081" y="4496559"/>
            <a:ext cx="44450" cy="230504"/>
          </a:xfrm>
          <a:custGeom>
            <a:avLst/>
            <a:gdLst/>
            <a:ahLst/>
            <a:cxnLst/>
            <a:rect l="l" t="t" r="r" b="b"/>
            <a:pathLst>
              <a:path w="44450" h="230504">
                <a:moveTo>
                  <a:pt x="44386" y="0"/>
                </a:moveTo>
                <a:lnTo>
                  <a:pt x="18990" y="30539"/>
                </a:lnTo>
                <a:lnTo>
                  <a:pt x="3119" y="78486"/>
                </a:lnTo>
                <a:lnTo>
                  <a:pt x="0" y="115252"/>
                </a:lnTo>
                <a:lnTo>
                  <a:pt x="747" y="133326"/>
                </a:lnTo>
                <a:lnTo>
                  <a:pt x="11810" y="183261"/>
                </a:lnTo>
                <a:lnTo>
                  <a:pt x="34528" y="221355"/>
                </a:lnTo>
                <a:lnTo>
                  <a:pt x="44386" y="230314"/>
                </a:lnTo>
                <a:lnTo>
                  <a:pt x="44386" y="224980"/>
                </a:lnTo>
                <a:lnTo>
                  <a:pt x="39135" y="218944"/>
                </a:lnTo>
                <a:lnTo>
                  <a:pt x="34528" y="212550"/>
                </a:lnTo>
                <a:lnTo>
                  <a:pt x="20115" y="172411"/>
                </a:lnTo>
                <a:lnTo>
                  <a:pt x="15799" y="125408"/>
                </a:lnTo>
                <a:lnTo>
                  <a:pt x="15620" y="112013"/>
                </a:lnTo>
                <a:lnTo>
                  <a:pt x="15802" y="99976"/>
                </a:lnTo>
                <a:lnTo>
                  <a:pt x="20451" y="54474"/>
                </a:lnTo>
                <a:lnTo>
                  <a:pt x="35432" y="15168"/>
                </a:lnTo>
                <a:lnTo>
                  <a:pt x="44386" y="5143"/>
                </a:lnTo>
                <a:lnTo>
                  <a:pt x="44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93820" y="4496559"/>
            <a:ext cx="44450" cy="230504"/>
          </a:xfrm>
          <a:custGeom>
            <a:avLst/>
            <a:gdLst/>
            <a:ahLst/>
            <a:cxnLst/>
            <a:rect l="l" t="t" r="r" b="b"/>
            <a:pathLst>
              <a:path w="44450" h="230504">
                <a:moveTo>
                  <a:pt x="0" y="0"/>
                </a:moveTo>
                <a:lnTo>
                  <a:pt x="0" y="5143"/>
                </a:lnTo>
                <a:lnTo>
                  <a:pt x="5250" y="11182"/>
                </a:lnTo>
                <a:lnTo>
                  <a:pt x="9858" y="17597"/>
                </a:lnTo>
                <a:lnTo>
                  <a:pt x="24297" y="57903"/>
                </a:lnTo>
                <a:lnTo>
                  <a:pt x="28586" y="104905"/>
                </a:lnTo>
                <a:lnTo>
                  <a:pt x="28765" y="118300"/>
                </a:lnTo>
                <a:lnTo>
                  <a:pt x="28583" y="130337"/>
                </a:lnTo>
                <a:lnTo>
                  <a:pt x="23934" y="175840"/>
                </a:lnTo>
                <a:lnTo>
                  <a:pt x="8953" y="215122"/>
                </a:lnTo>
                <a:lnTo>
                  <a:pt x="0" y="224980"/>
                </a:lnTo>
                <a:lnTo>
                  <a:pt x="0" y="230314"/>
                </a:lnTo>
                <a:lnTo>
                  <a:pt x="25396" y="199882"/>
                </a:lnTo>
                <a:lnTo>
                  <a:pt x="41171" y="151757"/>
                </a:lnTo>
                <a:lnTo>
                  <a:pt x="44195" y="115062"/>
                </a:lnTo>
                <a:lnTo>
                  <a:pt x="43478" y="96988"/>
                </a:lnTo>
                <a:lnTo>
                  <a:pt x="32575" y="47053"/>
                </a:lnTo>
                <a:lnTo>
                  <a:pt x="9858" y="89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780788" y="4624003"/>
            <a:ext cx="130175" cy="18415"/>
          </a:xfrm>
          <a:custGeom>
            <a:avLst/>
            <a:gdLst/>
            <a:ahLst/>
            <a:cxnLst/>
            <a:rect l="l" t="t" r="r" b="b"/>
            <a:pathLst>
              <a:path w="130175" h="18414">
                <a:moveTo>
                  <a:pt x="12001" y="0"/>
                </a:moveTo>
                <a:lnTo>
                  <a:pt x="6858" y="0"/>
                </a:lnTo>
                <a:lnTo>
                  <a:pt x="4762" y="952"/>
                </a:lnTo>
                <a:lnTo>
                  <a:pt x="952" y="4381"/>
                </a:lnTo>
                <a:lnTo>
                  <a:pt x="0" y="6476"/>
                </a:lnTo>
                <a:lnTo>
                  <a:pt x="0" y="11430"/>
                </a:lnTo>
                <a:lnTo>
                  <a:pt x="952" y="13525"/>
                </a:lnTo>
                <a:lnTo>
                  <a:pt x="2857" y="15430"/>
                </a:lnTo>
                <a:lnTo>
                  <a:pt x="4762" y="17145"/>
                </a:lnTo>
                <a:lnTo>
                  <a:pt x="6858" y="18097"/>
                </a:lnTo>
                <a:lnTo>
                  <a:pt x="12001" y="18097"/>
                </a:lnTo>
                <a:lnTo>
                  <a:pt x="14287" y="17145"/>
                </a:lnTo>
                <a:lnTo>
                  <a:pt x="16001" y="15430"/>
                </a:lnTo>
                <a:lnTo>
                  <a:pt x="17716" y="13525"/>
                </a:lnTo>
                <a:lnTo>
                  <a:pt x="18669" y="11430"/>
                </a:lnTo>
                <a:lnTo>
                  <a:pt x="18669" y="6476"/>
                </a:lnTo>
                <a:lnTo>
                  <a:pt x="17716" y="4381"/>
                </a:lnTo>
                <a:lnTo>
                  <a:pt x="14287" y="952"/>
                </a:lnTo>
                <a:lnTo>
                  <a:pt x="12001" y="0"/>
                </a:lnTo>
                <a:close/>
              </a:path>
              <a:path w="130175" h="18414">
                <a:moveTo>
                  <a:pt x="67627" y="0"/>
                </a:moveTo>
                <a:lnTo>
                  <a:pt x="62484" y="0"/>
                </a:lnTo>
                <a:lnTo>
                  <a:pt x="60198" y="952"/>
                </a:lnTo>
                <a:lnTo>
                  <a:pt x="58292" y="2667"/>
                </a:lnTo>
                <a:lnTo>
                  <a:pt x="56578" y="4381"/>
                </a:lnTo>
                <a:lnTo>
                  <a:pt x="55625" y="6476"/>
                </a:lnTo>
                <a:lnTo>
                  <a:pt x="55625" y="11430"/>
                </a:lnTo>
                <a:lnTo>
                  <a:pt x="56578" y="13525"/>
                </a:lnTo>
                <a:lnTo>
                  <a:pt x="58292" y="15430"/>
                </a:lnTo>
                <a:lnTo>
                  <a:pt x="60198" y="17145"/>
                </a:lnTo>
                <a:lnTo>
                  <a:pt x="62484" y="18097"/>
                </a:lnTo>
                <a:lnTo>
                  <a:pt x="67627" y="18097"/>
                </a:lnTo>
                <a:lnTo>
                  <a:pt x="69723" y="17145"/>
                </a:lnTo>
                <a:lnTo>
                  <a:pt x="71627" y="15430"/>
                </a:lnTo>
                <a:lnTo>
                  <a:pt x="73342" y="13525"/>
                </a:lnTo>
                <a:lnTo>
                  <a:pt x="74295" y="11430"/>
                </a:lnTo>
                <a:lnTo>
                  <a:pt x="74295" y="6476"/>
                </a:lnTo>
                <a:lnTo>
                  <a:pt x="73342" y="4381"/>
                </a:lnTo>
                <a:lnTo>
                  <a:pt x="71627" y="2667"/>
                </a:lnTo>
                <a:lnTo>
                  <a:pt x="69723" y="952"/>
                </a:lnTo>
                <a:lnTo>
                  <a:pt x="67627" y="0"/>
                </a:lnTo>
                <a:close/>
              </a:path>
              <a:path w="130175" h="18414">
                <a:moveTo>
                  <a:pt x="123062" y="0"/>
                </a:moveTo>
                <a:lnTo>
                  <a:pt x="117919" y="0"/>
                </a:lnTo>
                <a:lnTo>
                  <a:pt x="115824" y="952"/>
                </a:lnTo>
                <a:lnTo>
                  <a:pt x="112013" y="4381"/>
                </a:lnTo>
                <a:lnTo>
                  <a:pt x="111061" y="6476"/>
                </a:lnTo>
                <a:lnTo>
                  <a:pt x="111061" y="11430"/>
                </a:lnTo>
                <a:lnTo>
                  <a:pt x="112013" y="13525"/>
                </a:lnTo>
                <a:lnTo>
                  <a:pt x="113919" y="15430"/>
                </a:lnTo>
                <a:lnTo>
                  <a:pt x="115824" y="17145"/>
                </a:lnTo>
                <a:lnTo>
                  <a:pt x="117919" y="18097"/>
                </a:lnTo>
                <a:lnTo>
                  <a:pt x="123062" y="18097"/>
                </a:lnTo>
                <a:lnTo>
                  <a:pt x="125349" y="17145"/>
                </a:lnTo>
                <a:lnTo>
                  <a:pt x="127063" y="15430"/>
                </a:lnTo>
                <a:lnTo>
                  <a:pt x="128777" y="13525"/>
                </a:lnTo>
                <a:lnTo>
                  <a:pt x="129730" y="11430"/>
                </a:lnTo>
                <a:lnTo>
                  <a:pt x="129730" y="6476"/>
                </a:lnTo>
                <a:lnTo>
                  <a:pt x="128777" y="4381"/>
                </a:lnTo>
                <a:lnTo>
                  <a:pt x="125349" y="952"/>
                </a:lnTo>
                <a:lnTo>
                  <a:pt x="1230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2120842" y="4616782"/>
            <a:ext cx="10922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-2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02846" y="4491782"/>
            <a:ext cx="6699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0520" algn="l"/>
              </a:tabLst>
            </a:pPr>
            <a:r>
              <a:rPr sz="1350" i="1" spc="-30" dirty="0">
                <a:latin typeface="Times New Roman"/>
                <a:cs typeface="Times New Roman"/>
              </a:rPr>
              <a:t>Q	</a:t>
            </a:r>
            <a:r>
              <a:rPr sz="1350" i="1" spc="120" dirty="0">
                <a:latin typeface="Times New Roman"/>
                <a:cs typeface="Times New Roman"/>
              </a:rPr>
              <a:t>A</a:t>
            </a:r>
            <a:r>
              <a:rPr sz="1350" i="1" spc="525" dirty="0">
                <a:latin typeface="Times New Roman"/>
                <a:cs typeface="Times New Roman"/>
              </a:rPr>
              <a:t> 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85657" y="4491782"/>
            <a:ext cx="208788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444500" algn="l"/>
                <a:tab pos="835025" algn="l"/>
                <a:tab pos="1639570" algn="l"/>
              </a:tabLst>
            </a:pPr>
            <a:r>
              <a:rPr sz="1350" i="1" spc="5" dirty="0">
                <a:latin typeface="Times New Roman"/>
                <a:cs typeface="Times New Roman"/>
              </a:rPr>
              <a:t>E</a:t>
            </a:r>
            <a:r>
              <a:rPr sz="1125" i="1" spc="7" baseline="-22222" dirty="0">
                <a:latin typeface="Times New Roman"/>
                <a:cs typeface="Times New Roman"/>
              </a:rPr>
              <a:t>bi	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75" dirty="0">
                <a:latin typeface="Times New Roman"/>
                <a:cs typeface="Times New Roman"/>
              </a:rPr>
              <a:t> </a:t>
            </a:r>
            <a:r>
              <a:rPr sz="1125" i="1" baseline="-22222" dirty="0">
                <a:latin typeface="Times New Roman"/>
                <a:cs typeface="Times New Roman"/>
              </a:rPr>
              <a:t>i	</a:t>
            </a:r>
            <a:r>
              <a:rPr sz="1350" i="1" spc="-30" dirty="0">
                <a:latin typeface="Times New Roman"/>
                <a:cs typeface="Times New Roman"/>
              </a:rPr>
              <a:t>(W)	</a:t>
            </a:r>
            <a:r>
              <a:rPr sz="1250" b="1" spc="15" dirty="0">
                <a:latin typeface="Times New Roman"/>
                <a:cs typeface="Times New Roman"/>
              </a:rPr>
              <a:t>(</a:t>
            </a:r>
            <a:r>
              <a:rPr sz="1250" spc="15" dirty="0">
                <a:latin typeface="Times New Roman"/>
                <a:cs typeface="Times New Roman"/>
              </a:rPr>
              <a:t>8</a:t>
            </a:r>
            <a:r>
              <a:rPr sz="1250" b="1" spc="15" dirty="0">
                <a:latin typeface="Times New Roman"/>
                <a:cs typeface="Times New Roman"/>
              </a:rPr>
              <a:t>.</a:t>
            </a:r>
            <a:r>
              <a:rPr sz="1250" spc="15" dirty="0">
                <a:latin typeface="Times New Roman"/>
                <a:cs typeface="Times New Roman"/>
              </a:rPr>
              <a:t>18</a:t>
            </a:r>
            <a:r>
              <a:rPr sz="1250" b="1" spc="1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02971" y="4727394"/>
            <a:ext cx="5270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90847" y="4480491"/>
            <a:ext cx="5270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881793" y="4322399"/>
            <a:ext cx="222885" cy="52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0480">
              <a:lnSpc>
                <a:spcPct val="121400"/>
              </a:lnSpc>
              <a:spcBef>
                <a:spcPts val="100"/>
              </a:spcBef>
            </a:pPr>
            <a:r>
              <a:rPr sz="1350" i="1" spc="-135" dirty="0">
                <a:latin typeface="Times New Roman"/>
                <a:cs typeface="Times New Roman"/>
              </a:rPr>
              <a:t>A</a:t>
            </a:r>
            <a:r>
              <a:rPr sz="1125" i="1" baseline="-25925" dirty="0">
                <a:latin typeface="Times New Roman"/>
                <a:cs typeface="Times New Roman"/>
              </a:rPr>
              <a:t>i  </a:t>
            </a:r>
            <a:r>
              <a:rPr sz="1350" i="1" spc="-2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318011" y="4409218"/>
            <a:ext cx="350520" cy="46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i="1" dirty="0">
                <a:latin typeface="Times New Roman"/>
                <a:cs typeface="Times New Roman"/>
              </a:rPr>
              <a:t>i</a:t>
            </a:r>
            <a:r>
              <a:rPr sz="750" i="1" spc="70" dirty="0">
                <a:latin typeface="Times New Roman"/>
                <a:cs typeface="Times New Roman"/>
              </a:rPr>
              <a:t> </a:t>
            </a:r>
            <a:r>
              <a:rPr sz="2025" i="1" spc="7" baseline="14403" dirty="0">
                <a:latin typeface="Times New Roman"/>
                <a:cs typeface="Times New Roman"/>
              </a:rPr>
              <a:t>E</a:t>
            </a:r>
            <a:r>
              <a:rPr sz="750" i="1" spc="5" dirty="0">
                <a:latin typeface="Times New Roman"/>
                <a:cs typeface="Times New Roman"/>
              </a:rPr>
              <a:t>bi</a:t>
            </a:r>
            <a:endParaRPr sz="750">
              <a:latin typeface="Times New Roman"/>
              <a:cs typeface="Times New Roman"/>
            </a:endParaRPr>
          </a:p>
          <a:p>
            <a:pPr marL="111125">
              <a:lnSpc>
                <a:spcPct val="100000"/>
              </a:lnSpc>
              <a:spcBef>
                <a:spcPts val="925"/>
              </a:spcBef>
            </a:pPr>
            <a:r>
              <a:rPr sz="750" i="1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33277" y="4366944"/>
            <a:ext cx="29845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-22" baseline="-41152" dirty="0">
                <a:latin typeface="Times New Roman"/>
                <a:cs typeface="Times New Roman"/>
              </a:rPr>
              <a:t>- 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35" dirty="0">
                <a:latin typeface="Times New Roman"/>
                <a:cs typeface="Times New Roman"/>
              </a:rPr>
              <a:t> </a:t>
            </a:r>
            <a:r>
              <a:rPr sz="1125" i="1" baseline="-25925" dirty="0">
                <a:latin typeface="Times New Roman"/>
                <a:cs typeface="Times New Roman"/>
              </a:rPr>
              <a:t>i</a:t>
            </a:r>
            <a:endParaRPr sz="1125" baseline="-25925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29616" y="4602437"/>
            <a:ext cx="29019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0190" algn="l"/>
              </a:tabLst>
            </a:pPr>
            <a:r>
              <a:rPr sz="750" i="1" dirty="0">
                <a:latin typeface="Times New Roman"/>
                <a:cs typeface="Times New Roman"/>
              </a:rPr>
              <a:t>i	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15646" y="4602437"/>
            <a:ext cx="5270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607879" y="4629909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534" y="0"/>
                </a:lnTo>
                <a:lnTo>
                  <a:pt x="85534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21329" y="4755639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343" y="0"/>
                </a:lnTo>
                <a:lnTo>
                  <a:pt x="85343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89301" y="4615431"/>
            <a:ext cx="85725" cy="37465"/>
          </a:xfrm>
          <a:custGeom>
            <a:avLst/>
            <a:gdLst/>
            <a:ahLst/>
            <a:cxnLst/>
            <a:rect l="l" t="t" r="r" b="b"/>
            <a:pathLst>
              <a:path w="85725" h="37464">
                <a:moveTo>
                  <a:pt x="85343" y="0"/>
                </a:moveTo>
                <a:lnTo>
                  <a:pt x="0" y="0"/>
                </a:lnTo>
                <a:lnTo>
                  <a:pt x="0" y="7429"/>
                </a:lnTo>
                <a:lnTo>
                  <a:pt x="85343" y="7429"/>
                </a:lnTo>
                <a:lnTo>
                  <a:pt x="85343" y="0"/>
                </a:lnTo>
                <a:close/>
              </a:path>
              <a:path w="85725" h="37464">
                <a:moveTo>
                  <a:pt x="85343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5343" y="36957"/>
                </a:lnTo>
                <a:lnTo>
                  <a:pt x="85343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83001" y="4393498"/>
            <a:ext cx="66293" cy="4821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10677" y="4393498"/>
            <a:ext cx="66103" cy="4821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34564" y="4755639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534" y="0"/>
                </a:lnTo>
                <a:lnTo>
                  <a:pt x="85534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62746" y="4506655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534" y="0"/>
                </a:lnTo>
                <a:lnTo>
                  <a:pt x="85534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34452" y="4615431"/>
            <a:ext cx="85725" cy="37465"/>
          </a:xfrm>
          <a:custGeom>
            <a:avLst/>
            <a:gdLst/>
            <a:ahLst/>
            <a:cxnLst/>
            <a:rect l="l" t="t" r="r" b="b"/>
            <a:pathLst>
              <a:path w="85725" h="37464">
                <a:moveTo>
                  <a:pt x="85534" y="0"/>
                </a:moveTo>
                <a:lnTo>
                  <a:pt x="0" y="0"/>
                </a:lnTo>
                <a:lnTo>
                  <a:pt x="0" y="7429"/>
                </a:lnTo>
                <a:lnTo>
                  <a:pt x="85534" y="7429"/>
                </a:lnTo>
                <a:lnTo>
                  <a:pt x="85534" y="0"/>
                </a:lnTo>
                <a:close/>
              </a:path>
              <a:path w="85725" h="37464">
                <a:moveTo>
                  <a:pt x="85534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5534" y="36957"/>
                </a:lnTo>
                <a:lnTo>
                  <a:pt x="85534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38677" y="4726492"/>
            <a:ext cx="77152" cy="767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126867" y="4477509"/>
            <a:ext cx="77343" cy="767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80094" y="4477509"/>
            <a:ext cx="77343" cy="767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51913" y="4726492"/>
            <a:ext cx="77343" cy="7677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5699526" y="4431751"/>
            <a:ext cx="1187450" cy="4787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algn="ctr">
              <a:lnSpc>
                <a:spcPts val="1150"/>
              </a:lnSpc>
              <a:spcBef>
                <a:spcPts val="229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Fig.(8.24) Electrical  </a:t>
            </a:r>
            <a:r>
              <a:rPr sz="1050" b="1" i="1" spc="-15" dirty="0">
                <a:latin typeface="Times New Roman"/>
                <a:cs typeface="Times New Roman"/>
              </a:rPr>
              <a:t>analogy </a:t>
            </a:r>
            <a:r>
              <a:rPr sz="1050" b="1" i="1" spc="-35" dirty="0">
                <a:latin typeface="Times New Roman"/>
                <a:cs typeface="Times New Roman"/>
              </a:rPr>
              <a:t>of </a:t>
            </a:r>
            <a:r>
              <a:rPr sz="1050" b="1" i="1" spc="-30" dirty="0">
                <a:latin typeface="Times New Roman"/>
                <a:cs typeface="Times New Roman"/>
              </a:rPr>
              <a:t>surface  </a:t>
            </a:r>
            <a:r>
              <a:rPr sz="1050" b="1" i="1" spc="-25" dirty="0">
                <a:latin typeface="Times New Roman"/>
                <a:cs typeface="Times New Roman"/>
              </a:rPr>
              <a:t>resistance </a:t>
            </a:r>
            <a:r>
              <a:rPr sz="1050" b="1" i="1" spc="-20" dirty="0">
                <a:latin typeface="Times New Roman"/>
                <a:cs typeface="Times New Roman"/>
              </a:rPr>
              <a:t>to</a:t>
            </a:r>
            <a:r>
              <a:rPr sz="1050" b="1" i="1" spc="-7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radiation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37031" y="4956045"/>
            <a:ext cx="6285230" cy="3904615"/>
          </a:xfrm>
          <a:custGeom>
            <a:avLst/>
            <a:gdLst/>
            <a:ahLst/>
            <a:cxnLst/>
            <a:rect l="l" t="t" r="r" b="b"/>
            <a:pathLst>
              <a:path w="6285230" h="3904615">
                <a:moveTo>
                  <a:pt x="0" y="3904487"/>
                </a:moveTo>
                <a:lnTo>
                  <a:pt x="6284976" y="3904487"/>
                </a:lnTo>
                <a:lnTo>
                  <a:pt x="6284976" y="0"/>
                </a:lnTo>
                <a:lnTo>
                  <a:pt x="0" y="0"/>
                </a:lnTo>
                <a:lnTo>
                  <a:pt x="0" y="3904487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624133" y="4925614"/>
            <a:ext cx="1219200" cy="3898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95"/>
              </a:spcBef>
            </a:pPr>
            <a:r>
              <a:rPr sz="1250" b="1" i="1" spc="-30" dirty="0">
                <a:latin typeface="Times New Roman"/>
                <a:cs typeface="Times New Roman"/>
              </a:rPr>
              <a:t>Some Useful Notes  </a:t>
            </a:r>
            <a:r>
              <a:rPr sz="1250" b="1" i="1" spc="-25" dirty="0">
                <a:latin typeface="Times New Roman"/>
                <a:cs typeface="Times New Roman"/>
              </a:rPr>
              <a:t>1-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37031" y="5114540"/>
            <a:ext cx="4841748" cy="18745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05000" y="5532116"/>
            <a:ext cx="600456" cy="304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748791" y="5406170"/>
            <a:ext cx="29591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65" dirty="0">
                <a:latin typeface="Times New Roman"/>
                <a:cs typeface="Times New Roman"/>
              </a:rPr>
              <a:t>(</a:t>
            </a:r>
            <a:r>
              <a:rPr sz="1350" i="1" spc="190" dirty="0">
                <a:latin typeface="Times New Roman"/>
                <a:cs typeface="Times New Roman"/>
              </a:rPr>
              <a:t>W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114896" y="5531025"/>
            <a:ext cx="14033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7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560092" y="5406170"/>
            <a:ext cx="14986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dirty="0">
                <a:latin typeface="Times New Roman"/>
                <a:cs typeface="Times New Roman"/>
              </a:rPr>
              <a:t>Q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287495" y="5284210"/>
            <a:ext cx="19304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i="1" spc="-75" dirty="0">
                <a:latin typeface="Times New Roman"/>
                <a:cs typeface="Times New Roman"/>
              </a:rPr>
              <a:t>J</a:t>
            </a:r>
            <a:r>
              <a:rPr sz="1350" i="1" spc="-204" dirty="0">
                <a:latin typeface="Times New Roman"/>
                <a:cs typeface="Times New Roman"/>
              </a:rPr>
              <a:t> </a:t>
            </a:r>
            <a:r>
              <a:rPr sz="1125" i="1" spc="15" baseline="-22222" dirty="0">
                <a:latin typeface="Times New Roman"/>
                <a:cs typeface="Times New Roman"/>
              </a:rPr>
              <a:t>i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897384" y="5323958"/>
            <a:ext cx="26606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37" baseline="12345" dirty="0">
                <a:latin typeface="Times New Roman"/>
                <a:cs typeface="Times New Roman"/>
              </a:rPr>
              <a:t>E</a:t>
            </a:r>
            <a:r>
              <a:rPr sz="750" i="1" spc="25" dirty="0">
                <a:latin typeface="Times New Roman"/>
                <a:cs typeface="Times New Roman"/>
              </a:rPr>
              <a:t>bi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76167" y="5517319"/>
            <a:ext cx="533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10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623578" y="5406170"/>
            <a:ext cx="56451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5" dirty="0">
                <a:latin typeface="Times New Roman"/>
                <a:cs typeface="Times New Roman"/>
              </a:rPr>
              <a:t>(</a:t>
            </a:r>
            <a:r>
              <a:rPr sz="1250" spc="5" dirty="0">
                <a:latin typeface="Times New Roman"/>
                <a:cs typeface="Times New Roman"/>
              </a:rPr>
              <a:t>8</a:t>
            </a:r>
            <a:r>
              <a:rPr sz="1250" b="1" spc="5" dirty="0">
                <a:latin typeface="Times New Roman"/>
                <a:cs typeface="Times New Roman"/>
              </a:rPr>
              <a:t>.</a:t>
            </a:r>
            <a:r>
              <a:rPr sz="1250" spc="5" dirty="0">
                <a:latin typeface="Times New Roman"/>
                <a:cs typeface="Times New Roman"/>
              </a:rPr>
              <a:t>19</a:t>
            </a:r>
            <a:r>
              <a:rPr sz="1250" b="1" spc="5" dirty="0">
                <a:latin typeface="Times New Roman"/>
                <a:cs typeface="Times New Roman"/>
              </a:rPr>
              <a:t>.</a:t>
            </a:r>
            <a:r>
              <a:rPr sz="1350" i="1" spc="5" dirty="0">
                <a:latin typeface="Times New Roman"/>
                <a:cs typeface="Times New Roman"/>
              </a:rPr>
              <a:t>a</a:t>
            </a:r>
            <a:r>
              <a:rPr sz="1350" i="1" spc="-254" dirty="0">
                <a:latin typeface="Times New Roman"/>
                <a:cs typeface="Times New Roman"/>
              </a:rPr>
              <a:t> 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478529" y="5537832"/>
            <a:ext cx="133985" cy="18415"/>
          </a:xfrm>
          <a:custGeom>
            <a:avLst/>
            <a:gdLst/>
            <a:ahLst/>
            <a:cxnLst/>
            <a:rect l="l" t="t" r="r" b="b"/>
            <a:pathLst>
              <a:path w="133985" h="18414">
                <a:moveTo>
                  <a:pt x="12382" y="0"/>
                </a:moveTo>
                <a:lnTo>
                  <a:pt x="7048" y="0"/>
                </a:lnTo>
                <a:lnTo>
                  <a:pt x="4762" y="952"/>
                </a:lnTo>
                <a:lnTo>
                  <a:pt x="952" y="4381"/>
                </a:lnTo>
                <a:lnTo>
                  <a:pt x="0" y="6476"/>
                </a:lnTo>
                <a:lnTo>
                  <a:pt x="0" y="11429"/>
                </a:lnTo>
                <a:lnTo>
                  <a:pt x="952" y="13525"/>
                </a:lnTo>
                <a:lnTo>
                  <a:pt x="2857" y="15239"/>
                </a:lnTo>
                <a:lnTo>
                  <a:pt x="4762" y="17144"/>
                </a:lnTo>
                <a:lnTo>
                  <a:pt x="7048" y="18097"/>
                </a:lnTo>
                <a:lnTo>
                  <a:pt x="12382" y="18097"/>
                </a:lnTo>
                <a:lnTo>
                  <a:pt x="14668" y="17144"/>
                </a:lnTo>
                <a:lnTo>
                  <a:pt x="16383" y="15239"/>
                </a:lnTo>
                <a:lnTo>
                  <a:pt x="18287" y="13525"/>
                </a:lnTo>
                <a:lnTo>
                  <a:pt x="19240" y="11429"/>
                </a:lnTo>
                <a:lnTo>
                  <a:pt x="19240" y="6476"/>
                </a:lnTo>
                <a:lnTo>
                  <a:pt x="18287" y="4381"/>
                </a:lnTo>
                <a:lnTo>
                  <a:pt x="16383" y="2666"/>
                </a:lnTo>
                <a:lnTo>
                  <a:pt x="14668" y="952"/>
                </a:lnTo>
                <a:lnTo>
                  <a:pt x="12382" y="0"/>
                </a:lnTo>
                <a:close/>
              </a:path>
              <a:path w="133985" h="18414">
                <a:moveTo>
                  <a:pt x="69532" y="0"/>
                </a:moveTo>
                <a:lnTo>
                  <a:pt x="64198" y="0"/>
                </a:lnTo>
                <a:lnTo>
                  <a:pt x="61912" y="952"/>
                </a:lnTo>
                <a:lnTo>
                  <a:pt x="58102" y="4381"/>
                </a:lnTo>
                <a:lnTo>
                  <a:pt x="57150" y="6476"/>
                </a:lnTo>
                <a:lnTo>
                  <a:pt x="57150" y="11429"/>
                </a:lnTo>
                <a:lnTo>
                  <a:pt x="58102" y="13525"/>
                </a:lnTo>
                <a:lnTo>
                  <a:pt x="60007" y="15239"/>
                </a:lnTo>
                <a:lnTo>
                  <a:pt x="61912" y="17144"/>
                </a:lnTo>
                <a:lnTo>
                  <a:pt x="64198" y="18097"/>
                </a:lnTo>
                <a:lnTo>
                  <a:pt x="69532" y="18097"/>
                </a:lnTo>
                <a:lnTo>
                  <a:pt x="71818" y="17144"/>
                </a:lnTo>
                <a:lnTo>
                  <a:pt x="73533" y="15239"/>
                </a:lnTo>
                <a:lnTo>
                  <a:pt x="75437" y="13525"/>
                </a:lnTo>
                <a:lnTo>
                  <a:pt x="76390" y="11429"/>
                </a:lnTo>
                <a:lnTo>
                  <a:pt x="76390" y="6476"/>
                </a:lnTo>
                <a:lnTo>
                  <a:pt x="75437" y="4381"/>
                </a:lnTo>
                <a:lnTo>
                  <a:pt x="73533" y="2666"/>
                </a:lnTo>
                <a:lnTo>
                  <a:pt x="71818" y="952"/>
                </a:lnTo>
                <a:lnTo>
                  <a:pt x="69532" y="0"/>
                </a:lnTo>
                <a:close/>
              </a:path>
              <a:path w="133985" h="18414">
                <a:moveTo>
                  <a:pt x="126682" y="0"/>
                </a:moveTo>
                <a:lnTo>
                  <a:pt x="121348" y="0"/>
                </a:lnTo>
                <a:lnTo>
                  <a:pt x="119062" y="952"/>
                </a:lnTo>
                <a:lnTo>
                  <a:pt x="115252" y="4381"/>
                </a:lnTo>
                <a:lnTo>
                  <a:pt x="114300" y="6476"/>
                </a:lnTo>
                <a:lnTo>
                  <a:pt x="114300" y="11429"/>
                </a:lnTo>
                <a:lnTo>
                  <a:pt x="115252" y="13525"/>
                </a:lnTo>
                <a:lnTo>
                  <a:pt x="117157" y="15239"/>
                </a:lnTo>
                <a:lnTo>
                  <a:pt x="119062" y="17144"/>
                </a:lnTo>
                <a:lnTo>
                  <a:pt x="121348" y="18097"/>
                </a:lnTo>
                <a:lnTo>
                  <a:pt x="126682" y="18097"/>
                </a:lnTo>
                <a:lnTo>
                  <a:pt x="128968" y="17144"/>
                </a:lnTo>
                <a:lnTo>
                  <a:pt x="130683" y="15239"/>
                </a:lnTo>
                <a:lnTo>
                  <a:pt x="132587" y="13525"/>
                </a:lnTo>
                <a:lnTo>
                  <a:pt x="133540" y="11429"/>
                </a:lnTo>
                <a:lnTo>
                  <a:pt x="133540" y="6476"/>
                </a:lnTo>
                <a:lnTo>
                  <a:pt x="132587" y="4381"/>
                </a:lnTo>
                <a:lnTo>
                  <a:pt x="130683" y="2666"/>
                </a:lnTo>
                <a:lnTo>
                  <a:pt x="128968" y="952"/>
                </a:lnTo>
                <a:lnTo>
                  <a:pt x="126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94179" y="5425627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1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02129" y="5529259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4" h="37464">
                <a:moveTo>
                  <a:pt x="87820" y="0"/>
                </a:moveTo>
                <a:lnTo>
                  <a:pt x="0" y="0"/>
                </a:lnTo>
                <a:lnTo>
                  <a:pt x="0" y="7429"/>
                </a:lnTo>
                <a:lnTo>
                  <a:pt x="87820" y="7429"/>
                </a:lnTo>
                <a:lnTo>
                  <a:pt x="87820" y="0"/>
                </a:lnTo>
                <a:close/>
              </a:path>
              <a:path w="88264" h="37464">
                <a:moveTo>
                  <a:pt x="87820" y="29337"/>
                </a:moveTo>
                <a:lnTo>
                  <a:pt x="0" y="29337"/>
                </a:lnTo>
                <a:lnTo>
                  <a:pt x="0" y="36956"/>
                </a:lnTo>
                <a:lnTo>
                  <a:pt x="87820" y="36956"/>
                </a:lnTo>
                <a:lnTo>
                  <a:pt x="87820" y="29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852940" y="5633457"/>
            <a:ext cx="2768600" cy="3505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204"/>
              </a:spcBef>
            </a:pPr>
            <a:r>
              <a:rPr sz="750" i="1" spc="10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surface resistance </a:t>
            </a:r>
            <a:r>
              <a:rPr sz="1200" spc="-5" dirty="0">
                <a:latin typeface="Times New Roman"/>
                <a:cs typeface="Times New Roman"/>
              </a:rPr>
              <a:t>to radiation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892807" y="6205725"/>
            <a:ext cx="423671" cy="30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901462" y="5913172"/>
            <a:ext cx="184785" cy="5194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350" i="1" spc="-10" dirty="0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325"/>
              </a:spcBef>
            </a:pPr>
            <a:r>
              <a:rPr sz="1350" i="1" spc="140" dirty="0">
                <a:latin typeface="Times New Roman"/>
                <a:cs typeface="Times New Roman"/>
              </a:rPr>
              <a:t>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569217" y="6076824"/>
            <a:ext cx="13906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6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026468" y="6312879"/>
            <a:ext cx="22669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86055" algn="l"/>
              </a:tabLst>
            </a:pPr>
            <a:r>
              <a:rPr sz="750" i="1" spc="5" dirty="0">
                <a:latin typeface="Times New Roman"/>
                <a:cs typeface="Times New Roman"/>
              </a:rPr>
              <a:t>i	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215515" y="6065991"/>
            <a:ext cx="533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5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666790" y="6187934"/>
            <a:ext cx="533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5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638839" y="6076824"/>
            <a:ext cx="55181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10" dirty="0">
                <a:latin typeface="Times New Roman"/>
                <a:cs typeface="Times New Roman"/>
              </a:rPr>
              <a:t>(</a:t>
            </a:r>
            <a:r>
              <a:rPr sz="1250" spc="10" dirty="0">
                <a:latin typeface="Times New Roman"/>
                <a:cs typeface="Times New Roman"/>
              </a:rPr>
              <a:t>8</a:t>
            </a:r>
            <a:r>
              <a:rPr sz="1250" b="1" spc="10" dirty="0">
                <a:latin typeface="Times New Roman"/>
                <a:cs typeface="Times New Roman"/>
              </a:rPr>
              <a:t>.</a:t>
            </a:r>
            <a:r>
              <a:rPr sz="1250" spc="10" dirty="0">
                <a:latin typeface="Times New Roman"/>
                <a:cs typeface="Times New Roman"/>
              </a:rPr>
              <a:t>19</a:t>
            </a:r>
            <a:r>
              <a:rPr sz="1250" b="1" spc="10" dirty="0">
                <a:latin typeface="Times New Roman"/>
                <a:cs typeface="Times New Roman"/>
              </a:rPr>
              <a:t>.</a:t>
            </a:r>
            <a:r>
              <a:rPr sz="1350" i="1" spc="10" dirty="0">
                <a:latin typeface="Times New Roman"/>
                <a:cs typeface="Times New Roman"/>
              </a:rPr>
              <a:t>b</a:t>
            </a:r>
            <a:r>
              <a:rPr sz="1250" b="1" spc="1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496436" y="6209725"/>
            <a:ext cx="132715" cy="18415"/>
          </a:xfrm>
          <a:custGeom>
            <a:avLst/>
            <a:gdLst/>
            <a:ahLst/>
            <a:cxnLst/>
            <a:rect l="l" t="t" r="r" b="b"/>
            <a:pathLst>
              <a:path w="132714" h="18414">
                <a:moveTo>
                  <a:pt x="12191" y="0"/>
                </a:moveTo>
                <a:lnTo>
                  <a:pt x="7048" y="0"/>
                </a:lnTo>
                <a:lnTo>
                  <a:pt x="4762" y="762"/>
                </a:lnTo>
                <a:lnTo>
                  <a:pt x="952" y="4190"/>
                </a:lnTo>
                <a:lnTo>
                  <a:pt x="0" y="6476"/>
                </a:lnTo>
                <a:lnTo>
                  <a:pt x="0" y="11239"/>
                </a:lnTo>
                <a:lnTo>
                  <a:pt x="952" y="13335"/>
                </a:lnTo>
                <a:lnTo>
                  <a:pt x="4762" y="17145"/>
                </a:lnTo>
                <a:lnTo>
                  <a:pt x="7048" y="17907"/>
                </a:lnTo>
                <a:lnTo>
                  <a:pt x="12191" y="17907"/>
                </a:lnTo>
                <a:lnTo>
                  <a:pt x="14477" y="17145"/>
                </a:lnTo>
                <a:lnTo>
                  <a:pt x="16192" y="15239"/>
                </a:lnTo>
                <a:lnTo>
                  <a:pt x="18097" y="13335"/>
                </a:lnTo>
                <a:lnTo>
                  <a:pt x="19050" y="11239"/>
                </a:lnTo>
                <a:lnTo>
                  <a:pt x="19050" y="6476"/>
                </a:lnTo>
                <a:lnTo>
                  <a:pt x="18097" y="4190"/>
                </a:lnTo>
                <a:lnTo>
                  <a:pt x="16192" y="2476"/>
                </a:lnTo>
                <a:lnTo>
                  <a:pt x="14477" y="762"/>
                </a:lnTo>
                <a:lnTo>
                  <a:pt x="12191" y="0"/>
                </a:lnTo>
                <a:close/>
              </a:path>
              <a:path w="132714" h="18414">
                <a:moveTo>
                  <a:pt x="68770" y="0"/>
                </a:moveTo>
                <a:lnTo>
                  <a:pt x="63626" y="0"/>
                </a:lnTo>
                <a:lnTo>
                  <a:pt x="61340" y="762"/>
                </a:lnTo>
                <a:lnTo>
                  <a:pt x="57530" y="4190"/>
                </a:lnTo>
                <a:lnTo>
                  <a:pt x="56578" y="6476"/>
                </a:lnTo>
                <a:lnTo>
                  <a:pt x="56578" y="11239"/>
                </a:lnTo>
                <a:lnTo>
                  <a:pt x="57530" y="13335"/>
                </a:lnTo>
                <a:lnTo>
                  <a:pt x="61340" y="17145"/>
                </a:lnTo>
                <a:lnTo>
                  <a:pt x="63626" y="17907"/>
                </a:lnTo>
                <a:lnTo>
                  <a:pt x="68770" y="17907"/>
                </a:lnTo>
                <a:lnTo>
                  <a:pt x="71056" y="17145"/>
                </a:lnTo>
                <a:lnTo>
                  <a:pt x="72771" y="15239"/>
                </a:lnTo>
                <a:lnTo>
                  <a:pt x="74675" y="13335"/>
                </a:lnTo>
                <a:lnTo>
                  <a:pt x="75628" y="11239"/>
                </a:lnTo>
                <a:lnTo>
                  <a:pt x="75628" y="6476"/>
                </a:lnTo>
                <a:lnTo>
                  <a:pt x="74675" y="4190"/>
                </a:lnTo>
                <a:lnTo>
                  <a:pt x="72771" y="2476"/>
                </a:lnTo>
                <a:lnTo>
                  <a:pt x="71056" y="762"/>
                </a:lnTo>
                <a:lnTo>
                  <a:pt x="68770" y="0"/>
                </a:lnTo>
                <a:close/>
              </a:path>
              <a:path w="132714" h="18414">
                <a:moveTo>
                  <a:pt x="125349" y="0"/>
                </a:moveTo>
                <a:lnTo>
                  <a:pt x="120205" y="0"/>
                </a:lnTo>
                <a:lnTo>
                  <a:pt x="117919" y="762"/>
                </a:lnTo>
                <a:lnTo>
                  <a:pt x="114109" y="4190"/>
                </a:lnTo>
                <a:lnTo>
                  <a:pt x="113157" y="6476"/>
                </a:lnTo>
                <a:lnTo>
                  <a:pt x="113157" y="11239"/>
                </a:lnTo>
                <a:lnTo>
                  <a:pt x="114109" y="13335"/>
                </a:lnTo>
                <a:lnTo>
                  <a:pt x="117919" y="17145"/>
                </a:lnTo>
                <a:lnTo>
                  <a:pt x="120205" y="17907"/>
                </a:lnTo>
                <a:lnTo>
                  <a:pt x="125349" y="17907"/>
                </a:lnTo>
                <a:lnTo>
                  <a:pt x="127635" y="17145"/>
                </a:lnTo>
                <a:lnTo>
                  <a:pt x="129349" y="15239"/>
                </a:lnTo>
                <a:lnTo>
                  <a:pt x="131254" y="13335"/>
                </a:lnTo>
                <a:lnTo>
                  <a:pt x="132207" y="11239"/>
                </a:lnTo>
                <a:lnTo>
                  <a:pt x="132207" y="6476"/>
                </a:lnTo>
                <a:lnTo>
                  <a:pt x="131254" y="4190"/>
                </a:lnTo>
                <a:lnTo>
                  <a:pt x="129349" y="2476"/>
                </a:lnTo>
                <a:lnTo>
                  <a:pt x="127635" y="762"/>
                </a:lnTo>
                <a:lnTo>
                  <a:pt x="1253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33980" y="6311071"/>
            <a:ext cx="78676" cy="765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50173" y="6064564"/>
            <a:ext cx="78549" cy="7658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23872" y="6097521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058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791842" y="6200962"/>
            <a:ext cx="87630" cy="37465"/>
          </a:xfrm>
          <a:custGeom>
            <a:avLst/>
            <a:gdLst/>
            <a:ahLst/>
            <a:cxnLst/>
            <a:rect l="l" t="t" r="r" b="b"/>
            <a:pathLst>
              <a:path w="87630" h="37464">
                <a:moveTo>
                  <a:pt x="87058" y="0"/>
                </a:moveTo>
                <a:lnTo>
                  <a:pt x="0" y="0"/>
                </a:lnTo>
                <a:lnTo>
                  <a:pt x="0" y="7620"/>
                </a:lnTo>
                <a:lnTo>
                  <a:pt x="87058" y="7620"/>
                </a:lnTo>
                <a:lnTo>
                  <a:pt x="87058" y="0"/>
                </a:lnTo>
                <a:close/>
              </a:path>
              <a:path w="87630" h="37464">
                <a:moveTo>
                  <a:pt x="87058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7058" y="36957"/>
                </a:lnTo>
                <a:lnTo>
                  <a:pt x="87058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852940" y="6449540"/>
            <a:ext cx="6083300" cy="3835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25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The quantity </a:t>
            </a:r>
            <a:r>
              <a:rPr sz="1875" b="1" i="1" spc="-37" baseline="4444" dirty="0">
                <a:latin typeface="Times New Roman"/>
                <a:cs typeface="Times New Roman"/>
              </a:rPr>
              <a:t>(E</a:t>
            </a:r>
            <a:r>
              <a:rPr sz="850" b="1" i="1" spc="-25" dirty="0">
                <a:latin typeface="Times New Roman"/>
                <a:cs typeface="Times New Roman"/>
              </a:rPr>
              <a:t>bi </a:t>
            </a:r>
            <a:r>
              <a:rPr sz="1875" b="1" i="1" spc="-30" baseline="4444" dirty="0">
                <a:latin typeface="Times New Roman"/>
                <a:cs typeface="Times New Roman"/>
              </a:rPr>
              <a:t>- </a:t>
            </a: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i</a:t>
            </a:r>
            <a:r>
              <a:rPr sz="1875" b="1" i="1" spc="-37" baseline="4444" dirty="0">
                <a:latin typeface="Times New Roman"/>
                <a:cs typeface="Times New Roman"/>
              </a:rPr>
              <a:t>) </a:t>
            </a:r>
            <a:r>
              <a:rPr sz="1800" spc="-7" baseline="4629" dirty="0">
                <a:latin typeface="Times New Roman"/>
                <a:cs typeface="Times New Roman"/>
              </a:rPr>
              <a:t>corresponds to a </a:t>
            </a:r>
            <a:r>
              <a:rPr sz="1875" i="1" spc="-37" baseline="4444" dirty="0">
                <a:latin typeface="Times New Roman"/>
                <a:cs typeface="Times New Roman"/>
              </a:rPr>
              <a:t>potential difference </a:t>
            </a:r>
            <a:r>
              <a:rPr sz="1800" spc="-7" baseline="4629" dirty="0">
                <a:latin typeface="Times New Roman"/>
                <a:cs typeface="Times New Roman"/>
              </a:rPr>
              <a:t>and the net rate of radiation heat  </a:t>
            </a:r>
            <a:r>
              <a:rPr sz="1200" spc="-5" dirty="0">
                <a:latin typeface="Times New Roman"/>
                <a:cs typeface="Times New Roman"/>
              </a:rPr>
              <a:t>transfer corresponds to </a:t>
            </a:r>
            <a:r>
              <a:rPr sz="1250" i="1" spc="-25" dirty="0">
                <a:latin typeface="Times New Roman"/>
                <a:cs typeface="Times New Roman"/>
              </a:rPr>
              <a:t>current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electrical </a:t>
            </a:r>
            <a:r>
              <a:rPr sz="1200" spc="-10" dirty="0">
                <a:latin typeface="Times New Roman"/>
                <a:cs typeface="Times New Roman"/>
              </a:rPr>
              <a:t>analogy, </a:t>
            </a:r>
            <a:r>
              <a:rPr sz="1200" spc="-5" dirty="0">
                <a:latin typeface="Times New Roman"/>
                <a:cs typeface="Times New Roman"/>
              </a:rPr>
              <a:t>as illustrated in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Fig.(8.24).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24300" y="6787943"/>
            <a:ext cx="15240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latin typeface="Times New Roman"/>
                <a:cs typeface="Times New Roman"/>
              </a:rPr>
              <a:t>2-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52940" y="6800077"/>
            <a:ext cx="608266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The </a:t>
            </a:r>
            <a:r>
              <a:rPr sz="1800" baseline="4629" dirty="0">
                <a:latin typeface="Times New Roman"/>
                <a:cs typeface="Times New Roman"/>
              </a:rPr>
              <a:t>direction </a:t>
            </a:r>
            <a:r>
              <a:rPr sz="1800" spc="-7" baseline="4629" dirty="0">
                <a:latin typeface="Times New Roman"/>
                <a:cs typeface="Times New Roman"/>
              </a:rPr>
              <a:t>of the net radiation heat transfer depends on the relative magnitudes of </a:t>
            </a: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i</a:t>
            </a:r>
            <a:r>
              <a:rPr sz="850" b="1" i="1" spc="-1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(the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24265" y="6976826"/>
            <a:ext cx="6311265" cy="7296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1300">
              <a:lnSpc>
                <a:spcPts val="1435"/>
              </a:lnSpc>
              <a:spcBef>
                <a:spcPts val="114"/>
              </a:spcBef>
            </a:pPr>
            <a:r>
              <a:rPr sz="1800" spc="-15" baseline="4629" dirty="0">
                <a:latin typeface="Times New Roman"/>
                <a:cs typeface="Times New Roman"/>
              </a:rPr>
              <a:t>radiosity)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and</a:t>
            </a:r>
            <a:r>
              <a:rPr sz="1800" spc="89" baseline="4629" dirty="0">
                <a:latin typeface="Times New Roman"/>
                <a:cs typeface="Times New Roman"/>
              </a:rPr>
              <a:t> </a:t>
            </a:r>
            <a:r>
              <a:rPr sz="1875" b="1" i="1" spc="-30" baseline="4444" dirty="0">
                <a:latin typeface="Times New Roman"/>
                <a:cs typeface="Times New Roman"/>
              </a:rPr>
              <a:t>E</a:t>
            </a:r>
            <a:r>
              <a:rPr sz="850" b="1" i="1" spc="-20" dirty="0">
                <a:latin typeface="Times New Roman"/>
                <a:cs typeface="Times New Roman"/>
              </a:rPr>
              <a:t>bi</a:t>
            </a:r>
            <a:r>
              <a:rPr sz="850" b="1" i="1" spc="15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(the</a:t>
            </a:r>
            <a:r>
              <a:rPr sz="1800" spc="120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emissive</a:t>
            </a:r>
            <a:r>
              <a:rPr sz="1800" spc="11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power</a:t>
            </a:r>
            <a:r>
              <a:rPr sz="1800" spc="6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of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</a:t>
            </a:r>
            <a:r>
              <a:rPr sz="1800" spc="10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blackbody</a:t>
            </a:r>
            <a:r>
              <a:rPr sz="1800" spc="30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at</a:t>
            </a:r>
            <a:r>
              <a:rPr sz="1800" spc="10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the</a:t>
            </a:r>
            <a:r>
              <a:rPr sz="1800" spc="12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temperature</a:t>
            </a:r>
            <a:r>
              <a:rPr sz="1800" spc="11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of</a:t>
            </a:r>
            <a:r>
              <a:rPr sz="1800" spc="75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the</a:t>
            </a:r>
            <a:r>
              <a:rPr sz="1800" spc="10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surface).</a:t>
            </a:r>
            <a:r>
              <a:rPr sz="1800" spc="120" baseline="4629" dirty="0">
                <a:latin typeface="Times New Roman"/>
                <a:cs typeface="Times New Roman"/>
              </a:rPr>
              <a:t> </a:t>
            </a:r>
            <a:r>
              <a:rPr sz="1800" spc="-37" baseline="4629" dirty="0">
                <a:latin typeface="Times New Roman"/>
                <a:cs typeface="Times New Roman"/>
              </a:rPr>
              <a:t>It</a:t>
            </a:r>
            <a:r>
              <a:rPr sz="1800" spc="11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will</a:t>
            </a:r>
            <a:r>
              <a:rPr sz="1800" spc="104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be</a:t>
            </a:r>
            <a:endParaRPr sz="1800" baseline="4629">
              <a:latin typeface="Times New Roman"/>
              <a:cs typeface="Times New Roman"/>
            </a:endParaRPr>
          </a:p>
          <a:p>
            <a:pPr marL="240665">
              <a:lnSpc>
                <a:spcPts val="1330"/>
              </a:lnSpc>
            </a:pPr>
            <a:r>
              <a:rPr sz="1875" i="1" spc="-15" baseline="4444" dirty="0">
                <a:latin typeface="Times New Roman"/>
                <a:cs typeface="Times New Roman"/>
              </a:rPr>
              <a:t>from </a:t>
            </a:r>
            <a:r>
              <a:rPr sz="1800" spc="-7" baseline="4629" dirty="0">
                <a:latin typeface="Times New Roman"/>
                <a:cs typeface="Times New Roman"/>
              </a:rPr>
              <a:t>the surface if </a:t>
            </a:r>
            <a:r>
              <a:rPr sz="1875" b="1" i="1" spc="-30" baseline="4444" dirty="0">
                <a:latin typeface="Times New Roman"/>
                <a:cs typeface="Times New Roman"/>
              </a:rPr>
              <a:t>E</a:t>
            </a:r>
            <a:r>
              <a:rPr sz="850" b="1" i="1" spc="-20" dirty="0">
                <a:latin typeface="Times New Roman"/>
                <a:cs typeface="Times New Roman"/>
              </a:rPr>
              <a:t>bi </a:t>
            </a:r>
            <a:r>
              <a:rPr sz="1875" b="1" i="1" spc="-44" baseline="4444" dirty="0">
                <a:latin typeface="Times New Roman"/>
                <a:cs typeface="Times New Roman"/>
              </a:rPr>
              <a:t>&gt; </a:t>
            </a: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i="1" spc="-52" baseline="4444" dirty="0">
                <a:latin typeface="Times New Roman"/>
                <a:cs typeface="Times New Roman"/>
              </a:rPr>
              <a:t>to </a:t>
            </a:r>
            <a:r>
              <a:rPr sz="1800" spc="-7" baseline="4629" dirty="0">
                <a:latin typeface="Times New Roman"/>
                <a:cs typeface="Times New Roman"/>
              </a:rPr>
              <a:t>the </a:t>
            </a:r>
            <a:r>
              <a:rPr sz="1800" spc="-15" baseline="4629" dirty="0">
                <a:latin typeface="Times New Roman"/>
                <a:cs typeface="Times New Roman"/>
              </a:rPr>
              <a:t>surface </a:t>
            </a:r>
            <a:r>
              <a:rPr sz="1800" spc="-7" baseline="4629" dirty="0">
                <a:latin typeface="Times New Roman"/>
                <a:cs typeface="Times New Roman"/>
              </a:rPr>
              <a:t>if </a:t>
            </a: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&gt; </a:t>
            </a:r>
            <a:r>
              <a:rPr sz="1875" b="1" i="1" spc="-30" baseline="4444" dirty="0">
                <a:latin typeface="Times New Roman"/>
                <a:cs typeface="Times New Roman"/>
              </a:rPr>
              <a:t>E</a:t>
            </a:r>
            <a:r>
              <a:rPr sz="850" b="1" i="1" spc="-20" dirty="0">
                <a:latin typeface="Times New Roman"/>
                <a:cs typeface="Times New Roman"/>
              </a:rPr>
              <a:t>bi </a:t>
            </a:r>
            <a:r>
              <a:rPr sz="1800" spc="-7" baseline="4629" dirty="0">
                <a:latin typeface="Times New Roman"/>
                <a:cs typeface="Times New Roman"/>
              </a:rPr>
              <a:t>.</a:t>
            </a:r>
            <a:endParaRPr sz="1800" baseline="4629">
              <a:latin typeface="Times New Roman"/>
              <a:cs typeface="Times New Roman"/>
            </a:endParaRPr>
          </a:p>
          <a:p>
            <a:pPr marL="241300" marR="7620" indent="-229235">
              <a:lnSpc>
                <a:spcPts val="1370"/>
              </a:lnSpc>
              <a:spcBef>
                <a:spcPts val="55"/>
              </a:spcBef>
            </a:pPr>
            <a:r>
              <a:rPr sz="1250" b="1" i="1" spc="-25" dirty="0">
                <a:latin typeface="Times New Roman"/>
                <a:cs typeface="Times New Roman"/>
              </a:rPr>
              <a:t>3- </a:t>
            </a:r>
            <a:r>
              <a:rPr sz="1200" spc="-5" dirty="0">
                <a:latin typeface="Times New Roman"/>
                <a:cs typeface="Times New Roman"/>
              </a:rPr>
              <a:t>All of the radiation energy gained </a:t>
            </a:r>
            <a:r>
              <a:rPr sz="1200" dirty="0">
                <a:latin typeface="Times New Roman"/>
                <a:cs typeface="Times New Roman"/>
              </a:rPr>
              <a:t>must </a:t>
            </a:r>
            <a:r>
              <a:rPr sz="1200" spc="-5" dirty="0">
                <a:latin typeface="Times New Roman"/>
                <a:cs typeface="Times New Roman"/>
              </a:rPr>
              <a:t>be removed from the other side of the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through  some mechanism if the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temperature is to remain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constant.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24183" y="7665766"/>
            <a:ext cx="15303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latin typeface="Times New Roman"/>
                <a:cs typeface="Times New Roman"/>
              </a:rPr>
              <a:t>4-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771263" y="7769730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908" y="0"/>
                </a:lnTo>
                <a:lnTo>
                  <a:pt x="23240" y="1714"/>
                </a:lnTo>
                <a:lnTo>
                  <a:pt x="18478" y="4953"/>
                </a:lnTo>
                <a:lnTo>
                  <a:pt x="13715" y="8382"/>
                </a:lnTo>
                <a:lnTo>
                  <a:pt x="11429" y="12573"/>
                </a:lnTo>
                <a:lnTo>
                  <a:pt x="11429" y="20764"/>
                </a:lnTo>
                <a:lnTo>
                  <a:pt x="24955" y="31813"/>
                </a:lnTo>
                <a:lnTo>
                  <a:pt x="13983" y="34638"/>
                </a:lnTo>
                <a:lnTo>
                  <a:pt x="6191" y="39123"/>
                </a:lnTo>
                <a:lnTo>
                  <a:pt x="1541" y="45288"/>
                </a:lnTo>
                <a:lnTo>
                  <a:pt x="74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7" y="69342"/>
                </a:lnTo>
                <a:lnTo>
                  <a:pt x="17145" y="71056"/>
                </a:lnTo>
                <a:lnTo>
                  <a:pt x="34099" y="71056"/>
                </a:lnTo>
                <a:lnTo>
                  <a:pt x="40957" y="69342"/>
                </a:lnTo>
                <a:lnTo>
                  <a:pt x="44722" y="67056"/>
                </a:lnTo>
                <a:lnTo>
                  <a:pt x="21716" y="67056"/>
                </a:lnTo>
                <a:lnTo>
                  <a:pt x="18859" y="63627"/>
                </a:lnTo>
                <a:lnTo>
                  <a:pt x="18859" y="50673"/>
                </a:lnTo>
                <a:lnTo>
                  <a:pt x="20574" y="45339"/>
                </a:lnTo>
                <a:lnTo>
                  <a:pt x="23812" y="40767"/>
                </a:lnTo>
                <a:lnTo>
                  <a:pt x="27050" y="36385"/>
                </a:lnTo>
                <a:lnTo>
                  <a:pt x="31432" y="34099"/>
                </a:lnTo>
                <a:lnTo>
                  <a:pt x="46634" y="34099"/>
                </a:lnTo>
                <a:lnTo>
                  <a:pt x="46862" y="33909"/>
                </a:lnTo>
                <a:lnTo>
                  <a:pt x="46862" y="30670"/>
                </a:lnTo>
                <a:lnTo>
                  <a:pt x="32194" y="30670"/>
                </a:lnTo>
                <a:lnTo>
                  <a:pt x="30289" y="29908"/>
                </a:lnTo>
                <a:lnTo>
                  <a:pt x="28765" y="28384"/>
                </a:lnTo>
                <a:lnTo>
                  <a:pt x="27432" y="26860"/>
                </a:lnTo>
                <a:lnTo>
                  <a:pt x="26670" y="24955"/>
                </a:lnTo>
                <a:lnTo>
                  <a:pt x="26670" y="18859"/>
                </a:lnTo>
                <a:lnTo>
                  <a:pt x="27812" y="14668"/>
                </a:lnTo>
                <a:lnTo>
                  <a:pt x="30289" y="10477"/>
                </a:lnTo>
                <a:lnTo>
                  <a:pt x="32575" y="6286"/>
                </a:lnTo>
                <a:lnTo>
                  <a:pt x="35813" y="4000"/>
                </a:lnTo>
                <a:lnTo>
                  <a:pt x="55625" y="4000"/>
                </a:lnTo>
                <a:lnTo>
                  <a:pt x="51815" y="1333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625"/>
                </a:moveTo>
                <a:lnTo>
                  <a:pt x="42100" y="47625"/>
                </a:lnTo>
                <a:lnTo>
                  <a:pt x="38671" y="51244"/>
                </a:lnTo>
                <a:lnTo>
                  <a:pt x="36855" y="59055"/>
                </a:lnTo>
                <a:lnTo>
                  <a:pt x="36195" y="61531"/>
                </a:lnTo>
                <a:lnTo>
                  <a:pt x="35051" y="63627"/>
                </a:lnTo>
                <a:lnTo>
                  <a:pt x="33718" y="64960"/>
                </a:lnTo>
                <a:lnTo>
                  <a:pt x="32194" y="66294"/>
                </a:lnTo>
                <a:lnTo>
                  <a:pt x="30099" y="67056"/>
                </a:lnTo>
                <a:lnTo>
                  <a:pt x="44722" y="67056"/>
                </a:lnTo>
                <a:lnTo>
                  <a:pt x="46291" y="66103"/>
                </a:lnTo>
                <a:lnTo>
                  <a:pt x="51435" y="62865"/>
                </a:lnTo>
                <a:lnTo>
                  <a:pt x="54101" y="59055"/>
                </a:lnTo>
                <a:lnTo>
                  <a:pt x="54101" y="52768"/>
                </a:lnTo>
                <a:lnTo>
                  <a:pt x="53339" y="51054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29" h="71120">
                <a:moveTo>
                  <a:pt x="46634" y="34099"/>
                </a:moveTo>
                <a:lnTo>
                  <a:pt x="37909" y="34099"/>
                </a:lnTo>
                <a:lnTo>
                  <a:pt x="39624" y="34290"/>
                </a:lnTo>
                <a:lnTo>
                  <a:pt x="41719" y="34671"/>
                </a:lnTo>
                <a:lnTo>
                  <a:pt x="42481" y="34861"/>
                </a:lnTo>
                <a:lnTo>
                  <a:pt x="45720" y="34861"/>
                </a:lnTo>
                <a:lnTo>
                  <a:pt x="46634" y="34099"/>
                </a:lnTo>
                <a:close/>
              </a:path>
              <a:path w="62229" h="71120">
                <a:moveTo>
                  <a:pt x="45720" y="28956"/>
                </a:moveTo>
                <a:lnTo>
                  <a:pt x="42862" y="28956"/>
                </a:lnTo>
                <a:lnTo>
                  <a:pt x="41719" y="29146"/>
                </a:lnTo>
                <a:lnTo>
                  <a:pt x="40195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720" y="28956"/>
                </a:lnTo>
                <a:close/>
              </a:path>
              <a:path w="62229" h="71120">
                <a:moveTo>
                  <a:pt x="55625" y="4000"/>
                </a:moveTo>
                <a:lnTo>
                  <a:pt x="44386" y="4000"/>
                </a:lnTo>
                <a:lnTo>
                  <a:pt x="46862" y="7239"/>
                </a:lnTo>
                <a:lnTo>
                  <a:pt x="47434" y="13335"/>
                </a:lnTo>
                <a:lnTo>
                  <a:pt x="47625" y="18288"/>
                </a:lnTo>
                <a:lnTo>
                  <a:pt x="49911" y="20764"/>
                </a:lnTo>
                <a:lnTo>
                  <a:pt x="56387" y="20764"/>
                </a:lnTo>
                <a:lnTo>
                  <a:pt x="58292" y="19812"/>
                </a:lnTo>
                <a:lnTo>
                  <a:pt x="60960" y="16764"/>
                </a:lnTo>
                <a:lnTo>
                  <a:pt x="61722" y="15049"/>
                </a:lnTo>
                <a:lnTo>
                  <a:pt x="61722" y="9715"/>
                </a:lnTo>
                <a:lnTo>
                  <a:pt x="59626" y="6858"/>
                </a:lnTo>
                <a:lnTo>
                  <a:pt x="55625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852940" y="7677899"/>
            <a:ext cx="507174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The surface resistance to radiation for a </a:t>
            </a:r>
            <a:r>
              <a:rPr sz="1875" i="1" spc="-30" baseline="4444" dirty="0">
                <a:latin typeface="Times New Roman"/>
                <a:cs typeface="Times New Roman"/>
              </a:rPr>
              <a:t>blackbody </a:t>
            </a:r>
            <a:r>
              <a:rPr sz="1800" spc="-7" baseline="4629" dirty="0">
                <a:latin typeface="Times New Roman"/>
                <a:cs typeface="Times New Roman"/>
              </a:rPr>
              <a:t>is </a:t>
            </a:r>
            <a:r>
              <a:rPr sz="1875" i="1" spc="-37" baseline="4444" dirty="0">
                <a:latin typeface="Times New Roman"/>
                <a:cs typeface="Times New Roman"/>
              </a:rPr>
              <a:t>zero </a:t>
            </a:r>
            <a:r>
              <a:rPr sz="1800" spc="-15" baseline="4629" dirty="0">
                <a:latin typeface="Times New Roman"/>
                <a:cs typeface="Times New Roman"/>
              </a:rPr>
              <a:t>since </a:t>
            </a:r>
            <a:r>
              <a:rPr sz="850" b="1" i="1" spc="-15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= 1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= E</a:t>
            </a:r>
            <a:r>
              <a:rPr sz="850" b="1" i="1" spc="-30" dirty="0">
                <a:latin typeface="Times New Roman"/>
                <a:cs typeface="Times New Roman"/>
              </a:rPr>
              <a:t>bi</a:t>
            </a:r>
            <a:r>
              <a:rPr sz="850" b="1" i="1" spc="-6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.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24206" y="7839502"/>
            <a:ext cx="15240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latin typeface="Times New Roman"/>
                <a:cs typeface="Times New Roman"/>
              </a:rPr>
              <a:t>5-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52940" y="7848165"/>
            <a:ext cx="6083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Some surfaces encountered in numerous practical </a:t>
            </a:r>
            <a:r>
              <a:rPr sz="120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applications are modeled </a:t>
            </a:r>
            <a:r>
              <a:rPr sz="1200" spc="5" dirty="0">
                <a:latin typeface="Times New Roman"/>
                <a:cs typeface="Times New Roman"/>
              </a:rPr>
              <a:t>as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being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807839" y="8647172"/>
            <a:ext cx="161544" cy="7029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814840" y="8016287"/>
            <a:ext cx="6156325" cy="75565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50800" marR="40005" indent="-635" algn="just">
              <a:lnSpc>
                <a:spcPct val="93900"/>
              </a:lnSpc>
              <a:spcBef>
                <a:spcPts val="209"/>
              </a:spcBef>
            </a:pPr>
            <a:r>
              <a:rPr sz="1250" i="1" spc="-25" dirty="0">
                <a:latin typeface="Times New Roman"/>
                <a:cs typeface="Times New Roman"/>
              </a:rPr>
              <a:t>adiabatic </a:t>
            </a:r>
            <a:r>
              <a:rPr sz="1200" spc="-10" dirty="0">
                <a:latin typeface="Times New Roman"/>
                <a:cs typeface="Times New Roman"/>
              </a:rPr>
              <a:t>since </a:t>
            </a:r>
            <a:r>
              <a:rPr sz="1200" spc="-5" dirty="0">
                <a:latin typeface="Times New Roman"/>
                <a:cs typeface="Times New Roman"/>
              </a:rPr>
              <a:t>their back </a:t>
            </a:r>
            <a:r>
              <a:rPr sz="1200" dirty="0">
                <a:latin typeface="Times New Roman"/>
                <a:cs typeface="Times New Roman"/>
              </a:rPr>
              <a:t>sides </a:t>
            </a:r>
            <a:r>
              <a:rPr sz="1200" spc="-5" dirty="0">
                <a:latin typeface="Times New Roman"/>
                <a:cs typeface="Times New Roman"/>
              </a:rPr>
              <a:t>are well insulated and the net heat transfer through them is zero.  </a:t>
            </a:r>
            <a:r>
              <a:rPr sz="1800" spc="-7" baseline="4629" dirty="0">
                <a:latin typeface="Times New Roman"/>
                <a:cs typeface="Times New Roman"/>
              </a:rPr>
              <a:t>So, the </a:t>
            </a:r>
            <a:r>
              <a:rPr sz="1800" spc="-15" baseline="4629" dirty="0">
                <a:latin typeface="Times New Roman"/>
                <a:cs typeface="Times New Roman"/>
              </a:rPr>
              <a:t>surface </a:t>
            </a:r>
            <a:r>
              <a:rPr sz="1800" spc="-7" baseline="4629" dirty="0">
                <a:latin typeface="Times New Roman"/>
                <a:cs typeface="Times New Roman"/>
              </a:rPr>
              <a:t>must lose as much radiation energy as it gains, and </a:t>
            </a:r>
            <a:r>
              <a:rPr sz="1800" spc="-15" baseline="4629" dirty="0">
                <a:latin typeface="Times New Roman"/>
                <a:cs typeface="Times New Roman"/>
              </a:rPr>
              <a:t>thus </a:t>
            </a:r>
            <a:r>
              <a:rPr sz="1875" b="1" i="1" spc="-44" baseline="4444" dirty="0">
                <a:latin typeface="Times New Roman"/>
                <a:cs typeface="Times New Roman"/>
              </a:rPr>
              <a:t>Q</a:t>
            </a:r>
            <a:r>
              <a:rPr sz="850" b="1" i="1" spc="-30" dirty="0">
                <a:latin typeface="Times New Roman"/>
                <a:cs typeface="Times New Roman"/>
              </a:rPr>
              <a:t>i </a:t>
            </a:r>
            <a:r>
              <a:rPr sz="1875" b="1" i="1" spc="-37" baseline="4444" dirty="0">
                <a:latin typeface="Times New Roman"/>
                <a:cs typeface="Times New Roman"/>
              </a:rPr>
              <a:t>=0</a:t>
            </a:r>
            <a:r>
              <a:rPr sz="1800" spc="-37" baseline="4629" dirty="0">
                <a:latin typeface="Times New Roman"/>
                <a:cs typeface="Times New Roman"/>
              </a:rPr>
              <a:t>. </a:t>
            </a:r>
            <a:r>
              <a:rPr sz="1800" spc="-22" baseline="4629" dirty="0">
                <a:latin typeface="Times New Roman"/>
                <a:cs typeface="Times New Roman"/>
              </a:rPr>
              <a:t>In </a:t>
            </a:r>
            <a:r>
              <a:rPr sz="1800" baseline="4629" dirty="0">
                <a:latin typeface="Times New Roman"/>
                <a:cs typeface="Times New Roman"/>
              </a:rPr>
              <a:t>such </a:t>
            </a:r>
            <a:r>
              <a:rPr sz="1800" spc="-7" baseline="4629" dirty="0">
                <a:latin typeface="Times New Roman"/>
                <a:cs typeface="Times New Roman"/>
              </a:rPr>
              <a:t>cases, the  </a:t>
            </a:r>
            <a:r>
              <a:rPr sz="1200" spc="-5" dirty="0">
                <a:latin typeface="Times New Roman"/>
                <a:cs typeface="Times New Roman"/>
              </a:rPr>
              <a:t>surface is </a:t>
            </a:r>
            <a:r>
              <a:rPr sz="1200" spc="-10" dirty="0">
                <a:latin typeface="Times New Roman"/>
                <a:cs typeface="Times New Roman"/>
              </a:rPr>
              <a:t>said </a:t>
            </a:r>
            <a:r>
              <a:rPr sz="1200" spc="-5" dirty="0">
                <a:latin typeface="Times New Roman"/>
                <a:cs typeface="Times New Roman"/>
              </a:rPr>
              <a:t>to </a:t>
            </a:r>
            <a:r>
              <a:rPr sz="1250" i="1" spc="-25" dirty="0">
                <a:latin typeface="Times New Roman"/>
                <a:cs typeface="Times New Roman"/>
              </a:rPr>
              <a:t>reradiate </a:t>
            </a:r>
            <a:r>
              <a:rPr sz="1200" spc="-5" dirty="0">
                <a:latin typeface="Times New Roman"/>
                <a:cs typeface="Times New Roman"/>
              </a:rPr>
              <a:t>all the radiation energy it receives, and </a:t>
            </a:r>
            <a:r>
              <a:rPr sz="1200" dirty="0">
                <a:latin typeface="Times New Roman"/>
                <a:cs typeface="Times New Roman"/>
              </a:rPr>
              <a:t>such </a:t>
            </a:r>
            <a:r>
              <a:rPr sz="1200" spc="-5" dirty="0">
                <a:latin typeface="Times New Roman"/>
                <a:cs typeface="Times New Roman"/>
              </a:rPr>
              <a:t>a surface is called a  </a:t>
            </a:r>
            <a:r>
              <a:rPr sz="1800" b="1" spc="-7" baseline="4629" dirty="0">
                <a:latin typeface="Times New Roman"/>
                <a:cs typeface="Times New Roman"/>
              </a:rPr>
              <a:t>reradiating surface. </a:t>
            </a:r>
            <a:r>
              <a:rPr sz="1800" spc="-7" baseline="4629" dirty="0">
                <a:latin typeface="Times New Roman"/>
                <a:cs typeface="Times New Roman"/>
              </a:rPr>
              <a:t>Setting </a:t>
            </a:r>
            <a:r>
              <a:rPr sz="1875" b="1" i="1" spc="-44" baseline="4444" dirty="0">
                <a:latin typeface="Times New Roman"/>
                <a:cs typeface="Times New Roman"/>
              </a:rPr>
              <a:t>Q</a:t>
            </a:r>
            <a:r>
              <a:rPr sz="850" b="1" i="1" spc="-30" dirty="0">
                <a:latin typeface="Times New Roman"/>
                <a:cs typeface="Times New Roman"/>
              </a:rPr>
              <a:t>i </a:t>
            </a:r>
            <a:r>
              <a:rPr sz="1875" b="1" i="1" spc="-52" baseline="4444" dirty="0">
                <a:latin typeface="Times New Roman"/>
                <a:cs typeface="Times New Roman"/>
              </a:rPr>
              <a:t>=0 </a:t>
            </a:r>
            <a:r>
              <a:rPr sz="1800" spc="-7" baseline="4629" dirty="0">
                <a:latin typeface="Times New Roman"/>
                <a:cs typeface="Times New Roman"/>
              </a:rPr>
              <a:t>in Eq.(8.19.a) </a:t>
            </a:r>
            <a:r>
              <a:rPr sz="1800" spc="-22" baseline="4629" dirty="0">
                <a:latin typeface="Times New Roman"/>
                <a:cs typeface="Times New Roman"/>
              </a:rPr>
              <a:t>yields </a:t>
            </a: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= E</a:t>
            </a:r>
            <a:r>
              <a:rPr sz="850" b="1" i="1" spc="-30" dirty="0">
                <a:latin typeface="Times New Roman"/>
                <a:cs typeface="Times New Roman"/>
              </a:rPr>
              <a:t>bi</a:t>
            </a:r>
            <a:r>
              <a:rPr sz="850" b="1" i="1" spc="114" dirty="0">
                <a:latin typeface="Times New Roman"/>
                <a:cs typeface="Times New Roman"/>
              </a:rPr>
              <a:t> </a:t>
            </a:r>
            <a:r>
              <a:rPr sz="1875" b="1" i="1" spc="-15" baseline="4444" dirty="0">
                <a:latin typeface="Times New Roman"/>
                <a:cs typeface="Times New Roman"/>
              </a:rPr>
              <a:t>T</a:t>
            </a:r>
            <a:r>
              <a:rPr sz="850" b="1" i="1" spc="-10" dirty="0">
                <a:latin typeface="Times New Roman"/>
                <a:cs typeface="Times New Roman"/>
              </a:rPr>
              <a:t>i</a:t>
            </a:r>
            <a:r>
              <a:rPr sz="1200" spc="-15" baseline="38194" dirty="0">
                <a:latin typeface="Times New Roman"/>
                <a:cs typeface="Times New Roman"/>
              </a:rPr>
              <a:t>4</a:t>
            </a:r>
            <a:r>
              <a:rPr sz="1800" spc="-15" baseline="4629" dirty="0">
                <a:latin typeface="Times New Roman"/>
                <a:cs typeface="Times New Roman"/>
              </a:rPr>
              <a:t>.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940808" y="2630421"/>
            <a:ext cx="1868805" cy="457200"/>
          </a:xfrm>
          <a:custGeom>
            <a:avLst/>
            <a:gdLst/>
            <a:ahLst/>
            <a:cxnLst/>
            <a:rect l="l" t="t" r="r" b="b"/>
            <a:pathLst>
              <a:path w="1868804" h="457200">
                <a:moveTo>
                  <a:pt x="0" y="457200"/>
                </a:moveTo>
                <a:lnTo>
                  <a:pt x="1868423" y="457200"/>
                </a:lnTo>
                <a:lnTo>
                  <a:pt x="1868423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4931508" y="2599895"/>
            <a:ext cx="189103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5080" algn="ctr">
              <a:lnSpc>
                <a:spcPct val="92400"/>
              </a:lnSpc>
              <a:spcBef>
                <a:spcPts val="195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Fig.(8.23) </a:t>
            </a:r>
            <a:r>
              <a:rPr sz="1050" b="1" i="1" spc="-20" dirty="0">
                <a:latin typeface="Times New Roman"/>
                <a:cs typeface="Times New Roman"/>
              </a:rPr>
              <a:t>Radiosity </a:t>
            </a:r>
            <a:r>
              <a:rPr sz="1050" b="1" i="1" spc="-30" dirty="0">
                <a:latin typeface="Times New Roman"/>
                <a:cs typeface="Times New Roman"/>
              </a:rPr>
              <a:t>represents </a:t>
            </a:r>
            <a:r>
              <a:rPr sz="1050" b="1" i="1" spc="-35" dirty="0">
                <a:latin typeface="Times New Roman"/>
                <a:cs typeface="Times New Roman"/>
              </a:rPr>
              <a:t>the  </a:t>
            </a:r>
            <a:r>
              <a:rPr sz="1050" b="1" i="1" spc="-10" dirty="0">
                <a:latin typeface="Times New Roman"/>
                <a:cs typeface="Times New Roman"/>
              </a:rPr>
              <a:t>sum </a:t>
            </a:r>
            <a:r>
              <a:rPr sz="1050" b="1" i="1" spc="-25" dirty="0">
                <a:latin typeface="Times New Roman"/>
                <a:cs typeface="Times New Roman"/>
              </a:rPr>
              <a:t>of the radiation </a:t>
            </a:r>
            <a:r>
              <a:rPr sz="1050" b="1" i="1" spc="-20" dirty="0">
                <a:latin typeface="Times New Roman"/>
                <a:cs typeface="Times New Roman"/>
              </a:rPr>
              <a:t>energy</a:t>
            </a:r>
            <a:r>
              <a:rPr sz="1050" b="1" i="1" spc="-114" dirty="0">
                <a:latin typeface="Times New Roman"/>
                <a:cs typeface="Times New Roman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emitted  </a:t>
            </a:r>
            <a:r>
              <a:rPr sz="1050" b="1" i="1" spc="-10" dirty="0">
                <a:latin typeface="Times New Roman"/>
                <a:cs typeface="Times New Roman"/>
              </a:rPr>
              <a:t>and </a:t>
            </a:r>
            <a:r>
              <a:rPr sz="1050" b="1" i="1" spc="-20" dirty="0">
                <a:latin typeface="Times New Roman"/>
                <a:cs typeface="Times New Roman"/>
              </a:rPr>
              <a:t>reflected </a:t>
            </a:r>
            <a:r>
              <a:rPr sz="1050" b="1" i="1" spc="5" dirty="0">
                <a:latin typeface="Times New Roman"/>
                <a:cs typeface="Times New Roman"/>
              </a:rPr>
              <a:t>by </a:t>
            </a:r>
            <a:r>
              <a:rPr sz="1050" b="1" i="1" spc="-30" dirty="0">
                <a:latin typeface="Times New Roman"/>
                <a:cs typeface="Times New Roman"/>
              </a:rPr>
              <a:t>a</a:t>
            </a:r>
            <a:r>
              <a:rPr sz="1050" b="1" i="1" spc="-190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surface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40080" y="10247372"/>
            <a:ext cx="6285230" cy="167640"/>
          </a:xfrm>
          <a:custGeom>
            <a:avLst/>
            <a:gdLst/>
            <a:ahLst/>
            <a:cxnLst/>
            <a:rect l="l" t="t" r="r" b="b"/>
            <a:pathLst>
              <a:path w="6285230" h="167640">
                <a:moveTo>
                  <a:pt x="0" y="167639"/>
                </a:moveTo>
                <a:lnTo>
                  <a:pt x="6284976" y="167639"/>
                </a:lnTo>
                <a:lnTo>
                  <a:pt x="6284976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40079" y="10247372"/>
            <a:ext cx="6285230" cy="167640"/>
          </a:xfrm>
          <a:custGeom>
            <a:avLst/>
            <a:gdLst/>
            <a:ahLst/>
            <a:cxnLst/>
            <a:rect l="l" t="t" r="r" b="b"/>
            <a:pathLst>
              <a:path w="6285230" h="167640">
                <a:moveTo>
                  <a:pt x="0" y="167639"/>
                </a:moveTo>
                <a:lnTo>
                  <a:pt x="6284975" y="167639"/>
                </a:lnTo>
                <a:lnTo>
                  <a:pt x="6284975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1847" y="697989"/>
            <a:ext cx="1267967" cy="2148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93208" y="3398516"/>
            <a:ext cx="1856222" cy="1463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031" y="713229"/>
            <a:ext cx="5029200" cy="2664460"/>
          </a:xfrm>
          <a:custGeom>
            <a:avLst/>
            <a:gdLst/>
            <a:ahLst/>
            <a:cxnLst/>
            <a:rect l="l" t="t" r="r" b="b"/>
            <a:pathLst>
              <a:path w="5029200" h="2664460">
                <a:moveTo>
                  <a:pt x="0" y="2663952"/>
                </a:moveTo>
                <a:lnTo>
                  <a:pt x="5029200" y="2663952"/>
                </a:lnTo>
                <a:lnTo>
                  <a:pt x="5029200" y="0"/>
                </a:lnTo>
                <a:lnTo>
                  <a:pt x="0" y="0"/>
                </a:lnTo>
                <a:lnTo>
                  <a:pt x="0" y="2663952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6097" y="1508185"/>
            <a:ext cx="158877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4161" y="268244"/>
            <a:ext cx="6298565" cy="16922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0"/>
              </a:spcBef>
              <a:tabLst>
                <a:tab pos="4469130" algn="l"/>
              </a:tabLst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7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	</a:t>
            </a: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  <a:p>
            <a:pPr marL="12700" algn="just">
              <a:lnSpc>
                <a:spcPts val="1555"/>
              </a:lnSpc>
              <a:spcBef>
                <a:spcPts val="735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8.7.3- </a:t>
            </a:r>
            <a:r>
              <a:rPr sz="1350" b="1" i="1" spc="-15" dirty="0">
                <a:latin typeface="Times New Roman"/>
                <a:cs typeface="Times New Roman"/>
              </a:rPr>
              <a:t>Net </a:t>
            </a:r>
            <a:r>
              <a:rPr sz="1350" b="1" i="1" spc="-25" dirty="0">
                <a:latin typeface="Times New Roman"/>
                <a:cs typeface="Times New Roman"/>
              </a:rPr>
              <a:t>Radiation </a:t>
            </a:r>
            <a:r>
              <a:rPr sz="1350" b="1" i="1" spc="-5" dirty="0">
                <a:latin typeface="Times New Roman"/>
                <a:cs typeface="Times New Roman"/>
              </a:rPr>
              <a:t>Heat </a:t>
            </a:r>
            <a:r>
              <a:rPr sz="1350" b="1" i="1" spc="-15" dirty="0">
                <a:latin typeface="Times New Roman"/>
                <a:cs typeface="Times New Roman"/>
              </a:rPr>
              <a:t>Transfer </a:t>
            </a:r>
            <a:r>
              <a:rPr sz="1350" b="1" i="1" spc="-30" dirty="0">
                <a:latin typeface="Times New Roman"/>
                <a:cs typeface="Times New Roman"/>
              </a:rPr>
              <a:t>between </a:t>
            </a:r>
            <a:r>
              <a:rPr sz="1350" b="1" i="1" spc="-10" dirty="0">
                <a:latin typeface="Times New Roman"/>
                <a:cs typeface="Times New Roman"/>
              </a:rPr>
              <a:t>Any</a:t>
            </a:r>
            <a:r>
              <a:rPr sz="1350" b="1" i="1" spc="-250" dirty="0">
                <a:latin typeface="Times New Roman"/>
                <a:cs typeface="Times New Roman"/>
              </a:rPr>
              <a:t> </a:t>
            </a:r>
            <a:r>
              <a:rPr sz="1350" b="1" i="1" spc="-35" dirty="0">
                <a:latin typeface="Times New Roman"/>
                <a:cs typeface="Times New Roman"/>
              </a:rPr>
              <a:t>Two </a:t>
            </a:r>
            <a:r>
              <a:rPr sz="1350" b="1" i="1" spc="-25" dirty="0">
                <a:latin typeface="Times New Roman"/>
                <a:cs typeface="Times New Roman"/>
              </a:rPr>
              <a:t>Surfaces</a:t>
            </a:r>
            <a:endParaRPr sz="1350">
              <a:latin typeface="Times New Roman"/>
              <a:cs typeface="Times New Roman"/>
            </a:endParaRPr>
          </a:p>
          <a:p>
            <a:pPr marL="12700" marR="1247140" indent="133985" algn="just">
              <a:lnSpc>
                <a:spcPct val="93900"/>
              </a:lnSpc>
              <a:spcBef>
                <a:spcPts val="25"/>
              </a:spcBef>
            </a:pPr>
            <a:r>
              <a:rPr sz="1200" dirty="0">
                <a:latin typeface="Times New Roman"/>
                <a:cs typeface="Times New Roman"/>
              </a:rPr>
              <a:t>Consider </a:t>
            </a:r>
            <a:r>
              <a:rPr sz="1200" spc="-5" dirty="0">
                <a:latin typeface="Times New Roman"/>
                <a:cs typeface="Times New Roman"/>
              </a:rPr>
              <a:t>two diffuse, </a:t>
            </a:r>
            <a:r>
              <a:rPr sz="1200" spc="-15" dirty="0">
                <a:latin typeface="Times New Roman"/>
                <a:cs typeface="Times New Roman"/>
              </a:rPr>
              <a:t>gray, </a:t>
            </a:r>
            <a:r>
              <a:rPr sz="1200" spc="-5" dirty="0">
                <a:latin typeface="Times New Roman"/>
                <a:cs typeface="Times New Roman"/>
              </a:rPr>
              <a:t>and opaque surfaces of arbitrary </a:t>
            </a:r>
            <a:r>
              <a:rPr sz="1200" dirty="0">
                <a:latin typeface="Times New Roman"/>
                <a:cs typeface="Times New Roman"/>
              </a:rPr>
              <a:t>shape </a:t>
            </a:r>
            <a:r>
              <a:rPr sz="1200" spc="-5" dirty="0">
                <a:latin typeface="Times New Roman"/>
                <a:cs typeface="Times New Roman"/>
              </a:rPr>
              <a:t>maintained  at uniform temperatures, as shown in Fig.(8.25). Recognizing that the radiosity </a:t>
            </a:r>
            <a:r>
              <a:rPr sz="1250" b="1" i="1" spc="-30" dirty="0">
                <a:latin typeface="Times New Roman"/>
                <a:cs typeface="Times New Roman"/>
              </a:rPr>
              <a:t>J  </a:t>
            </a:r>
            <a:r>
              <a:rPr sz="1200" spc="-5" dirty="0">
                <a:latin typeface="Times New Roman"/>
                <a:cs typeface="Times New Roman"/>
              </a:rPr>
              <a:t>represents the </a:t>
            </a:r>
            <a:r>
              <a:rPr sz="1200" spc="-10" dirty="0">
                <a:latin typeface="Times New Roman"/>
                <a:cs typeface="Times New Roman"/>
              </a:rPr>
              <a:t>rate </a:t>
            </a:r>
            <a:r>
              <a:rPr sz="1200" spc="-5" dirty="0">
                <a:latin typeface="Times New Roman"/>
                <a:cs typeface="Times New Roman"/>
              </a:rPr>
              <a:t>of radiation </a:t>
            </a:r>
            <a:r>
              <a:rPr sz="1200" spc="-10" dirty="0">
                <a:latin typeface="Times New Roman"/>
                <a:cs typeface="Times New Roman"/>
              </a:rPr>
              <a:t>leaving </a:t>
            </a:r>
            <a:r>
              <a:rPr sz="1200" spc="-5" dirty="0">
                <a:latin typeface="Times New Roman"/>
                <a:cs typeface="Times New Roman"/>
              </a:rPr>
              <a:t>a surface per unit surface </a:t>
            </a:r>
            <a:r>
              <a:rPr sz="1200" spc="-10" dirty="0">
                <a:latin typeface="Times New Roman"/>
                <a:cs typeface="Times New Roman"/>
              </a:rPr>
              <a:t>area </a:t>
            </a:r>
            <a:r>
              <a:rPr sz="1200" spc="-5" dirty="0">
                <a:latin typeface="Times New Roman"/>
                <a:cs typeface="Times New Roman"/>
              </a:rPr>
              <a:t>and that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marR="1248410" algn="just">
              <a:lnSpc>
                <a:spcPct val="90300"/>
              </a:lnSpc>
              <a:spcBef>
                <a:spcPts val="145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view factor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represents the fraction of radiation leaving 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that strikes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10" dirty="0">
                <a:latin typeface="Times New Roman"/>
                <a:cs typeface="Times New Roman"/>
              </a:rPr>
              <a:t>j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50" i="1" spc="-25" dirty="0">
                <a:latin typeface="Times New Roman"/>
                <a:cs typeface="Times New Roman"/>
              </a:rPr>
              <a:t>net </a:t>
            </a:r>
            <a:r>
              <a:rPr sz="1200" spc="-10" dirty="0">
                <a:latin typeface="Times New Roman"/>
                <a:cs typeface="Times New Roman"/>
              </a:rPr>
              <a:t>rate </a:t>
            </a:r>
            <a:r>
              <a:rPr sz="1200" spc="-5" dirty="0">
                <a:latin typeface="Times New Roman"/>
                <a:cs typeface="Times New Roman"/>
              </a:rPr>
              <a:t>of radiation heat transfer </a:t>
            </a:r>
            <a:r>
              <a:rPr sz="1200" spc="-10" dirty="0">
                <a:latin typeface="Times New Roman"/>
                <a:cs typeface="Times New Roman"/>
              </a:rPr>
              <a:t>from 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15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50" dirty="0">
                <a:latin typeface="Times New Roman"/>
                <a:cs typeface="Times New Roman"/>
              </a:rPr>
              <a:t>j </a:t>
            </a:r>
            <a:r>
              <a:rPr sz="1200" spc="-5" dirty="0">
                <a:latin typeface="Times New Roman"/>
                <a:cs typeface="Times New Roman"/>
              </a:rPr>
              <a:t>can be  expressed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9968" y="2826635"/>
            <a:ext cx="132080" cy="18415"/>
          </a:xfrm>
          <a:custGeom>
            <a:avLst/>
            <a:gdLst/>
            <a:ahLst/>
            <a:cxnLst/>
            <a:rect l="l" t="t" r="r" b="b"/>
            <a:pathLst>
              <a:path w="132079" h="18414">
                <a:moveTo>
                  <a:pt x="12192" y="0"/>
                </a:moveTo>
                <a:lnTo>
                  <a:pt x="7048" y="0"/>
                </a:lnTo>
                <a:lnTo>
                  <a:pt x="4762" y="762"/>
                </a:lnTo>
                <a:lnTo>
                  <a:pt x="952" y="4191"/>
                </a:lnTo>
                <a:lnTo>
                  <a:pt x="0" y="6477"/>
                </a:lnTo>
                <a:lnTo>
                  <a:pt x="0" y="11430"/>
                </a:lnTo>
                <a:lnTo>
                  <a:pt x="952" y="13525"/>
                </a:lnTo>
                <a:lnTo>
                  <a:pt x="2857" y="15240"/>
                </a:lnTo>
                <a:lnTo>
                  <a:pt x="4762" y="17145"/>
                </a:lnTo>
                <a:lnTo>
                  <a:pt x="7048" y="18097"/>
                </a:lnTo>
                <a:lnTo>
                  <a:pt x="12192" y="18097"/>
                </a:lnTo>
                <a:lnTo>
                  <a:pt x="14478" y="17145"/>
                </a:lnTo>
                <a:lnTo>
                  <a:pt x="16192" y="15240"/>
                </a:lnTo>
                <a:lnTo>
                  <a:pt x="18097" y="13525"/>
                </a:lnTo>
                <a:lnTo>
                  <a:pt x="18859" y="11430"/>
                </a:lnTo>
                <a:lnTo>
                  <a:pt x="18859" y="6477"/>
                </a:lnTo>
                <a:lnTo>
                  <a:pt x="18097" y="4191"/>
                </a:lnTo>
                <a:lnTo>
                  <a:pt x="16192" y="2476"/>
                </a:lnTo>
                <a:lnTo>
                  <a:pt x="14478" y="762"/>
                </a:lnTo>
                <a:lnTo>
                  <a:pt x="12192" y="0"/>
                </a:lnTo>
                <a:close/>
              </a:path>
              <a:path w="132079" h="18414">
                <a:moveTo>
                  <a:pt x="68580" y="0"/>
                </a:moveTo>
                <a:lnTo>
                  <a:pt x="63436" y="0"/>
                </a:lnTo>
                <a:lnTo>
                  <a:pt x="61150" y="762"/>
                </a:lnTo>
                <a:lnTo>
                  <a:pt x="57340" y="4191"/>
                </a:lnTo>
                <a:lnTo>
                  <a:pt x="56388" y="6477"/>
                </a:lnTo>
                <a:lnTo>
                  <a:pt x="56388" y="11430"/>
                </a:lnTo>
                <a:lnTo>
                  <a:pt x="57340" y="13525"/>
                </a:lnTo>
                <a:lnTo>
                  <a:pt x="59245" y="15240"/>
                </a:lnTo>
                <a:lnTo>
                  <a:pt x="61150" y="17145"/>
                </a:lnTo>
                <a:lnTo>
                  <a:pt x="63436" y="18097"/>
                </a:lnTo>
                <a:lnTo>
                  <a:pt x="68580" y="18097"/>
                </a:lnTo>
                <a:lnTo>
                  <a:pt x="70866" y="17145"/>
                </a:lnTo>
                <a:lnTo>
                  <a:pt x="72580" y="15240"/>
                </a:lnTo>
                <a:lnTo>
                  <a:pt x="74485" y="13525"/>
                </a:lnTo>
                <a:lnTo>
                  <a:pt x="75438" y="11430"/>
                </a:lnTo>
                <a:lnTo>
                  <a:pt x="75438" y="6477"/>
                </a:lnTo>
                <a:lnTo>
                  <a:pt x="74485" y="4191"/>
                </a:lnTo>
                <a:lnTo>
                  <a:pt x="72580" y="2476"/>
                </a:lnTo>
                <a:lnTo>
                  <a:pt x="70866" y="762"/>
                </a:lnTo>
                <a:lnTo>
                  <a:pt x="68580" y="0"/>
                </a:lnTo>
                <a:close/>
              </a:path>
              <a:path w="132079" h="18414">
                <a:moveTo>
                  <a:pt x="124968" y="0"/>
                </a:moveTo>
                <a:lnTo>
                  <a:pt x="119824" y="0"/>
                </a:lnTo>
                <a:lnTo>
                  <a:pt x="117538" y="762"/>
                </a:lnTo>
                <a:lnTo>
                  <a:pt x="113728" y="4191"/>
                </a:lnTo>
                <a:lnTo>
                  <a:pt x="112776" y="6477"/>
                </a:lnTo>
                <a:lnTo>
                  <a:pt x="112776" y="11430"/>
                </a:lnTo>
                <a:lnTo>
                  <a:pt x="113728" y="13525"/>
                </a:lnTo>
                <a:lnTo>
                  <a:pt x="115633" y="15240"/>
                </a:lnTo>
                <a:lnTo>
                  <a:pt x="117538" y="17145"/>
                </a:lnTo>
                <a:lnTo>
                  <a:pt x="119824" y="18097"/>
                </a:lnTo>
                <a:lnTo>
                  <a:pt x="124968" y="18097"/>
                </a:lnTo>
                <a:lnTo>
                  <a:pt x="127254" y="17145"/>
                </a:lnTo>
                <a:lnTo>
                  <a:pt x="130873" y="13525"/>
                </a:lnTo>
                <a:lnTo>
                  <a:pt x="131826" y="11430"/>
                </a:lnTo>
                <a:lnTo>
                  <a:pt x="131826" y="6477"/>
                </a:lnTo>
                <a:lnTo>
                  <a:pt x="130873" y="4191"/>
                </a:lnTo>
                <a:lnTo>
                  <a:pt x="129159" y="2476"/>
                </a:lnTo>
                <a:lnTo>
                  <a:pt x="127254" y="762"/>
                </a:lnTo>
                <a:lnTo>
                  <a:pt x="1249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68325" y="1911131"/>
            <a:ext cx="1377315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 algn="just">
              <a:lnSpc>
                <a:spcPct val="117000"/>
              </a:lnSpc>
              <a:spcBef>
                <a:spcPts val="100"/>
              </a:spcBef>
            </a:pPr>
            <a:r>
              <a:rPr sz="1350" i="1" spc="-30" dirty="0">
                <a:latin typeface="Times New Roman"/>
                <a:cs typeface="Times New Roman"/>
              </a:rPr>
              <a:t>Radiation </a:t>
            </a:r>
            <a:r>
              <a:rPr sz="1350" i="1" spc="-20" dirty="0">
                <a:latin typeface="Times New Roman"/>
                <a:cs typeface="Times New Roman"/>
              </a:rPr>
              <a:t>leaving  </a:t>
            </a:r>
            <a:r>
              <a:rPr sz="1350" i="1" spc="-25" dirty="0">
                <a:latin typeface="Times New Roman"/>
                <a:cs typeface="Times New Roman"/>
              </a:rPr>
              <a:t>the </a:t>
            </a:r>
            <a:r>
              <a:rPr sz="1350" i="1" spc="-30" dirty="0">
                <a:latin typeface="Times New Roman"/>
                <a:cs typeface="Times New Roman"/>
              </a:rPr>
              <a:t>entire </a:t>
            </a:r>
            <a:r>
              <a:rPr sz="1350" i="1" spc="-15" dirty="0">
                <a:latin typeface="Times New Roman"/>
                <a:cs typeface="Times New Roman"/>
              </a:rPr>
              <a:t>surface </a:t>
            </a:r>
            <a:r>
              <a:rPr sz="1350" i="1" spc="-5" dirty="0">
                <a:latin typeface="Times New Roman"/>
                <a:cs typeface="Times New Roman"/>
              </a:rPr>
              <a:t>j  </a:t>
            </a:r>
            <a:r>
              <a:rPr sz="1350" i="1" spc="-20" dirty="0">
                <a:latin typeface="Times New Roman"/>
                <a:cs typeface="Times New Roman"/>
              </a:rPr>
              <a:t>that </a:t>
            </a:r>
            <a:r>
              <a:rPr sz="1350" i="1" spc="-10" dirty="0">
                <a:latin typeface="Times New Roman"/>
                <a:cs typeface="Times New Roman"/>
              </a:rPr>
              <a:t>strikes </a:t>
            </a:r>
            <a:r>
              <a:rPr sz="1350" i="1" spc="-15" dirty="0">
                <a:latin typeface="Times New Roman"/>
                <a:cs typeface="Times New Roman"/>
              </a:rPr>
              <a:t>surface</a:t>
            </a:r>
            <a:r>
              <a:rPr sz="1350" i="1" spc="-180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i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1398" y="1911131"/>
            <a:ext cx="1414145" cy="74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6525" algn="just">
              <a:lnSpc>
                <a:spcPct val="117000"/>
              </a:lnSpc>
              <a:spcBef>
                <a:spcPts val="100"/>
              </a:spcBef>
            </a:pPr>
            <a:r>
              <a:rPr sz="1350" i="1" spc="-35" dirty="0">
                <a:latin typeface="Times New Roman"/>
                <a:cs typeface="Times New Roman"/>
              </a:rPr>
              <a:t>Radiation </a:t>
            </a:r>
            <a:r>
              <a:rPr sz="1350" i="1" spc="-20" dirty="0">
                <a:latin typeface="Times New Roman"/>
                <a:cs typeface="Times New Roman"/>
              </a:rPr>
              <a:t>leaving  </a:t>
            </a:r>
            <a:r>
              <a:rPr sz="1350" i="1" spc="-25" dirty="0">
                <a:latin typeface="Times New Roman"/>
                <a:cs typeface="Times New Roman"/>
              </a:rPr>
              <a:t>the entire </a:t>
            </a:r>
            <a:r>
              <a:rPr sz="1350" i="1" spc="-15" dirty="0">
                <a:latin typeface="Times New Roman"/>
                <a:cs typeface="Times New Roman"/>
              </a:rPr>
              <a:t>surface </a:t>
            </a:r>
            <a:r>
              <a:rPr sz="1350" i="1" spc="-5" dirty="0">
                <a:latin typeface="Times New Roman"/>
                <a:cs typeface="Times New Roman"/>
              </a:rPr>
              <a:t>i  </a:t>
            </a:r>
            <a:r>
              <a:rPr sz="1350" i="1" spc="-20" dirty="0">
                <a:latin typeface="Times New Roman"/>
                <a:cs typeface="Times New Roman"/>
              </a:rPr>
              <a:t>that </a:t>
            </a:r>
            <a:r>
              <a:rPr sz="1350" i="1" spc="-10" dirty="0">
                <a:latin typeface="Times New Roman"/>
                <a:cs typeface="Times New Roman"/>
              </a:rPr>
              <a:t>strikes </a:t>
            </a:r>
            <a:r>
              <a:rPr sz="1350" i="1" spc="-15" dirty="0">
                <a:latin typeface="Times New Roman"/>
                <a:cs typeface="Times New Roman"/>
              </a:rPr>
              <a:t>surface</a:t>
            </a:r>
            <a:r>
              <a:rPr sz="1350" i="1" spc="100" dirty="0">
                <a:latin typeface="Times New Roman"/>
                <a:cs typeface="Times New Roman"/>
              </a:rPr>
              <a:t> </a:t>
            </a:r>
            <a:r>
              <a:rPr sz="1350" i="1" spc="-5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7927" y="2804120"/>
            <a:ext cx="533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5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7526" y="2693355"/>
            <a:ext cx="147002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702310" algn="l"/>
              </a:tabLst>
            </a:pPr>
            <a:r>
              <a:rPr sz="1350" i="1" spc="-55" dirty="0">
                <a:latin typeface="Times New Roman"/>
                <a:cs typeface="Times New Roman"/>
              </a:rPr>
              <a:t>A</a:t>
            </a:r>
            <a:r>
              <a:rPr sz="1125" i="1" spc="-82" baseline="-22222" dirty="0">
                <a:latin typeface="Times New Roman"/>
                <a:cs typeface="Times New Roman"/>
              </a:rPr>
              <a:t>i    </a:t>
            </a:r>
            <a:r>
              <a:rPr sz="1350" i="1" spc="-85" dirty="0">
                <a:latin typeface="Times New Roman"/>
                <a:cs typeface="Times New Roman"/>
              </a:rPr>
              <a:t>J</a:t>
            </a:r>
            <a:r>
              <a:rPr sz="1350" i="1" spc="-210" dirty="0">
                <a:latin typeface="Times New Roman"/>
                <a:cs typeface="Times New Roman"/>
              </a:rPr>
              <a:t> </a:t>
            </a:r>
            <a:r>
              <a:rPr sz="1125" i="1" spc="7" baseline="-22222" dirty="0">
                <a:latin typeface="Times New Roman"/>
                <a:cs typeface="Times New Roman"/>
              </a:rPr>
              <a:t>i </a:t>
            </a:r>
            <a:r>
              <a:rPr sz="1125" i="1" spc="165" baseline="-22222" dirty="0">
                <a:latin typeface="Times New Roman"/>
                <a:cs typeface="Times New Roman"/>
              </a:rPr>
              <a:t> </a:t>
            </a:r>
            <a:r>
              <a:rPr sz="1350" i="1" spc="-55" dirty="0">
                <a:latin typeface="Times New Roman"/>
                <a:cs typeface="Times New Roman"/>
              </a:rPr>
              <a:t>F</a:t>
            </a:r>
            <a:r>
              <a:rPr sz="1125" i="1" spc="-82" baseline="-22222" dirty="0">
                <a:latin typeface="Times New Roman"/>
                <a:cs typeface="Times New Roman"/>
              </a:rPr>
              <a:t>i	</a:t>
            </a:r>
            <a:r>
              <a:rPr sz="1125" i="1" spc="7" baseline="-22222" dirty="0">
                <a:latin typeface="Times New Roman"/>
                <a:cs typeface="Times New Roman"/>
              </a:rPr>
              <a:t>j </a:t>
            </a:r>
            <a:r>
              <a:rPr sz="1350" i="1" spc="-10" dirty="0">
                <a:latin typeface="Times New Roman"/>
                <a:cs typeface="Times New Roman"/>
              </a:rPr>
              <a:t>- </a:t>
            </a:r>
            <a:r>
              <a:rPr sz="1350" i="1" spc="30" dirty="0">
                <a:latin typeface="Times New Roman"/>
                <a:cs typeface="Times New Roman"/>
              </a:rPr>
              <a:t>A</a:t>
            </a:r>
            <a:r>
              <a:rPr sz="1125" i="1" spc="44" baseline="-22222" dirty="0">
                <a:latin typeface="Times New Roman"/>
                <a:cs typeface="Times New Roman"/>
              </a:rPr>
              <a:t>j </a:t>
            </a:r>
            <a:r>
              <a:rPr sz="1350" i="1" spc="-85" dirty="0">
                <a:latin typeface="Times New Roman"/>
                <a:cs typeface="Times New Roman"/>
              </a:rPr>
              <a:t>J </a:t>
            </a:r>
            <a:r>
              <a:rPr sz="1125" i="1" spc="7" baseline="-22222" dirty="0">
                <a:latin typeface="Times New Roman"/>
                <a:cs typeface="Times New Roman"/>
              </a:rPr>
              <a:t>j</a:t>
            </a:r>
            <a:r>
              <a:rPr sz="1125" i="1" spc="22" baseline="-22222" dirty="0">
                <a:latin typeface="Times New Roman"/>
                <a:cs typeface="Times New Roman"/>
              </a:rPr>
              <a:t> </a:t>
            </a:r>
            <a:r>
              <a:rPr sz="1350" i="1" spc="20" dirty="0">
                <a:latin typeface="Times New Roman"/>
                <a:cs typeface="Times New Roman"/>
              </a:rPr>
              <a:t>F</a:t>
            </a:r>
            <a:r>
              <a:rPr sz="1125" i="1" spc="30" baseline="-22222" dirty="0">
                <a:latin typeface="Times New Roman"/>
                <a:cs typeface="Times New Roman"/>
              </a:rPr>
              <a:t>j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40818" y="2298106"/>
            <a:ext cx="533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5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77512" y="2187424"/>
            <a:ext cx="21907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350" i="1" spc="-35" dirty="0">
                <a:latin typeface="Times New Roman"/>
                <a:cs typeface="Times New Roman"/>
              </a:rPr>
              <a:t>Q</a:t>
            </a:r>
            <a:r>
              <a:rPr sz="1125" i="1" spc="-52" baseline="-22222" dirty="0">
                <a:latin typeface="Times New Roman"/>
                <a:cs typeface="Times New Roman"/>
              </a:rPr>
              <a:t>i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72739" y="2871022"/>
            <a:ext cx="90805" cy="48260"/>
          </a:xfrm>
          <a:custGeom>
            <a:avLst/>
            <a:gdLst/>
            <a:ahLst/>
            <a:cxnLst/>
            <a:rect l="l" t="t" r="r" b="b"/>
            <a:pathLst>
              <a:path w="90805" h="48260">
                <a:moveTo>
                  <a:pt x="62865" y="0"/>
                </a:moveTo>
                <a:lnTo>
                  <a:pt x="59055" y="0"/>
                </a:lnTo>
                <a:lnTo>
                  <a:pt x="60769" y="4191"/>
                </a:lnTo>
                <a:lnTo>
                  <a:pt x="73914" y="21907"/>
                </a:lnTo>
                <a:lnTo>
                  <a:pt x="0" y="21907"/>
                </a:lnTo>
                <a:lnTo>
                  <a:pt x="0" y="26289"/>
                </a:lnTo>
                <a:lnTo>
                  <a:pt x="73914" y="26289"/>
                </a:lnTo>
                <a:lnTo>
                  <a:pt x="69723" y="30861"/>
                </a:lnTo>
                <a:lnTo>
                  <a:pt x="59055" y="48006"/>
                </a:lnTo>
                <a:lnTo>
                  <a:pt x="62865" y="48006"/>
                </a:lnTo>
                <a:lnTo>
                  <a:pt x="66675" y="43624"/>
                </a:lnTo>
                <a:lnTo>
                  <a:pt x="71056" y="39243"/>
                </a:lnTo>
                <a:lnTo>
                  <a:pt x="81343" y="30861"/>
                </a:lnTo>
                <a:lnTo>
                  <a:pt x="85915" y="27622"/>
                </a:lnTo>
                <a:lnTo>
                  <a:pt x="90297" y="25336"/>
                </a:lnTo>
                <a:lnTo>
                  <a:pt x="90297" y="22860"/>
                </a:lnTo>
                <a:lnTo>
                  <a:pt x="86868" y="21145"/>
                </a:lnTo>
                <a:lnTo>
                  <a:pt x="82486" y="17907"/>
                </a:lnTo>
                <a:lnTo>
                  <a:pt x="71247" y="8953"/>
                </a:lnTo>
                <a:lnTo>
                  <a:pt x="66675" y="4381"/>
                </a:lnTo>
                <a:lnTo>
                  <a:pt x="62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00821" y="2871022"/>
            <a:ext cx="90805" cy="48260"/>
          </a:xfrm>
          <a:custGeom>
            <a:avLst/>
            <a:gdLst/>
            <a:ahLst/>
            <a:cxnLst/>
            <a:rect l="l" t="t" r="r" b="b"/>
            <a:pathLst>
              <a:path w="90805" h="48260">
                <a:moveTo>
                  <a:pt x="62865" y="0"/>
                </a:moveTo>
                <a:lnTo>
                  <a:pt x="59055" y="0"/>
                </a:lnTo>
                <a:lnTo>
                  <a:pt x="60769" y="4191"/>
                </a:lnTo>
                <a:lnTo>
                  <a:pt x="74104" y="21907"/>
                </a:lnTo>
                <a:lnTo>
                  <a:pt x="0" y="21907"/>
                </a:lnTo>
                <a:lnTo>
                  <a:pt x="0" y="26289"/>
                </a:lnTo>
                <a:lnTo>
                  <a:pt x="74104" y="26289"/>
                </a:lnTo>
                <a:lnTo>
                  <a:pt x="69723" y="30861"/>
                </a:lnTo>
                <a:lnTo>
                  <a:pt x="66675" y="34671"/>
                </a:lnTo>
                <a:lnTo>
                  <a:pt x="62865" y="40386"/>
                </a:lnTo>
                <a:lnTo>
                  <a:pt x="60960" y="44005"/>
                </a:lnTo>
                <a:lnTo>
                  <a:pt x="59055" y="48006"/>
                </a:lnTo>
                <a:lnTo>
                  <a:pt x="62865" y="48006"/>
                </a:lnTo>
                <a:lnTo>
                  <a:pt x="66865" y="43624"/>
                </a:lnTo>
                <a:lnTo>
                  <a:pt x="71247" y="39243"/>
                </a:lnTo>
                <a:lnTo>
                  <a:pt x="76200" y="35051"/>
                </a:lnTo>
                <a:lnTo>
                  <a:pt x="81343" y="30861"/>
                </a:lnTo>
                <a:lnTo>
                  <a:pt x="86106" y="27622"/>
                </a:lnTo>
                <a:lnTo>
                  <a:pt x="90297" y="25336"/>
                </a:lnTo>
                <a:lnTo>
                  <a:pt x="90297" y="22860"/>
                </a:lnTo>
                <a:lnTo>
                  <a:pt x="66675" y="4381"/>
                </a:lnTo>
                <a:lnTo>
                  <a:pt x="62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5877" y="2364483"/>
            <a:ext cx="90805" cy="48260"/>
          </a:xfrm>
          <a:custGeom>
            <a:avLst/>
            <a:gdLst/>
            <a:ahLst/>
            <a:cxnLst/>
            <a:rect l="l" t="t" r="r" b="b"/>
            <a:pathLst>
              <a:path w="90805" h="48260">
                <a:moveTo>
                  <a:pt x="63055" y="0"/>
                </a:moveTo>
                <a:lnTo>
                  <a:pt x="59054" y="0"/>
                </a:lnTo>
                <a:lnTo>
                  <a:pt x="60769" y="4191"/>
                </a:lnTo>
                <a:lnTo>
                  <a:pt x="74104" y="21907"/>
                </a:lnTo>
                <a:lnTo>
                  <a:pt x="0" y="21907"/>
                </a:lnTo>
                <a:lnTo>
                  <a:pt x="0" y="26289"/>
                </a:lnTo>
                <a:lnTo>
                  <a:pt x="74104" y="26289"/>
                </a:lnTo>
                <a:lnTo>
                  <a:pt x="69722" y="31051"/>
                </a:lnTo>
                <a:lnTo>
                  <a:pt x="59054" y="48006"/>
                </a:lnTo>
                <a:lnTo>
                  <a:pt x="63055" y="48006"/>
                </a:lnTo>
                <a:lnTo>
                  <a:pt x="66865" y="43624"/>
                </a:lnTo>
                <a:lnTo>
                  <a:pt x="71247" y="39433"/>
                </a:lnTo>
                <a:lnTo>
                  <a:pt x="81343" y="30861"/>
                </a:lnTo>
                <a:lnTo>
                  <a:pt x="86106" y="27622"/>
                </a:lnTo>
                <a:lnTo>
                  <a:pt x="90297" y="25526"/>
                </a:lnTo>
                <a:lnTo>
                  <a:pt x="90297" y="22860"/>
                </a:lnTo>
                <a:lnTo>
                  <a:pt x="66675" y="4572"/>
                </a:lnTo>
                <a:lnTo>
                  <a:pt x="630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0263" y="2817873"/>
            <a:ext cx="86995" cy="37465"/>
          </a:xfrm>
          <a:custGeom>
            <a:avLst/>
            <a:gdLst/>
            <a:ahLst/>
            <a:cxnLst/>
            <a:rect l="l" t="t" r="r" b="b"/>
            <a:pathLst>
              <a:path w="86994" h="37464">
                <a:moveTo>
                  <a:pt x="86868" y="0"/>
                </a:moveTo>
                <a:lnTo>
                  <a:pt x="0" y="0"/>
                </a:lnTo>
                <a:lnTo>
                  <a:pt x="0" y="7620"/>
                </a:lnTo>
                <a:lnTo>
                  <a:pt x="86868" y="7620"/>
                </a:lnTo>
                <a:lnTo>
                  <a:pt x="86868" y="0"/>
                </a:lnTo>
                <a:close/>
              </a:path>
              <a:path w="86994" h="37464">
                <a:moveTo>
                  <a:pt x="86868" y="29527"/>
                </a:moveTo>
                <a:lnTo>
                  <a:pt x="0" y="29527"/>
                </a:lnTo>
                <a:lnTo>
                  <a:pt x="0" y="37147"/>
                </a:lnTo>
                <a:lnTo>
                  <a:pt x="86868" y="37147"/>
                </a:lnTo>
                <a:lnTo>
                  <a:pt x="86868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05375" y="240124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05375" y="224732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5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05375" y="209302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42319" y="2509453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67246" y="0"/>
                </a:moveTo>
                <a:lnTo>
                  <a:pt x="59054" y="0"/>
                </a:lnTo>
                <a:lnTo>
                  <a:pt x="59054" y="43052"/>
                </a:lnTo>
                <a:lnTo>
                  <a:pt x="58700" y="52985"/>
                </a:lnTo>
                <a:lnTo>
                  <a:pt x="50461" y="96568"/>
                </a:lnTo>
                <a:lnTo>
                  <a:pt x="29682" y="134740"/>
                </a:lnTo>
                <a:lnTo>
                  <a:pt x="0" y="160591"/>
                </a:lnTo>
                <a:lnTo>
                  <a:pt x="1904" y="162305"/>
                </a:lnTo>
                <a:lnTo>
                  <a:pt x="35552" y="138183"/>
                </a:lnTo>
                <a:lnTo>
                  <a:pt x="58075" y="98676"/>
                </a:lnTo>
                <a:lnTo>
                  <a:pt x="66853" y="53494"/>
                </a:lnTo>
                <a:lnTo>
                  <a:pt x="67196" y="43052"/>
                </a:lnTo>
                <a:lnTo>
                  <a:pt x="672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2319" y="1989769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1904" y="0"/>
                </a:moveTo>
                <a:lnTo>
                  <a:pt x="0" y="1524"/>
                </a:lnTo>
                <a:lnTo>
                  <a:pt x="9221" y="7989"/>
                </a:lnTo>
                <a:lnTo>
                  <a:pt x="17478" y="14811"/>
                </a:lnTo>
                <a:lnTo>
                  <a:pt x="43434" y="48696"/>
                </a:lnTo>
                <a:lnTo>
                  <a:pt x="57340" y="94702"/>
                </a:lnTo>
                <a:lnTo>
                  <a:pt x="59054" y="119252"/>
                </a:lnTo>
                <a:lnTo>
                  <a:pt x="59054" y="162115"/>
                </a:lnTo>
                <a:lnTo>
                  <a:pt x="67246" y="162115"/>
                </a:lnTo>
                <a:lnTo>
                  <a:pt x="67190" y="119252"/>
                </a:lnTo>
                <a:lnTo>
                  <a:pt x="60007" y="70103"/>
                </a:lnTo>
                <a:lnTo>
                  <a:pt x="37337" y="26098"/>
                </a:lnTo>
                <a:lnTo>
                  <a:pt x="11620" y="4533"/>
                </a:lnTo>
                <a:lnTo>
                  <a:pt x="19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14712" y="240124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14712" y="224732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5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14712" y="209302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10711" y="2509453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8000" y="0"/>
                </a:moveTo>
                <a:lnTo>
                  <a:pt x="0" y="0"/>
                </a:lnTo>
                <a:lnTo>
                  <a:pt x="53" y="43052"/>
                </a:lnTo>
                <a:lnTo>
                  <a:pt x="7048" y="92201"/>
                </a:lnTo>
                <a:lnTo>
                  <a:pt x="29717" y="136207"/>
                </a:lnTo>
                <a:lnTo>
                  <a:pt x="65150" y="162305"/>
                </a:lnTo>
                <a:lnTo>
                  <a:pt x="67055" y="160591"/>
                </a:lnTo>
                <a:lnTo>
                  <a:pt x="57914" y="154126"/>
                </a:lnTo>
                <a:lnTo>
                  <a:pt x="49649" y="147304"/>
                </a:lnTo>
                <a:lnTo>
                  <a:pt x="23621" y="113442"/>
                </a:lnTo>
                <a:lnTo>
                  <a:pt x="9715" y="67532"/>
                </a:lnTo>
                <a:lnTo>
                  <a:pt x="8000" y="43052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0711" y="1989769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65150" y="0"/>
                </a:moveTo>
                <a:lnTo>
                  <a:pt x="31503" y="24002"/>
                </a:lnTo>
                <a:lnTo>
                  <a:pt x="9060" y="63439"/>
                </a:lnTo>
                <a:lnTo>
                  <a:pt x="363" y="108701"/>
                </a:lnTo>
                <a:lnTo>
                  <a:pt x="0" y="162115"/>
                </a:lnTo>
                <a:lnTo>
                  <a:pt x="8000" y="162115"/>
                </a:lnTo>
                <a:lnTo>
                  <a:pt x="8000" y="119252"/>
                </a:lnTo>
                <a:lnTo>
                  <a:pt x="8328" y="109293"/>
                </a:lnTo>
                <a:lnTo>
                  <a:pt x="16597" y="65627"/>
                </a:lnTo>
                <a:lnTo>
                  <a:pt x="37534" y="27375"/>
                </a:lnTo>
                <a:lnTo>
                  <a:pt x="67055" y="1524"/>
                </a:lnTo>
                <a:lnTo>
                  <a:pt x="65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84601" y="2330002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36785" y="240124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36785" y="224732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5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6785" y="209302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73729" y="2509453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67056" y="0"/>
                </a:moveTo>
                <a:lnTo>
                  <a:pt x="59055" y="0"/>
                </a:lnTo>
                <a:lnTo>
                  <a:pt x="59055" y="43052"/>
                </a:lnTo>
                <a:lnTo>
                  <a:pt x="58700" y="52985"/>
                </a:lnTo>
                <a:lnTo>
                  <a:pt x="50351" y="96568"/>
                </a:lnTo>
                <a:lnTo>
                  <a:pt x="29494" y="134740"/>
                </a:lnTo>
                <a:lnTo>
                  <a:pt x="0" y="160591"/>
                </a:lnTo>
                <a:lnTo>
                  <a:pt x="1905" y="162305"/>
                </a:lnTo>
                <a:lnTo>
                  <a:pt x="35528" y="138183"/>
                </a:lnTo>
                <a:lnTo>
                  <a:pt x="57992" y="98676"/>
                </a:lnTo>
                <a:lnTo>
                  <a:pt x="66666" y="53494"/>
                </a:lnTo>
                <a:lnTo>
                  <a:pt x="67006" y="43052"/>
                </a:lnTo>
                <a:lnTo>
                  <a:pt x="67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3729" y="1989769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1905" y="0"/>
                </a:moveTo>
                <a:lnTo>
                  <a:pt x="0" y="1524"/>
                </a:lnTo>
                <a:lnTo>
                  <a:pt x="9141" y="7989"/>
                </a:lnTo>
                <a:lnTo>
                  <a:pt x="17406" y="14811"/>
                </a:lnTo>
                <a:lnTo>
                  <a:pt x="43338" y="48696"/>
                </a:lnTo>
                <a:lnTo>
                  <a:pt x="57316" y="94702"/>
                </a:lnTo>
                <a:lnTo>
                  <a:pt x="59055" y="119252"/>
                </a:lnTo>
                <a:lnTo>
                  <a:pt x="59055" y="162115"/>
                </a:lnTo>
                <a:lnTo>
                  <a:pt x="67056" y="162115"/>
                </a:lnTo>
                <a:lnTo>
                  <a:pt x="67003" y="119252"/>
                </a:lnTo>
                <a:lnTo>
                  <a:pt x="60007" y="70103"/>
                </a:lnTo>
                <a:lnTo>
                  <a:pt x="37337" y="26098"/>
                </a:lnTo>
                <a:lnTo>
                  <a:pt x="11513" y="4533"/>
                </a:lnTo>
                <a:lnTo>
                  <a:pt x="19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07070" y="2401249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7070" y="224732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5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07070" y="2093020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0"/>
                </a:moveTo>
                <a:lnTo>
                  <a:pt x="0" y="162306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03070" y="2509453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8000" y="0"/>
                </a:moveTo>
                <a:lnTo>
                  <a:pt x="0" y="0"/>
                </a:lnTo>
                <a:lnTo>
                  <a:pt x="53" y="43052"/>
                </a:lnTo>
                <a:lnTo>
                  <a:pt x="7048" y="92201"/>
                </a:lnTo>
                <a:lnTo>
                  <a:pt x="29718" y="136207"/>
                </a:lnTo>
                <a:lnTo>
                  <a:pt x="65150" y="162305"/>
                </a:lnTo>
                <a:lnTo>
                  <a:pt x="67056" y="160591"/>
                </a:lnTo>
                <a:lnTo>
                  <a:pt x="57914" y="154126"/>
                </a:lnTo>
                <a:lnTo>
                  <a:pt x="49649" y="147304"/>
                </a:lnTo>
                <a:lnTo>
                  <a:pt x="23622" y="113442"/>
                </a:lnTo>
                <a:lnTo>
                  <a:pt x="9715" y="67532"/>
                </a:lnTo>
                <a:lnTo>
                  <a:pt x="8000" y="43052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03070" y="1989769"/>
            <a:ext cx="67310" cy="162560"/>
          </a:xfrm>
          <a:custGeom>
            <a:avLst/>
            <a:gdLst/>
            <a:ahLst/>
            <a:cxnLst/>
            <a:rect l="l" t="t" r="r" b="b"/>
            <a:pathLst>
              <a:path w="67310" h="162560">
                <a:moveTo>
                  <a:pt x="65150" y="0"/>
                </a:moveTo>
                <a:lnTo>
                  <a:pt x="31527" y="24002"/>
                </a:lnTo>
                <a:lnTo>
                  <a:pt x="9063" y="63439"/>
                </a:lnTo>
                <a:lnTo>
                  <a:pt x="363" y="108701"/>
                </a:lnTo>
                <a:lnTo>
                  <a:pt x="0" y="162115"/>
                </a:lnTo>
                <a:lnTo>
                  <a:pt x="8000" y="162115"/>
                </a:lnTo>
                <a:lnTo>
                  <a:pt x="8000" y="119252"/>
                </a:lnTo>
                <a:lnTo>
                  <a:pt x="8328" y="109293"/>
                </a:lnTo>
                <a:lnTo>
                  <a:pt x="16677" y="65627"/>
                </a:lnTo>
                <a:lnTo>
                  <a:pt x="37561" y="27375"/>
                </a:lnTo>
                <a:lnTo>
                  <a:pt x="67056" y="1524"/>
                </a:lnTo>
                <a:lnTo>
                  <a:pt x="65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8196" y="2311714"/>
            <a:ext cx="86995" cy="37465"/>
          </a:xfrm>
          <a:custGeom>
            <a:avLst/>
            <a:gdLst/>
            <a:ahLst/>
            <a:cxnLst/>
            <a:rect l="l" t="t" r="r" b="b"/>
            <a:pathLst>
              <a:path w="86994" h="37464">
                <a:moveTo>
                  <a:pt x="86867" y="0"/>
                </a:moveTo>
                <a:lnTo>
                  <a:pt x="0" y="0"/>
                </a:lnTo>
                <a:lnTo>
                  <a:pt x="0" y="7620"/>
                </a:lnTo>
                <a:lnTo>
                  <a:pt x="86867" y="7620"/>
                </a:lnTo>
                <a:lnTo>
                  <a:pt x="86867" y="0"/>
                </a:lnTo>
                <a:close/>
              </a:path>
              <a:path w="86994" h="37464">
                <a:moveTo>
                  <a:pt x="86867" y="29527"/>
                </a:moveTo>
                <a:lnTo>
                  <a:pt x="0" y="29527"/>
                </a:lnTo>
                <a:lnTo>
                  <a:pt x="0" y="37147"/>
                </a:lnTo>
                <a:lnTo>
                  <a:pt x="86867" y="37147"/>
                </a:lnTo>
                <a:lnTo>
                  <a:pt x="86867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24378" y="2950401"/>
            <a:ext cx="232854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Applying the reciprocity relation </a:t>
            </a:r>
            <a:r>
              <a:rPr sz="1875" b="1" i="1" spc="-22" baseline="4444" dirty="0">
                <a:latin typeface="Times New Roman"/>
                <a:cs typeface="Times New Roman"/>
              </a:rPr>
              <a:t>A</a:t>
            </a:r>
            <a:r>
              <a:rPr sz="850" b="1" i="1" spc="-15" dirty="0">
                <a:latin typeface="Times New Roman"/>
                <a:cs typeface="Times New Roman"/>
              </a:rPr>
              <a:t>i</a:t>
            </a:r>
            <a:r>
              <a:rPr sz="850" b="1" i="1" spc="114" dirty="0">
                <a:latin typeface="Times New Roman"/>
                <a:cs typeface="Times New Roman"/>
              </a:rPr>
              <a:t> </a:t>
            </a:r>
            <a:r>
              <a:rPr sz="1875" b="1" i="1" spc="-157" baseline="4444" dirty="0">
                <a:latin typeface="Times New Roman"/>
                <a:cs typeface="Times New Roman"/>
              </a:rPr>
              <a:t>F</a:t>
            </a:r>
            <a:endParaRPr sz="1875" baseline="4444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49320" y="3053521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19">
                <a:moveTo>
                  <a:pt x="23050" y="0"/>
                </a:moveTo>
                <a:lnTo>
                  <a:pt x="18859" y="0"/>
                </a:lnTo>
                <a:lnTo>
                  <a:pt x="17145" y="762"/>
                </a:lnTo>
                <a:lnTo>
                  <a:pt x="15811" y="2286"/>
                </a:lnTo>
                <a:lnTo>
                  <a:pt x="14478" y="3619"/>
                </a:lnTo>
                <a:lnTo>
                  <a:pt x="13716" y="5334"/>
                </a:lnTo>
                <a:lnTo>
                  <a:pt x="13716" y="9525"/>
                </a:lnTo>
                <a:lnTo>
                  <a:pt x="14478" y="11239"/>
                </a:lnTo>
                <a:lnTo>
                  <a:pt x="17335" y="14097"/>
                </a:lnTo>
                <a:lnTo>
                  <a:pt x="19050" y="14859"/>
                </a:lnTo>
                <a:lnTo>
                  <a:pt x="23050" y="14859"/>
                </a:lnTo>
                <a:lnTo>
                  <a:pt x="24765" y="14097"/>
                </a:lnTo>
                <a:lnTo>
                  <a:pt x="26098" y="12573"/>
                </a:lnTo>
                <a:lnTo>
                  <a:pt x="27622" y="11239"/>
                </a:lnTo>
                <a:lnTo>
                  <a:pt x="28384" y="9525"/>
                </a:lnTo>
                <a:lnTo>
                  <a:pt x="28384" y="5334"/>
                </a:lnTo>
                <a:lnTo>
                  <a:pt x="27622" y="3619"/>
                </a:lnTo>
                <a:lnTo>
                  <a:pt x="26098" y="2286"/>
                </a:lnTo>
                <a:lnTo>
                  <a:pt x="24765" y="762"/>
                </a:lnTo>
                <a:lnTo>
                  <a:pt x="23050" y="0"/>
                </a:lnTo>
                <a:close/>
              </a:path>
              <a:path w="28575" h="71119">
                <a:moveTo>
                  <a:pt x="24003" y="23050"/>
                </a:moveTo>
                <a:lnTo>
                  <a:pt x="21145" y="23050"/>
                </a:lnTo>
                <a:lnTo>
                  <a:pt x="4191" y="25717"/>
                </a:lnTo>
                <a:lnTo>
                  <a:pt x="3619" y="27813"/>
                </a:lnTo>
                <a:lnTo>
                  <a:pt x="6477" y="27813"/>
                </a:lnTo>
                <a:lnTo>
                  <a:pt x="7239" y="28003"/>
                </a:lnTo>
                <a:lnTo>
                  <a:pt x="8001" y="28575"/>
                </a:lnTo>
                <a:lnTo>
                  <a:pt x="8572" y="29146"/>
                </a:lnTo>
                <a:lnTo>
                  <a:pt x="8762" y="29908"/>
                </a:lnTo>
                <a:lnTo>
                  <a:pt x="8762" y="31813"/>
                </a:lnTo>
                <a:lnTo>
                  <a:pt x="8572" y="33527"/>
                </a:lnTo>
                <a:lnTo>
                  <a:pt x="7810" y="35814"/>
                </a:lnTo>
                <a:lnTo>
                  <a:pt x="952" y="59626"/>
                </a:lnTo>
                <a:lnTo>
                  <a:pt x="381" y="61531"/>
                </a:lnTo>
                <a:lnTo>
                  <a:pt x="47" y="62865"/>
                </a:lnTo>
                <a:lnTo>
                  <a:pt x="0" y="66103"/>
                </a:lnTo>
                <a:lnTo>
                  <a:pt x="762" y="67627"/>
                </a:lnTo>
                <a:lnTo>
                  <a:pt x="2095" y="68770"/>
                </a:lnTo>
                <a:lnTo>
                  <a:pt x="3238" y="70104"/>
                </a:lnTo>
                <a:lnTo>
                  <a:pt x="4953" y="70675"/>
                </a:lnTo>
                <a:lnTo>
                  <a:pt x="12763" y="70675"/>
                </a:lnTo>
                <a:lnTo>
                  <a:pt x="18097" y="66103"/>
                </a:lnTo>
                <a:lnTo>
                  <a:pt x="19490" y="63626"/>
                </a:lnTo>
                <a:lnTo>
                  <a:pt x="14097" y="63626"/>
                </a:lnTo>
                <a:lnTo>
                  <a:pt x="13716" y="63436"/>
                </a:lnTo>
                <a:lnTo>
                  <a:pt x="13144" y="62865"/>
                </a:lnTo>
                <a:lnTo>
                  <a:pt x="12954" y="62484"/>
                </a:lnTo>
                <a:lnTo>
                  <a:pt x="12954" y="61531"/>
                </a:lnTo>
                <a:lnTo>
                  <a:pt x="13906" y="58102"/>
                </a:lnTo>
                <a:lnTo>
                  <a:pt x="24003" y="23050"/>
                </a:lnTo>
                <a:close/>
              </a:path>
              <a:path w="28575" h="71119">
                <a:moveTo>
                  <a:pt x="21526" y="56007"/>
                </a:moveTo>
                <a:lnTo>
                  <a:pt x="19431" y="59245"/>
                </a:lnTo>
                <a:lnTo>
                  <a:pt x="17526" y="61531"/>
                </a:lnTo>
                <a:lnTo>
                  <a:pt x="16002" y="62865"/>
                </a:lnTo>
                <a:lnTo>
                  <a:pt x="15430" y="63436"/>
                </a:lnTo>
                <a:lnTo>
                  <a:pt x="15049" y="63626"/>
                </a:lnTo>
                <a:lnTo>
                  <a:pt x="19490" y="63626"/>
                </a:lnTo>
                <a:lnTo>
                  <a:pt x="23241" y="56959"/>
                </a:lnTo>
                <a:lnTo>
                  <a:pt x="21526" y="56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04566" y="3053521"/>
            <a:ext cx="152971" cy="91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72446" y="3053521"/>
            <a:ext cx="46990" cy="91440"/>
          </a:xfrm>
          <a:custGeom>
            <a:avLst/>
            <a:gdLst/>
            <a:ahLst/>
            <a:cxnLst/>
            <a:rect l="l" t="t" r="r" b="b"/>
            <a:pathLst>
              <a:path w="46989" h="91439">
                <a:moveTo>
                  <a:pt x="41338" y="0"/>
                </a:moveTo>
                <a:lnTo>
                  <a:pt x="37337" y="0"/>
                </a:lnTo>
                <a:lnTo>
                  <a:pt x="35623" y="762"/>
                </a:lnTo>
                <a:lnTo>
                  <a:pt x="34099" y="2286"/>
                </a:lnTo>
                <a:lnTo>
                  <a:pt x="32575" y="3619"/>
                </a:lnTo>
                <a:lnTo>
                  <a:pt x="32003" y="5334"/>
                </a:lnTo>
                <a:lnTo>
                  <a:pt x="32003" y="9525"/>
                </a:lnTo>
                <a:lnTo>
                  <a:pt x="32575" y="11239"/>
                </a:lnTo>
                <a:lnTo>
                  <a:pt x="34099" y="12573"/>
                </a:lnTo>
                <a:lnTo>
                  <a:pt x="35623" y="14097"/>
                </a:lnTo>
                <a:lnTo>
                  <a:pt x="37337" y="14859"/>
                </a:lnTo>
                <a:lnTo>
                  <a:pt x="41338" y="14859"/>
                </a:lnTo>
                <a:lnTo>
                  <a:pt x="43052" y="14097"/>
                </a:lnTo>
                <a:lnTo>
                  <a:pt x="44576" y="12573"/>
                </a:lnTo>
                <a:lnTo>
                  <a:pt x="46100" y="11239"/>
                </a:lnTo>
                <a:lnTo>
                  <a:pt x="46672" y="9525"/>
                </a:lnTo>
                <a:lnTo>
                  <a:pt x="46672" y="5334"/>
                </a:lnTo>
                <a:lnTo>
                  <a:pt x="46100" y="3619"/>
                </a:lnTo>
                <a:lnTo>
                  <a:pt x="44576" y="2286"/>
                </a:lnTo>
                <a:lnTo>
                  <a:pt x="43243" y="762"/>
                </a:lnTo>
                <a:lnTo>
                  <a:pt x="41338" y="0"/>
                </a:lnTo>
                <a:close/>
              </a:path>
              <a:path w="46989" h="91439">
                <a:moveTo>
                  <a:pt x="7238" y="80581"/>
                </a:moveTo>
                <a:lnTo>
                  <a:pt x="4190" y="80581"/>
                </a:lnTo>
                <a:lnTo>
                  <a:pt x="2666" y="81152"/>
                </a:lnTo>
                <a:lnTo>
                  <a:pt x="1524" y="82296"/>
                </a:lnTo>
                <a:lnTo>
                  <a:pt x="571" y="83439"/>
                </a:lnTo>
                <a:lnTo>
                  <a:pt x="0" y="84582"/>
                </a:lnTo>
                <a:lnTo>
                  <a:pt x="95" y="87630"/>
                </a:lnTo>
                <a:lnTo>
                  <a:pt x="571" y="88582"/>
                </a:lnTo>
                <a:lnTo>
                  <a:pt x="3238" y="90868"/>
                </a:lnTo>
                <a:lnTo>
                  <a:pt x="5333" y="91440"/>
                </a:lnTo>
                <a:lnTo>
                  <a:pt x="11429" y="91440"/>
                </a:lnTo>
                <a:lnTo>
                  <a:pt x="14858" y="90487"/>
                </a:lnTo>
                <a:lnTo>
                  <a:pt x="17229" y="89154"/>
                </a:lnTo>
                <a:lnTo>
                  <a:pt x="9143" y="89154"/>
                </a:lnTo>
                <a:lnTo>
                  <a:pt x="8762" y="88963"/>
                </a:lnTo>
                <a:lnTo>
                  <a:pt x="8191" y="88392"/>
                </a:lnTo>
                <a:lnTo>
                  <a:pt x="8191" y="88011"/>
                </a:lnTo>
                <a:lnTo>
                  <a:pt x="8381" y="87630"/>
                </a:lnTo>
                <a:lnTo>
                  <a:pt x="9715" y="86296"/>
                </a:lnTo>
                <a:lnTo>
                  <a:pt x="10020" y="85534"/>
                </a:lnTo>
                <a:lnTo>
                  <a:pt x="10096" y="83248"/>
                </a:lnTo>
                <a:lnTo>
                  <a:pt x="9715" y="82486"/>
                </a:lnTo>
                <a:lnTo>
                  <a:pt x="8191" y="80962"/>
                </a:lnTo>
                <a:lnTo>
                  <a:pt x="7238" y="80581"/>
                </a:lnTo>
                <a:close/>
              </a:path>
              <a:path w="46989" h="91439">
                <a:moveTo>
                  <a:pt x="42381" y="27622"/>
                </a:moveTo>
                <a:lnTo>
                  <a:pt x="25717" y="27622"/>
                </a:lnTo>
                <a:lnTo>
                  <a:pt x="26669" y="28003"/>
                </a:lnTo>
                <a:lnTo>
                  <a:pt x="28193" y="29146"/>
                </a:lnTo>
                <a:lnTo>
                  <a:pt x="28575" y="29908"/>
                </a:lnTo>
                <a:lnTo>
                  <a:pt x="28575" y="31242"/>
                </a:lnTo>
                <a:lnTo>
                  <a:pt x="28193" y="32956"/>
                </a:lnTo>
                <a:lnTo>
                  <a:pt x="17144" y="74104"/>
                </a:lnTo>
                <a:lnTo>
                  <a:pt x="15430" y="81343"/>
                </a:lnTo>
                <a:lnTo>
                  <a:pt x="14096" y="85534"/>
                </a:lnTo>
                <a:lnTo>
                  <a:pt x="13335" y="86677"/>
                </a:lnTo>
                <a:lnTo>
                  <a:pt x="12191" y="88201"/>
                </a:lnTo>
                <a:lnTo>
                  <a:pt x="11049" y="89154"/>
                </a:lnTo>
                <a:lnTo>
                  <a:pt x="17229" y="89154"/>
                </a:lnTo>
                <a:lnTo>
                  <a:pt x="17906" y="88773"/>
                </a:lnTo>
                <a:lnTo>
                  <a:pt x="21145" y="87058"/>
                </a:lnTo>
                <a:lnTo>
                  <a:pt x="23621" y="84582"/>
                </a:lnTo>
                <a:lnTo>
                  <a:pt x="28193" y="76771"/>
                </a:lnTo>
                <a:lnTo>
                  <a:pt x="30670" y="70294"/>
                </a:lnTo>
                <a:lnTo>
                  <a:pt x="32956" y="62293"/>
                </a:lnTo>
                <a:lnTo>
                  <a:pt x="42381" y="27622"/>
                </a:lnTo>
                <a:close/>
              </a:path>
              <a:path w="46989" h="91439">
                <a:moveTo>
                  <a:pt x="43624" y="23050"/>
                </a:moveTo>
                <a:lnTo>
                  <a:pt x="40576" y="23050"/>
                </a:lnTo>
                <a:lnTo>
                  <a:pt x="23812" y="25717"/>
                </a:lnTo>
                <a:lnTo>
                  <a:pt x="23240" y="27813"/>
                </a:lnTo>
                <a:lnTo>
                  <a:pt x="23621" y="27813"/>
                </a:lnTo>
                <a:lnTo>
                  <a:pt x="24193" y="27622"/>
                </a:lnTo>
                <a:lnTo>
                  <a:pt x="42381" y="27622"/>
                </a:lnTo>
                <a:lnTo>
                  <a:pt x="43624" y="23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645979" y="3079239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4" h="36194">
                <a:moveTo>
                  <a:pt x="73723" y="0"/>
                </a:moveTo>
                <a:lnTo>
                  <a:pt x="69913" y="0"/>
                </a:lnTo>
                <a:lnTo>
                  <a:pt x="71818" y="3809"/>
                </a:lnTo>
                <a:lnTo>
                  <a:pt x="73342" y="6667"/>
                </a:lnTo>
                <a:lnTo>
                  <a:pt x="75247" y="9715"/>
                </a:lnTo>
                <a:lnTo>
                  <a:pt x="77152" y="12191"/>
                </a:lnTo>
                <a:lnTo>
                  <a:pt x="79629" y="15239"/>
                </a:lnTo>
                <a:lnTo>
                  <a:pt x="0" y="15239"/>
                </a:lnTo>
                <a:lnTo>
                  <a:pt x="0" y="20383"/>
                </a:lnTo>
                <a:lnTo>
                  <a:pt x="79629" y="20383"/>
                </a:lnTo>
                <a:lnTo>
                  <a:pt x="76200" y="24002"/>
                </a:lnTo>
                <a:lnTo>
                  <a:pt x="72961" y="29146"/>
                </a:lnTo>
                <a:lnTo>
                  <a:pt x="69723" y="35813"/>
                </a:lnTo>
                <a:lnTo>
                  <a:pt x="73533" y="35813"/>
                </a:lnTo>
                <a:lnTo>
                  <a:pt x="77914" y="31051"/>
                </a:lnTo>
                <a:lnTo>
                  <a:pt x="81534" y="27431"/>
                </a:lnTo>
                <a:lnTo>
                  <a:pt x="84582" y="24955"/>
                </a:lnTo>
                <a:lnTo>
                  <a:pt x="87820" y="22478"/>
                </a:lnTo>
                <a:lnTo>
                  <a:pt x="90868" y="20383"/>
                </a:lnTo>
                <a:lnTo>
                  <a:pt x="94297" y="18668"/>
                </a:lnTo>
                <a:lnTo>
                  <a:pt x="94297" y="16573"/>
                </a:lnTo>
                <a:lnTo>
                  <a:pt x="91440" y="15239"/>
                </a:lnTo>
                <a:lnTo>
                  <a:pt x="88392" y="13334"/>
                </a:lnTo>
                <a:lnTo>
                  <a:pt x="81915" y="8381"/>
                </a:lnTo>
                <a:lnTo>
                  <a:pt x="78105" y="4762"/>
                </a:lnTo>
                <a:lnTo>
                  <a:pt x="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72090" y="3053521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19">
                <a:moveTo>
                  <a:pt x="22860" y="0"/>
                </a:moveTo>
                <a:lnTo>
                  <a:pt x="18859" y="0"/>
                </a:lnTo>
                <a:lnTo>
                  <a:pt x="17145" y="762"/>
                </a:lnTo>
                <a:lnTo>
                  <a:pt x="15811" y="2286"/>
                </a:lnTo>
                <a:lnTo>
                  <a:pt x="14287" y="3619"/>
                </a:lnTo>
                <a:lnTo>
                  <a:pt x="13525" y="5334"/>
                </a:lnTo>
                <a:lnTo>
                  <a:pt x="13525" y="9525"/>
                </a:lnTo>
                <a:lnTo>
                  <a:pt x="14287" y="11239"/>
                </a:lnTo>
                <a:lnTo>
                  <a:pt x="15811" y="12573"/>
                </a:lnTo>
                <a:lnTo>
                  <a:pt x="17145" y="14097"/>
                </a:lnTo>
                <a:lnTo>
                  <a:pt x="18859" y="14859"/>
                </a:lnTo>
                <a:lnTo>
                  <a:pt x="22860" y="14859"/>
                </a:lnTo>
                <a:lnTo>
                  <a:pt x="24574" y="14097"/>
                </a:lnTo>
                <a:lnTo>
                  <a:pt x="27432" y="11239"/>
                </a:lnTo>
                <a:lnTo>
                  <a:pt x="28194" y="9525"/>
                </a:lnTo>
                <a:lnTo>
                  <a:pt x="28194" y="5334"/>
                </a:lnTo>
                <a:lnTo>
                  <a:pt x="27432" y="3619"/>
                </a:lnTo>
                <a:lnTo>
                  <a:pt x="26098" y="2286"/>
                </a:lnTo>
                <a:lnTo>
                  <a:pt x="24764" y="762"/>
                </a:lnTo>
                <a:lnTo>
                  <a:pt x="22860" y="0"/>
                </a:lnTo>
                <a:close/>
              </a:path>
              <a:path w="28575" h="71119">
                <a:moveTo>
                  <a:pt x="24002" y="23050"/>
                </a:moveTo>
                <a:lnTo>
                  <a:pt x="20955" y="23050"/>
                </a:lnTo>
                <a:lnTo>
                  <a:pt x="4000" y="25717"/>
                </a:lnTo>
                <a:lnTo>
                  <a:pt x="3429" y="27813"/>
                </a:lnTo>
                <a:lnTo>
                  <a:pt x="6286" y="27813"/>
                </a:lnTo>
                <a:lnTo>
                  <a:pt x="7238" y="28003"/>
                </a:lnTo>
                <a:lnTo>
                  <a:pt x="8382" y="29146"/>
                </a:lnTo>
                <a:lnTo>
                  <a:pt x="8762" y="29908"/>
                </a:lnTo>
                <a:lnTo>
                  <a:pt x="8762" y="31813"/>
                </a:lnTo>
                <a:lnTo>
                  <a:pt x="8382" y="33527"/>
                </a:lnTo>
                <a:lnTo>
                  <a:pt x="7810" y="35814"/>
                </a:lnTo>
                <a:lnTo>
                  <a:pt x="190" y="61531"/>
                </a:lnTo>
                <a:lnTo>
                  <a:pt x="71" y="62484"/>
                </a:lnTo>
                <a:lnTo>
                  <a:pt x="0" y="66103"/>
                </a:lnTo>
                <a:lnTo>
                  <a:pt x="571" y="67627"/>
                </a:lnTo>
                <a:lnTo>
                  <a:pt x="1905" y="68770"/>
                </a:lnTo>
                <a:lnTo>
                  <a:pt x="3238" y="70104"/>
                </a:lnTo>
                <a:lnTo>
                  <a:pt x="4952" y="70675"/>
                </a:lnTo>
                <a:lnTo>
                  <a:pt x="12763" y="70675"/>
                </a:lnTo>
                <a:lnTo>
                  <a:pt x="18097" y="66103"/>
                </a:lnTo>
                <a:lnTo>
                  <a:pt x="19438" y="63626"/>
                </a:lnTo>
                <a:lnTo>
                  <a:pt x="13906" y="63626"/>
                </a:lnTo>
                <a:lnTo>
                  <a:pt x="13716" y="63436"/>
                </a:lnTo>
                <a:lnTo>
                  <a:pt x="13335" y="63246"/>
                </a:lnTo>
                <a:lnTo>
                  <a:pt x="12954" y="62484"/>
                </a:lnTo>
                <a:lnTo>
                  <a:pt x="12954" y="61531"/>
                </a:lnTo>
                <a:lnTo>
                  <a:pt x="13144" y="60198"/>
                </a:lnTo>
                <a:lnTo>
                  <a:pt x="13716" y="58102"/>
                </a:lnTo>
                <a:lnTo>
                  <a:pt x="24002" y="23050"/>
                </a:lnTo>
                <a:close/>
              </a:path>
              <a:path w="28575" h="71119">
                <a:moveTo>
                  <a:pt x="21336" y="56007"/>
                </a:moveTo>
                <a:lnTo>
                  <a:pt x="19240" y="59245"/>
                </a:lnTo>
                <a:lnTo>
                  <a:pt x="17525" y="61531"/>
                </a:lnTo>
                <a:lnTo>
                  <a:pt x="16001" y="62865"/>
                </a:lnTo>
                <a:lnTo>
                  <a:pt x="15430" y="63436"/>
                </a:lnTo>
                <a:lnTo>
                  <a:pt x="14859" y="63626"/>
                </a:lnTo>
                <a:lnTo>
                  <a:pt x="19438" y="63626"/>
                </a:lnTo>
                <a:lnTo>
                  <a:pt x="23050" y="56959"/>
                </a:lnTo>
                <a:lnTo>
                  <a:pt x="21336" y="56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3181489" y="2638526"/>
            <a:ext cx="1716405" cy="5308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530"/>
              </a:spcBef>
              <a:tabLst>
                <a:tab pos="1296035" algn="l"/>
              </a:tabLst>
            </a:pPr>
            <a:r>
              <a:rPr sz="1350" i="1" spc="-20" dirty="0">
                <a:latin typeface="Times New Roman"/>
                <a:cs typeface="Times New Roman"/>
              </a:rPr>
              <a:t>(W)	</a:t>
            </a:r>
            <a:r>
              <a:rPr sz="1250" b="1" spc="25" dirty="0">
                <a:latin typeface="Times New Roman"/>
                <a:cs typeface="Times New Roman"/>
              </a:rPr>
              <a:t>(</a:t>
            </a:r>
            <a:r>
              <a:rPr sz="1250" spc="25" dirty="0">
                <a:latin typeface="Times New Roman"/>
                <a:cs typeface="Times New Roman"/>
              </a:rPr>
              <a:t>8</a:t>
            </a:r>
            <a:r>
              <a:rPr sz="1250" b="1" spc="25" dirty="0">
                <a:latin typeface="Times New Roman"/>
                <a:cs typeface="Times New Roman"/>
              </a:rPr>
              <a:t>.</a:t>
            </a:r>
            <a:r>
              <a:rPr sz="1250" spc="25" dirty="0">
                <a:latin typeface="Times New Roman"/>
                <a:cs typeface="Times New Roman"/>
              </a:rPr>
              <a:t>20</a:t>
            </a:r>
            <a:r>
              <a:rPr sz="1250" b="1" spc="2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655955" algn="l"/>
              </a:tabLst>
            </a:pP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r>
              <a:rPr sz="1875" b="1" i="1" spc="-22" baseline="4444" dirty="0">
                <a:latin typeface="Times New Roman"/>
                <a:cs typeface="Times New Roman"/>
              </a:rPr>
              <a:t> </a:t>
            </a:r>
            <a:r>
              <a:rPr sz="1875" b="1" i="1" baseline="4444" dirty="0">
                <a:latin typeface="Times New Roman"/>
                <a:cs typeface="Times New Roman"/>
              </a:rPr>
              <a:t>A</a:t>
            </a:r>
            <a:r>
              <a:rPr sz="850" b="1" i="1" dirty="0">
                <a:latin typeface="Times New Roman"/>
                <a:cs typeface="Times New Roman"/>
              </a:rPr>
              <a:t>j</a:t>
            </a:r>
            <a:r>
              <a:rPr sz="850" b="1" i="1" spc="25" dirty="0">
                <a:latin typeface="Times New Roman"/>
                <a:cs typeface="Times New Roman"/>
              </a:rPr>
              <a:t> </a:t>
            </a:r>
            <a:r>
              <a:rPr sz="1875" b="1" i="1" spc="-157" baseline="4444" dirty="0">
                <a:latin typeface="Times New Roman"/>
                <a:cs typeface="Times New Roman"/>
              </a:rPr>
              <a:t>F	</a:t>
            </a:r>
            <a:r>
              <a:rPr sz="1800" spc="-7" baseline="4629" dirty="0">
                <a:latin typeface="Times New Roman"/>
                <a:cs typeface="Times New Roman"/>
              </a:rPr>
              <a:t>yields;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06055" y="3228781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20">
                <a:moveTo>
                  <a:pt x="22859" y="0"/>
                </a:moveTo>
                <a:lnTo>
                  <a:pt x="18859" y="0"/>
                </a:lnTo>
                <a:lnTo>
                  <a:pt x="17144" y="761"/>
                </a:lnTo>
                <a:lnTo>
                  <a:pt x="14287" y="3619"/>
                </a:lnTo>
                <a:lnTo>
                  <a:pt x="13525" y="5333"/>
                </a:lnTo>
                <a:lnTo>
                  <a:pt x="13525" y="9525"/>
                </a:lnTo>
                <a:lnTo>
                  <a:pt x="14287" y="11239"/>
                </a:lnTo>
                <a:lnTo>
                  <a:pt x="17144" y="14097"/>
                </a:lnTo>
                <a:lnTo>
                  <a:pt x="18859" y="14858"/>
                </a:lnTo>
                <a:lnTo>
                  <a:pt x="22859" y="14858"/>
                </a:lnTo>
                <a:lnTo>
                  <a:pt x="24574" y="14097"/>
                </a:lnTo>
                <a:lnTo>
                  <a:pt x="25907" y="12573"/>
                </a:lnTo>
                <a:lnTo>
                  <a:pt x="27431" y="11239"/>
                </a:lnTo>
                <a:lnTo>
                  <a:pt x="28193" y="9525"/>
                </a:lnTo>
                <a:lnTo>
                  <a:pt x="28193" y="5333"/>
                </a:lnTo>
                <a:lnTo>
                  <a:pt x="27431" y="3619"/>
                </a:lnTo>
                <a:lnTo>
                  <a:pt x="24574" y="761"/>
                </a:lnTo>
                <a:lnTo>
                  <a:pt x="22859" y="0"/>
                </a:lnTo>
                <a:close/>
              </a:path>
              <a:path w="28575" h="71120">
                <a:moveTo>
                  <a:pt x="23812" y="23050"/>
                </a:moveTo>
                <a:lnTo>
                  <a:pt x="20954" y="23050"/>
                </a:lnTo>
                <a:lnTo>
                  <a:pt x="4000" y="25717"/>
                </a:lnTo>
                <a:lnTo>
                  <a:pt x="3428" y="27812"/>
                </a:lnTo>
                <a:lnTo>
                  <a:pt x="6286" y="27812"/>
                </a:lnTo>
                <a:lnTo>
                  <a:pt x="7048" y="28003"/>
                </a:lnTo>
                <a:lnTo>
                  <a:pt x="7810" y="28575"/>
                </a:lnTo>
                <a:lnTo>
                  <a:pt x="8381" y="29146"/>
                </a:lnTo>
                <a:lnTo>
                  <a:pt x="8762" y="29908"/>
                </a:lnTo>
                <a:lnTo>
                  <a:pt x="8762" y="31813"/>
                </a:lnTo>
                <a:lnTo>
                  <a:pt x="8381" y="33527"/>
                </a:lnTo>
                <a:lnTo>
                  <a:pt x="7619" y="35813"/>
                </a:lnTo>
                <a:lnTo>
                  <a:pt x="762" y="59626"/>
                </a:lnTo>
                <a:lnTo>
                  <a:pt x="190" y="61531"/>
                </a:lnTo>
                <a:lnTo>
                  <a:pt x="71" y="62483"/>
                </a:lnTo>
                <a:lnTo>
                  <a:pt x="0" y="66103"/>
                </a:lnTo>
                <a:lnTo>
                  <a:pt x="571" y="67627"/>
                </a:lnTo>
                <a:lnTo>
                  <a:pt x="1904" y="68770"/>
                </a:lnTo>
                <a:lnTo>
                  <a:pt x="3047" y="70103"/>
                </a:lnTo>
                <a:lnTo>
                  <a:pt x="4762" y="70675"/>
                </a:lnTo>
                <a:lnTo>
                  <a:pt x="12572" y="70675"/>
                </a:lnTo>
                <a:lnTo>
                  <a:pt x="17906" y="66103"/>
                </a:lnTo>
                <a:lnTo>
                  <a:pt x="19300" y="63626"/>
                </a:lnTo>
                <a:lnTo>
                  <a:pt x="13906" y="63626"/>
                </a:lnTo>
                <a:lnTo>
                  <a:pt x="13525" y="63436"/>
                </a:lnTo>
                <a:lnTo>
                  <a:pt x="12953" y="62864"/>
                </a:lnTo>
                <a:lnTo>
                  <a:pt x="12763" y="62483"/>
                </a:lnTo>
                <a:lnTo>
                  <a:pt x="12763" y="61531"/>
                </a:lnTo>
                <a:lnTo>
                  <a:pt x="13715" y="58102"/>
                </a:lnTo>
                <a:lnTo>
                  <a:pt x="23812" y="23050"/>
                </a:lnTo>
                <a:close/>
              </a:path>
              <a:path w="28575" h="71120">
                <a:moveTo>
                  <a:pt x="21335" y="56006"/>
                </a:moveTo>
                <a:lnTo>
                  <a:pt x="19240" y="59245"/>
                </a:lnTo>
                <a:lnTo>
                  <a:pt x="17335" y="61531"/>
                </a:lnTo>
                <a:lnTo>
                  <a:pt x="15430" y="63436"/>
                </a:lnTo>
                <a:lnTo>
                  <a:pt x="14859" y="63626"/>
                </a:lnTo>
                <a:lnTo>
                  <a:pt x="19300" y="63626"/>
                </a:lnTo>
                <a:lnTo>
                  <a:pt x="23050" y="56959"/>
                </a:lnTo>
                <a:lnTo>
                  <a:pt x="21335" y="56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62633" y="3228781"/>
            <a:ext cx="154304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2041" y="3228781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20">
                <a:moveTo>
                  <a:pt x="22859" y="0"/>
                </a:moveTo>
                <a:lnTo>
                  <a:pt x="18859" y="0"/>
                </a:lnTo>
                <a:lnTo>
                  <a:pt x="17144" y="761"/>
                </a:lnTo>
                <a:lnTo>
                  <a:pt x="14287" y="3619"/>
                </a:lnTo>
                <a:lnTo>
                  <a:pt x="13525" y="5333"/>
                </a:lnTo>
                <a:lnTo>
                  <a:pt x="13525" y="9525"/>
                </a:lnTo>
                <a:lnTo>
                  <a:pt x="14287" y="11239"/>
                </a:lnTo>
                <a:lnTo>
                  <a:pt x="17144" y="14097"/>
                </a:lnTo>
                <a:lnTo>
                  <a:pt x="18859" y="14858"/>
                </a:lnTo>
                <a:lnTo>
                  <a:pt x="22859" y="14858"/>
                </a:lnTo>
                <a:lnTo>
                  <a:pt x="24574" y="14097"/>
                </a:lnTo>
                <a:lnTo>
                  <a:pt x="25907" y="12573"/>
                </a:lnTo>
                <a:lnTo>
                  <a:pt x="27431" y="11239"/>
                </a:lnTo>
                <a:lnTo>
                  <a:pt x="28193" y="9525"/>
                </a:lnTo>
                <a:lnTo>
                  <a:pt x="28193" y="5333"/>
                </a:lnTo>
                <a:lnTo>
                  <a:pt x="27431" y="3619"/>
                </a:lnTo>
                <a:lnTo>
                  <a:pt x="24574" y="761"/>
                </a:lnTo>
                <a:lnTo>
                  <a:pt x="22859" y="0"/>
                </a:lnTo>
                <a:close/>
              </a:path>
              <a:path w="28575" h="71120">
                <a:moveTo>
                  <a:pt x="23812" y="23050"/>
                </a:moveTo>
                <a:lnTo>
                  <a:pt x="20954" y="23050"/>
                </a:lnTo>
                <a:lnTo>
                  <a:pt x="4000" y="25717"/>
                </a:lnTo>
                <a:lnTo>
                  <a:pt x="3428" y="27812"/>
                </a:lnTo>
                <a:lnTo>
                  <a:pt x="6286" y="27812"/>
                </a:lnTo>
                <a:lnTo>
                  <a:pt x="7048" y="28003"/>
                </a:lnTo>
                <a:lnTo>
                  <a:pt x="7810" y="28575"/>
                </a:lnTo>
                <a:lnTo>
                  <a:pt x="8381" y="29146"/>
                </a:lnTo>
                <a:lnTo>
                  <a:pt x="8762" y="29908"/>
                </a:lnTo>
                <a:lnTo>
                  <a:pt x="8762" y="31813"/>
                </a:lnTo>
                <a:lnTo>
                  <a:pt x="8381" y="33527"/>
                </a:lnTo>
                <a:lnTo>
                  <a:pt x="7619" y="35813"/>
                </a:lnTo>
                <a:lnTo>
                  <a:pt x="761" y="59626"/>
                </a:lnTo>
                <a:lnTo>
                  <a:pt x="190" y="61531"/>
                </a:lnTo>
                <a:lnTo>
                  <a:pt x="71" y="62483"/>
                </a:lnTo>
                <a:lnTo>
                  <a:pt x="0" y="66103"/>
                </a:lnTo>
                <a:lnTo>
                  <a:pt x="571" y="67627"/>
                </a:lnTo>
                <a:lnTo>
                  <a:pt x="1904" y="68770"/>
                </a:lnTo>
                <a:lnTo>
                  <a:pt x="3047" y="70103"/>
                </a:lnTo>
                <a:lnTo>
                  <a:pt x="4762" y="70675"/>
                </a:lnTo>
                <a:lnTo>
                  <a:pt x="12572" y="70675"/>
                </a:lnTo>
                <a:lnTo>
                  <a:pt x="17906" y="66103"/>
                </a:lnTo>
                <a:lnTo>
                  <a:pt x="19300" y="63626"/>
                </a:lnTo>
                <a:lnTo>
                  <a:pt x="13906" y="63626"/>
                </a:lnTo>
                <a:lnTo>
                  <a:pt x="13525" y="63436"/>
                </a:lnTo>
                <a:lnTo>
                  <a:pt x="12953" y="62864"/>
                </a:lnTo>
                <a:lnTo>
                  <a:pt x="12763" y="62483"/>
                </a:lnTo>
                <a:lnTo>
                  <a:pt x="12763" y="61531"/>
                </a:lnTo>
                <a:lnTo>
                  <a:pt x="13715" y="58102"/>
                </a:lnTo>
                <a:lnTo>
                  <a:pt x="23812" y="23050"/>
                </a:lnTo>
                <a:close/>
              </a:path>
              <a:path w="28575" h="71120">
                <a:moveTo>
                  <a:pt x="21335" y="56006"/>
                </a:moveTo>
                <a:lnTo>
                  <a:pt x="19240" y="59245"/>
                </a:lnTo>
                <a:lnTo>
                  <a:pt x="17335" y="61531"/>
                </a:lnTo>
                <a:lnTo>
                  <a:pt x="15430" y="63436"/>
                </a:lnTo>
                <a:lnTo>
                  <a:pt x="14858" y="63626"/>
                </a:lnTo>
                <a:lnTo>
                  <a:pt x="19300" y="63626"/>
                </a:lnTo>
                <a:lnTo>
                  <a:pt x="23050" y="56959"/>
                </a:lnTo>
                <a:lnTo>
                  <a:pt x="21335" y="56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08619" y="3228781"/>
            <a:ext cx="154305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92286" y="3246117"/>
            <a:ext cx="78740" cy="9525"/>
          </a:xfrm>
          <a:custGeom>
            <a:avLst/>
            <a:gdLst/>
            <a:ahLst/>
            <a:cxnLst/>
            <a:rect l="l" t="t" r="r" b="b"/>
            <a:pathLst>
              <a:path w="78739" h="9525">
                <a:moveTo>
                  <a:pt x="78486" y="8953"/>
                </a:moveTo>
                <a:lnTo>
                  <a:pt x="0" y="8953"/>
                </a:lnTo>
                <a:lnTo>
                  <a:pt x="0" y="0"/>
                </a:lnTo>
                <a:lnTo>
                  <a:pt x="78486" y="0"/>
                </a:lnTo>
                <a:lnTo>
                  <a:pt x="78486" y="8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81333" y="3124189"/>
            <a:ext cx="2075814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72110" algn="l"/>
                <a:tab pos="1017905" algn="l"/>
                <a:tab pos="1325880" algn="l"/>
                <a:tab pos="1841500" algn="l"/>
              </a:tabLst>
            </a:pPr>
            <a:r>
              <a:rPr sz="1875" b="1" i="1" spc="44" baseline="4444" dirty="0">
                <a:latin typeface="Times New Roman"/>
                <a:cs typeface="Times New Roman"/>
              </a:rPr>
              <a:t>Q	</a:t>
            </a: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r>
              <a:rPr sz="1875" b="1" i="1" spc="-22" baseline="4444" dirty="0">
                <a:latin typeface="Times New Roman"/>
                <a:cs typeface="Times New Roman"/>
              </a:rPr>
              <a:t>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15" dirty="0">
                <a:latin typeface="Times New Roman"/>
                <a:cs typeface="Times New Roman"/>
              </a:rPr>
              <a:t>i</a:t>
            </a:r>
            <a:r>
              <a:rPr sz="850" b="1" i="1" spc="65" dirty="0">
                <a:latin typeface="Times New Roman"/>
                <a:cs typeface="Times New Roman"/>
              </a:rPr>
              <a:t> </a:t>
            </a:r>
            <a:r>
              <a:rPr sz="1875" b="1" i="1" spc="-157" baseline="4444" dirty="0">
                <a:latin typeface="Times New Roman"/>
                <a:cs typeface="Times New Roman"/>
              </a:rPr>
              <a:t>F</a:t>
            </a:r>
            <a:r>
              <a:rPr sz="1875" b="1" i="1" baseline="4444" dirty="0">
                <a:latin typeface="Times New Roman"/>
                <a:cs typeface="Times New Roman"/>
              </a:rPr>
              <a:t>	</a:t>
            </a:r>
            <a:r>
              <a:rPr sz="1875" b="1" i="1" spc="-60" baseline="4444" dirty="0">
                <a:latin typeface="Times New Roman"/>
                <a:cs typeface="Times New Roman"/>
              </a:rPr>
              <a:t>(</a:t>
            </a:r>
            <a:r>
              <a:rPr sz="1875" b="1" i="1" spc="-44" baseline="4444" dirty="0">
                <a:latin typeface="Times New Roman"/>
                <a:cs typeface="Times New Roman"/>
              </a:rPr>
              <a:t>J</a:t>
            </a:r>
            <a:r>
              <a:rPr sz="850" b="1" i="1" spc="-15" dirty="0">
                <a:latin typeface="Times New Roman"/>
                <a:cs typeface="Times New Roman"/>
              </a:rPr>
              <a:t>i</a:t>
            </a:r>
            <a:r>
              <a:rPr sz="850" b="1" i="1" dirty="0">
                <a:latin typeface="Times New Roman"/>
                <a:cs typeface="Times New Roman"/>
              </a:rPr>
              <a:t>	</a:t>
            </a:r>
            <a:r>
              <a:rPr sz="1875" b="1" i="1" spc="-44" baseline="4444" dirty="0">
                <a:latin typeface="Times New Roman"/>
                <a:cs typeface="Times New Roman"/>
              </a:rPr>
              <a:t>J</a:t>
            </a:r>
            <a:r>
              <a:rPr sz="850" b="1" i="1" spc="30" dirty="0">
                <a:latin typeface="Times New Roman"/>
                <a:cs typeface="Times New Roman"/>
              </a:rPr>
              <a:t>j</a:t>
            </a:r>
            <a:r>
              <a:rPr sz="850" b="1" i="1" spc="-50" dirty="0">
                <a:latin typeface="Times New Roman"/>
                <a:cs typeface="Times New Roman"/>
              </a:rPr>
              <a:t> </a:t>
            </a:r>
            <a:r>
              <a:rPr sz="1875" b="1" i="1" spc="-30" baseline="4444" dirty="0">
                <a:latin typeface="Times New Roman"/>
                <a:cs typeface="Times New Roman"/>
              </a:rPr>
              <a:t>)</a:t>
            </a:r>
            <a:r>
              <a:rPr sz="1875" b="1" i="1" baseline="4444" dirty="0">
                <a:latin typeface="Times New Roman"/>
                <a:cs typeface="Times New Roman"/>
              </a:rPr>
              <a:t>	</a:t>
            </a:r>
            <a:r>
              <a:rPr sz="1875" i="1" spc="-60" baseline="4444" dirty="0">
                <a:latin typeface="Times New Roman"/>
                <a:cs typeface="Times New Roman"/>
              </a:rPr>
              <a:t>(</a:t>
            </a:r>
            <a:r>
              <a:rPr sz="1875" i="1" spc="-127" baseline="4444" dirty="0">
                <a:latin typeface="Times New Roman"/>
                <a:cs typeface="Times New Roman"/>
              </a:rPr>
              <a:t>W</a:t>
            </a:r>
            <a:r>
              <a:rPr sz="1875" i="1" spc="-30" baseline="4444" dirty="0">
                <a:latin typeface="Times New Roman"/>
                <a:cs typeface="Times New Roman"/>
              </a:rPr>
              <a:t>)</a:t>
            </a:r>
            <a:endParaRPr sz="1875" baseline="4444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52353" y="3271644"/>
            <a:ext cx="95250" cy="16510"/>
          </a:xfrm>
          <a:custGeom>
            <a:avLst/>
            <a:gdLst/>
            <a:ahLst/>
            <a:cxnLst/>
            <a:rect l="l" t="t" r="r" b="b"/>
            <a:pathLst>
              <a:path w="95250" h="16510">
                <a:moveTo>
                  <a:pt x="10668" y="0"/>
                </a:moveTo>
                <a:lnTo>
                  <a:pt x="6096" y="0"/>
                </a:lnTo>
                <a:lnTo>
                  <a:pt x="4191" y="761"/>
                </a:lnTo>
                <a:lnTo>
                  <a:pt x="2476" y="2285"/>
                </a:lnTo>
                <a:lnTo>
                  <a:pt x="952" y="3809"/>
                </a:lnTo>
                <a:lnTo>
                  <a:pt x="0" y="5905"/>
                </a:lnTo>
                <a:lnTo>
                  <a:pt x="0" y="10477"/>
                </a:lnTo>
                <a:lnTo>
                  <a:pt x="952" y="12382"/>
                </a:lnTo>
                <a:lnTo>
                  <a:pt x="4191" y="15621"/>
                </a:lnTo>
                <a:lnTo>
                  <a:pt x="6096" y="16382"/>
                </a:lnTo>
                <a:lnTo>
                  <a:pt x="10668" y="16382"/>
                </a:lnTo>
                <a:lnTo>
                  <a:pt x="12573" y="15621"/>
                </a:lnTo>
                <a:lnTo>
                  <a:pt x="14097" y="13906"/>
                </a:lnTo>
                <a:lnTo>
                  <a:pt x="15811" y="12382"/>
                </a:lnTo>
                <a:lnTo>
                  <a:pt x="16573" y="10477"/>
                </a:lnTo>
                <a:lnTo>
                  <a:pt x="16573" y="5905"/>
                </a:lnTo>
                <a:lnTo>
                  <a:pt x="15811" y="4000"/>
                </a:lnTo>
                <a:lnTo>
                  <a:pt x="14287" y="2285"/>
                </a:lnTo>
                <a:lnTo>
                  <a:pt x="12573" y="761"/>
                </a:lnTo>
                <a:lnTo>
                  <a:pt x="10668" y="0"/>
                </a:lnTo>
                <a:close/>
              </a:path>
              <a:path w="95250" h="16510">
                <a:moveTo>
                  <a:pt x="50101" y="0"/>
                </a:moveTo>
                <a:lnTo>
                  <a:pt x="45338" y="0"/>
                </a:lnTo>
                <a:lnTo>
                  <a:pt x="43434" y="761"/>
                </a:lnTo>
                <a:lnTo>
                  <a:pt x="41910" y="2285"/>
                </a:lnTo>
                <a:lnTo>
                  <a:pt x="40195" y="3809"/>
                </a:lnTo>
                <a:lnTo>
                  <a:pt x="39433" y="5905"/>
                </a:lnTo>
                <a:lnTo>
                  <a:pt x="39433" y="10477"/>
                </a:lnTo>
                <a:lnTo>
                  <a:pt x="40195" y="12382"/>
                </a:lnTo>
                <a:lnTo>
                  <a:pt x="41910" y="13906"/>
                </a:lnTo>
                <a:lnTo>
                  <a:pt x="43434" y="15621"/>
                </a:lnTo>
                <a:lnTo>
                  <a:pt x="45338" y="16382"/>
                </a:lnTo>
                <a:lnTo>
                  <a:pt x="49911" y="16382"/>
                </a:lnTo>
                <a:lnTo>
                  <a:pt x="52006" y="15621"/>
                </a:lnTo>
                <a:lnTo>
                  <a:pt x="53530" y="13906"/>
                </a:lnTo>
                <a:lnTo>
                  <a:pt x="55245" y="12382"/>
                </a:lnTo>
                <a:lnTo>
                  <a:pt x="56007" y="10477"/>
                </a:lnTo>
                <a:lnTo>
                  <a:pt x="56007" y="5905"/>
                </a:lnTo>
                <a:lnTo>
                  <a:pt x="55245" y="4000"/>
                </a:lnTo>
                <a:lnTo>
                  <a:pt x="52006" y="761"/>
                </a:lnTo>
                <a:lnTo>
                  <a:pt x="50101" y="0"/>
                </a:lnTo>
                <a:close/>
              </a:path>
              <a:path w="95250" h="16510">
                <a:moveTo>
                  <a:pt x="89344" y="0"/>
                </a:moveTo>
                <a:lnTo>
                  <a:pt x="84772" y="0"/>
                </a:lnTo>
                <a:lnTo>
                  <a:pt x="82867" y="761"/>
                </a:lnTo>
                <a:lnTo>
                  <a:pt x="81153" y="2285"/>
                </a:lnTo>
                <a:lnTo>
                  <a:pt x="79629" y="3809"/>
                </a:lnTo>
                <a:lnTo>
                  <a:pt x="78867" y="5905"/>
                </a:lnTo>
                <a:lnTo>
                  <a:pt x="78867" y="10477"/>
                </a:lnTo>
                <a:lnTo>
                  <a:pt x="79629" y="12382"/>
                </a:lnTo>
                <a:lnTo>
                  <a:pt x="82867" y="15621"/>
                </a:lnTo>
                <a:lnTo>
                  <a:pt x="84772" y="16382"/>
                </a:lnTo>
                <a:lnTo>
                  <a:pt x="89344" y="16382"/>
                </a:lnTo>
                <a:lnTo>
                  <a:pt x="91249" y="15621"/>
                </a:lnTo>
                <a:lnTo>
                  <a:pt x="94487" y="12382"/>
                </a:lnTo>
                <a:lnTo>
                  <a:pt x="95250" y="10477"/>
                </a:lnTo>
                <a:lnTo>
                  <a:pt x="95250" y="5905"/>
                </a:lnTo>
                <a:lnTo>
                  <a:pt x="94487" y="4000"/>
                </a:lnTo>
                <a:lnTo>
                  <a:pt x="92963" y="2285"/>
                </a:lnTo>
                <a:lnTo>
                  <a:pt x="91439" y="761"/>
                </a:lnTo>
                <a:lnTo>
                  <a:pt x="89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78464" y="3180013"/>
            <a:ext cx="135064" cy="1383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33721" y="3180013"/>
            <a:ext cx="190309" cy="1383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5699556" y="2889434"/>
            <a:ext cx="118745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2400"/>
              </a:lnSpc>
              <a:spcBef>
                <a:spcPts val="195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Fig.(8.25) Electrical  </a:t>
            </a:r>
            <a:r>
              <a:rPr sz="1050" b="1" i="1" spc="-20" dirty="0">
                <a:latin typeface="Times New Roman"/>
                <a:cs typeface="Times New Roman"/>
              </a:rPr>
              <a:t>analogy </a:t>
            </a:r>
            <a:r>
              <a:rPr sz="1050" b="1" i="1" spc="-35" dirty="0">
                <a:latin typeface="Times New Roman"/>
                <a:cs typeface="Times New Roman"/>
              </a:rPr>
              <a:t>of </a:t>
            </a:r>
            <a:r>
              <a:rPr sz="1050" b="1" i="1" spc="-25" dirty="0">
                <a:latin typeface="Times New Roman"/>
                <a:cs typeface="Times New Roman"/>
              </a:rPr>
              <a:t>space  resistance </a:t>
            </a:r>
            <a:r>
              <a:rPr sz="1050" b="1" i="1" spc="-20" dirty="0">
                <a:latin typeface="Times New Roman"/>
                <a:cs typeface="Times New Roman"/>
              </a:rPr>
              <a:t>to</a:t>
            </a:r>
            <a:r>
              <a:rPr sz="1050" b="1" i="1" spc="-7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radiation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37031" y="3355845"/>
            <a:ext cx="4343400" cy="2188845"/>
          </a:xfrm>
          <a:custGeom>
            <a:avLst/>
            <a:gdLst/>
            <a:ahLst/>
            <a:cxnLst/>
            <a:rect l="l" t="t" r="r" b="b"/>
            <a:pathLst>
              <a:path w="4343400" h="2188845">
                <a:moveTo>
                  <a:pt x="0" y="2188464"/>
                </a:moveTo>
                <a:lnTo>
                  <a:pt x="4343400" y="2188464"/>
                </a:lnTo>
                <a:lnTo>
                  <a:pt x="4343400" y="0"/>
                </a:lnTo>
                <a:lnTo>
                  <a:pt x="0" y="0"/>
                </a:lnTo>
                <a:lnTo>
                  <a:pt x="0" y="2188464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624378" y="3504765"/>
            <a:ext cx="76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84847" y="3562918"/>
            <a:ext cx="1660016" cy="138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73351" y="3931916"/>
            <a:ext cx="557784" cy="304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855642" y="4042087"/>
            <a:ext cx="5334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10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55950" y="3642484"/>
            <a:ext cx="562610" cy="5194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25"/>
              </a:spcBef>
              <a:tabLst>
                <a:tab pos="373380" algn="l"/>
              </a:tabLst>
            </a:pPr>
            <a:r>
              <a:rPr sz="1350" i="1" spc="-75" dirty="0">
                <a:latin typeface="Times New Roman"/>
                <a:cs typeface="Times New Roman"/>
              </a:rPr>
              <a:t>J</a:t>
            </a:r>
            <a:r>
              <a:rPr sz="1350" i="1" spc="-170" dirty="0">
                <a:latin typeface="Times New Roman"/>
                <a:cs typeface="Times New Roman"/>
              </a:rPr>
              <a:t> </a:t>
            </a:r>
            <a:r>
              <a:rPr sz="1125" i="1" spc="15" baseline="-22222" dirty="0">
                <a:latin typeface="Times New Roman"/>
                <a:cs typeface="Times New Roman"/>
              </a:rPr>
              <a:t>i	</a:t>
            </a:r>
            <a:r>
              <a:rPr sz="1350" i="1" spc="-75" dirty="0">
                <a:latin typeface="Times New Roman"/>
                <a:cs typeface="Times New Roman"/>
              </a:rPr>
              <a:t>J</a:t>
            </a:r>
            <a:r>
              <a:rPr sz="1350" i="1" spc="-45" dirty="0">
                <a:latin typeface="Times New Roman"/>
                <a:cs typeface="Times New Roman"/>
              </a:rPr>
              <a:t> </a:t>
            </a:r>
            <a:r>
              <a:rPr sz="1125" i="1" spc="15" baseline="-22222" dirty="0">
                <a:latin typeface="Times New Roman"/>
                <a:cs typeface="Times New Roman"/>
              </a:rPr>
              <a:t>j</a:t>
            </a:r>
            <a:endParaRPr sz="1125" baseline="-22222">
              <a:latin typeface="Times New Roman"/>
              <a:cs typeface="Times New Roman"/>
            </a:endParaRPr>
          </a:p>
          <a:p>
            <a:pPr marL="95885">
              <a:lnSpc>
                <a:spcPct val="100000"/>
              </a:lnSpc>
              <a:spcBef>
                <a:spcPts val="325"/>
              </a:spcBef>
              <a:tabLst>
                <a:tab pos="434340" algn="l"/>
              </a:tabLst>
            </a:pPr>
            <a:r>
              <a:rPr sz="1350" i="1" spc="75" dirty="0">
                <a:latin typeface="Times New Roman"/>
                <a:cs typeface="Times New Roman"/>
              </a:rPr>
              <a:t>R	</a:t>
            </a:r>
            <a:r>
              <a:rPr sz="1125" i="1" spc="15" baseline="-22222" dirty="0">
                <a:latin typeface="Times New Roman"/>
                <a:cs typeface="Times New Roman"/>
              </a:rPr>
              <a:t>j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77178" y="3845720"/>
            <a:ext cx="44259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76555" algn="l"/>
              </a:tabLst>
            </a:pPr>
            <a:r>
              <a:rPr sz="2025" i="1" spc="-44" baseline="12345" dirty="0">
                <a:latin typeface="Times New Roman"/>
                <a:cs typeface="Times New Roman"/>
              </a:rPr>
              <a:t>Q</a:t>
            </a:r>
            <a:r>
              <a:rPr sz="750" i="1" spc="-30" dirty="0">
                <a:latin typeface="Times New Roman"/>
                <a:cs typeface="Times New Roman"/>
              </a:rPr>
              <a:t>i	</a:t>
            </a:r>
            <a:r>
              <a:rPr sz="750" i="1" spc="10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34325" y="3399556"/>
            <a:ext cx="2548890" cy="63754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200" spc="-5" dirty="0">
                <a:latin typeface="Times New Roman"/>
                <a:cs typeface="Times New Roman"/>
              </a:rPr>
              <a:t>e previous equation can be rearranged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  <a:p>
            <a:pPr marL="152400">
              <a:lnSpc>
                <a:spcPct val="100000"/>
              </a:lnSpc>
              <a:spcBef>
                <a:spcPts val="930"/>
              </a:spcBef>
              <a:tabLst>
                <a:tab pos="1030605" algn="l"/>
              </a:tabLst>
            </a:pPr>
            <a:r>
              <a:rPr sz="1250" b="1" spc="60" dirty="0">
                <a:latin typeface="Times New Roman"/>
                <a:cs typeface="Times New Roman"/>
              </a:rPr>
              <a:t>(</a:t>
            </a:r>
            <a:r>
              <a:rPr sz="1350" i="1" spc="60" dirty="0">
                <a:latin typeface="Times New Roman"/>
                <a:cs typeface="Times New Roman"/>
              </a:rPr>
              <a:t>W</a:t>
            </a:r>
            <a:r>
              <a:rPr sz="1250" b="1" spc="60" dirty="0">
                <a:latin typeface="Times New Roman"/>
                <a:cs typeface="Times New Roman"/>
              </a:rPr>
              <a:t>)	</a:t>
            </a:r>
            <a:r>
              <a:rPr sz="1250" b="1" spc="5" dirty="0">
                <a:latin typeface="Times New Roman"/>
                <a:cs typeface="Times New Roman"/>
              </a:rPr>
              <a:t>(</a:t>
            </a:r>
            <a:r>
              <a:rPr sz="1250" spc="5" dirty="0">
                <a:latin typeface="Times New Roman"/>
                <a:cs typeface="Times New Roman"/>
              </a:rPr>
              <a:t>8</a:t>
            </a:r>
            <a:r>
              <a:rPr sz="1250" b="1" spc="5" dirty="0">
                <a:latin typeface="Times New Roman"/>
                <a:cs typeface="Times New Roman"/>
              </a:rPr>
              <a:t>.</a:t>
            </a:r>
            <a:r>
              <a:rPr sz="1250" spc="5" dirty="0">
                <a:latin typeface="Times New Roman"/>
                <a:cs typeface="Times New Roman"/>
              </a:rPr>
              <a:t>22</a:t>
            </a:r>
            <a:r>
              <a:rPr sz="1250" b="1" spc="5" dirty="0">
                <a:latin typeface="Times New Roman"/>
                <a:cs typeface="Times New Roman"/>
              </a:rPr>
              <a:t>.</a:t>
            </a:r>
            <a:r>
              <a:rPr sz="1350" i="1" spc="5" dirty="0">
                <a:latin typeface="Times New Roman"/>
                <a:cs typeface="Times New Roman"/>
              </a:rPr>
              <a:t>a</a:t>
            </a:r>
            <a:r>
              <a:rPr sz="1350" i="1" spc="-220" dirty="0">
                <a:latin typeface="Times New Roman"/>
                <a:cs typeface="Times New Roman"/>
              </a:rPr>
              <a:t> 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206114" y="3937632"/>
            <a:ext cx="133985" cy="18415"/>
          </a:xfrm>
          <a:custGeom>
            <a:avLst/>
            <a:gdLst/>
            <a:ahLst/>
            <a:cxnLst/>
            <a:rect l="l" t="t" r="r" b="b"/>
            <a:pathLst>
              <a:path w="133985" h="18414">
                <a:moveTo>
                  <a:pt x="12382" y="0"/>
                </a:moveTo>
                <a:lnTo>
                  <a:pt x="7048" y="0"/>
                </a:lnTo>
                <a:lnTo>
                  <a:pt x="4953" y="952"/>
                </a:lnTo>
                <a:lnTo>
                  <a:pt x="2857" y="2667"/>
                </a:lnTo>
                <a:lnTo>
                  <a:pt x="952" y="4381"/>
                </a:lnTo>
                <a:lnTo>
                  <a:pt x="0" y="6476"/>
                </a:lnTo>
                <a:lnTo>
                  <a:pt x="0" y="11429"/>
                </a:lnTo>
                <a:lnTo>
                  <a:pt x="952" y="13525"/>
                </a:lnTo>
                <a:lnTo>
                  <a:pt x="4953" y="17145"/>
                </a:lnTo>
                <a:lnTo>
                  <a:pt x="7048" y="18097"/>
                </a:lnTo>
                <a:lnTo>
                  <a:pt x="12382" y="18097"/>
                </a:lnTo>
                <a:lnTo>
                  <a:pt x="14668" y="17145"/>
                </a:lnTo>
                <a:lnTo>
                  <a:pt x="18287" y="13525"/>
                </a:lnTo>
                <a:lnTo>
                  <a:pt x="19240" y="11429"/>
                </a:lnTo>
                <a:lnTo>
                  <a:pt x="19240" y="6476"/>
                </a:lnTo>
                <a:lnTo>
                  <a:pt x="18287" y="4381"/>
                </a:lnTo>
                <a:lnTo>
                  <a:pt x="16573" y="2667"/>
                </a:lnTo>
                <a:lnTo>
                  <a:pt x="14668" y="952"/>
                </a:lnTo>
                <a:lnTo>
                  <a:pt x="12382" y="0"/>
                </a:lnTo>
                <a:close/>
              </a:path>
              <a:path w="133985" h="18414">
                <a:moveTo>
                  <a:pt x="69532" y="0"/>
                </a:moveTo>
                <a:lnTo>
                  <a:pt x="64198" y="0"/>
                </a:lnTo>
                <a:lnTo>
                  <a:pt x="62102" y="952"/>
                </a:lnTo>
                <a:lnTo>
                  <a:pt x="60198" y="2667"/>
                </a:lnTo>
                <a:lnTo>
                  <a:pt x="58102" y="4381"/>
                </a:lnTo>
                <a:lnTo>
                  <a:pt x="57150" y="6476"/>
                </a:lnTo>
                <a:lnTo>
                  <a:pt x="57150" y="11429"/>
                </a:lnTo>
                <a:lnTo>
                  <a:pt x="58102" y="13525"/>
                </a:lnTo>
                <a:lnTo>
                  <a:pt x="60198" y="15240"/>
                </a:lnTo>
                <a:lnTo>
                  <a:pt x="62102" y="17145"/>
                </a:lnTo>
                <a:lnTo>
                  <a:pt x="64198" y="18097"/>
                </a:lnTo>
                <a:lnTo>
                  <a:pt x="69532" y="18097"/>
                </a:lnTo>
                <a:lnTo>
                  <a:pt x="71818" y="17145"/>
                </a:lnTo>
                <a:lnTo>
                  <a:pt x="75437" y="13525"/>
                </a:lnTo>
                <a:lnTo>
                  <a:pt x="76390" y="11429"/>
                </a:lnTo>
                <a:lnTo>
                  <a:pt x="76390" y="6476"/>
                </a:lnTo>
                <a:lnTo>
                  <a:pt x="75437" y="4381"/>
                </a:lnTo>
                <a:lnTo>
                  <a:pt x="73723" y="2667"/>
                </a:lnTo>
                <a:lnTo>
                  <a:pt x="71818" y="952"/>
                </a:lnTo>
                <a:lnTo>
                  <a:pt x="69532" y="0"/>
                </a:lnTo>
                <a:close/>
              </a:path>
              <a:path w="133985" h="18414">
                <a:moveTo>
                  <a:pt x="126682" y="0"/>
                </a:moveTo>
                <a:lnTo>
                  <a:pt x="121538" y="0"/>
                </a:lnTo>
                <a:lnTo>
                  <a:pt x="119252" y="952"/>
                </a:lnTo>
                <a:lnTo>
                  <a:pt x="117348" y="2667"/>
                </a:lnTo>
                <a:lnTo>
                  <a:pt x="115252" y="4381"/>
                </a:lnTo>
                <a:lnTo>
                  <a:pt x="114300" y="6476"/>
                </a:lnTo>
                <a:lnTo>
                  <a:pt x="114300" y="11429"/>
                </a:lnTo>
                <a:lnTo>
                  <a:pt x="115252" y="13525"/>
                </a:lnTo>
                <a:lnTo>
                  <a:pt x="117348" y="15240"/>
                </a:lnTo>
                <a:lnTo>
                  <a:pt x="119252" y="17145"/>
                </a:lnTo>
                <a:lnTo>
                  <a:pt x="121538" y="18097"/>
                </a:lnTo>
                <a:lnTo>
                  <a:pt x="126682" y="18097"/>
                </a:lnTo>
                <a:lnTo>
                  <a:pt x="128968" y="17145"/>
                </a:lnTo>
                <a:lnTo>
                  <a:pt x="130873" y="15240"/>
                </a:lnTo>
                <a:lnTo>
                  <a:pt x="132778" y="13525"/>
                </a:lnTo>
                <a:lnTo>
                  <a:pt x="133540" y="11429"/>
                </a:lnTo>
                <a:lnTo>
                  <a:pt x="133540" y="6476"/>
                </a:lnTo>
                <a:lnTo>
                  <a:pt x="132778" y="4381"/>
                </a:lnTo>
                <a:lnTo>
                  <a:pt x="128968" y="952"/>
                </a:lnTo>
                <a:lnTo>
                  <a:pt x="1266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43671" y="4106415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39" h="48260">
                <a:moveTo>
                  <a:pt x="63627" y="0"/>
                </a:moveTo>
                <a:lnTo>
                  <a:pt x="59817" y="0"/>
                </a:lnTo>
                <a:lnTo>
                  <a:pt x="61531" y="4190"/>
                </a:lnTo>
                <a:lnTo>
                  <a:pt x="74866" y="21907"/>
                </a:lnTo>
                <a:lnTo>
                  <a:pt x="0" y="21907"/>
                </a:lnTo>
                <a:lnTo>
                  <a:pt x="0" y="26288"/>
                </a:lnTo>
                <a:lnTo>
                  <a:pt x="74866" y="26288"/>
                </a:lnTo>
                <a:lnTo>
                  <a:pt x="70675" y="30860"/>
                </a:lnTo>
                <a:lnTo>
                  <a:pt x="67437" y="34670"/>
                </a:lnTo>
                <a:lnTo>
                  <a:pt x="63627" y="40385"/>
                </a:lnTo>
                <a:lnTo>
                  <a:pt x="61722" y="43814"/>
                </a:lnTo>
                <a:lnTo>
                  <a:pt x="59817" y="48005"/>
                </a:lnTo>
                <a:lnTo>
                  <a:pt x="63627" y="48005"/>
                </a:lnTo>
                <a:lnTo>
                  <a:pt x="67627" y="43624"/>
                </a:lnTo>
                <a:lnTo>
                  <a:pt x="72009" y="39242"/>
                </a:lnTo>
                <a:lnTo>
                  <a:pt x="82296" y="30860"/>
                </a:lnTo>
                <a:lnTo>
                  <a:pt x="87058" y="27622"/>
                </a:lnTo>
                <a:lnTo>
                  <a:pt x="91440" y="25336"/>
                </a:lnTo>
                <a:lnTo>
                  <a:pt x="91440" y="22859"/>
                </a:lnTo>
                <a:lnTo>
                  <a:pt x="88011" y="20954"/>
                </a:lnTo>
                <a:lnTo>
                  <a:pt x="83629" y="17906"/>
                </a:lnTo>
                <a:lnTo>
                  <a:pt x="77914" y="13334"/>
                </a:lnTo>
                <a:lnTo>
                  <a:pt x="72199" y="8953"/>
                </a:lnTo>
                <a:lnTo>
                  <a:pt x="67437" y="4381"/>
                </a:lnTo>
                <a:lnTo>
                  <a:pt x="636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07020" y="3981828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63626" y="0"/>
                </a:moveTo>
                <a:lnTo>
                  <a:pt x="59816" y="0"/>
                </a:lnTo>
                <a:lnTo>
                  <a:pt x="61531" y="4000"/>
                </a:lnTo>
                <a:lnTo>
                  <a:pt x="63245" y="7429"/>
                </a:lnTo>
                <a:lnTo>
                  <a:pt x="65150" y="10096"/>
                </a:lnTo>
                <a:lnTo>
                  <a:pt x="67055" y="12953"/>
                </a:lnTo>
                <a:lnTo>
                  <a:pt x="70294" y="16764"/>
                </a:lnTo>
                <a:lnTo>
                  <a:pt x="74866" y="21717"/>
                </a:lnTo>
                <a:lnTo>
                  <a:pt x="0" y="21717"/>
                </a:lnTo>
                <a:lnTo>
                  <a:pt x="0" y="26098"/>
                </a:lnTo>
                <a:lnTo>
                  <a:pt x="74866" y="26098"/>
                </a:lnTo>
                <a:lnTo>
                  <a:pt x="70484" y="30861"/>
                </a:lnTo>
                <a:lnTo>
                  <a:pt x="67436" y="34671"/>
                </a:lnTo>
                <a:lnTo>
                  <a:pt x="65531" y="37528"/>
                </a:lnTo>
                <a:lnTo>
                  <a:pt x="63436" y="40386"/>
                </a:lnTo>
                <a:lnTo>
                  <a:pt x="61531" y="43815"/>
                </a:lnTo>
                <a:lnTo>
                  <a:pt x="59816" y="48005"/>
                </a:lnTo>
                <a:lnTo>
                  <a:pt x="63626" y="48005"/>
                </a:lnTo>
                <a:lnTo>
                  <a:pt x="67627" y="43433"/>
                </a:lnTo>
                <a:lnTo>
                  <a:pt x="72008" y="39243"/>
                </a:lnTo>
                <a:lnTo>
                  <a:pt x="82295" y="30861"/>
                </a:lnTo>
                <a:lnTo>
                  <a:pt x="87058" y="27622"/>
                </a:lnTo>
                <a:lnTo>
                  <a:pt x="91439" y="25336"/>
                </a:lnTo>
                <a:lnTo>
                  <a:pt x="91439" y="22860"/>
                </a:lnTo>
                <a:lnTo>
                  <a:pt x="88010" y="20954"/>
                </a:lnTo>
                <a:lnTo>
                  <a:pt x="83629" y="17906"/>
                </a:lnTo>
                <a:lnTo>
                  <a:pt x="72199" y="8763"/>
                </a:lnTo>
                <a:lnTo>
                  <a:pt x="67436" y="4381"/>
                </a:lnTo>
                <a:lnTo>
                  <a:pt x="636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8904" y="3825427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01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69148" y="3929059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4" h="37464">
                <a:moveTo>
                  <a:pt x="88011" y="0"/>
                </a:moveTo>
                <a:lnTo>
                  <a:pt x="0" y="0"/>
                </a:lnTo>
                <a:lnTo>
                  <a:pt x="0" y="7429"/>
                </a:lnTo>
                <a:lnTo>
                  <a:pt x="88011" y="7429"/>
                </a:lnTo>
                <a:lnTo>
                  <a:pt x="88011" y="0"/>
                </a:lnTo>
                <a:close/>
              </a:path>
              <a:path w="88264" h="37464">
                <a:moveTo>
                  <a:pt x="88011" y="29336"/>
                </a:moveTo>
                <a:lnTo>
                  <a:pt x="0" y="29336"/>
                </a:lnTo>
                <a:lnTo>
                  <a:pt x="0" y="36956"/>
                </a:lnTo>
                <a:lnTo>
                  <a:pt x="88011" y="36956"/>
                </a:lnTo>
                <a:lnTo>
                  <a:pt x="88011" y="29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64207" y="4578093"/>
            <a:ext cx="649224" cy="30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691318" y="4573735"/>
            <a:ext cx="31051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i="1" spc="150" dirty="0">
                <a:latin typeface="Times New Roman"/>
                <a:cs typeface="Times New Roman"/>
              </a:rPr>
              <a:t>A</a:t>
            </a:r>
            <a:r>
              <a:rPr sz="1350" i="1" spc="95" dirty="0">
                <a:latin typeface="Times New Roman"/>
                <a:cs typeface="Times New Roman"/>
              </a:rPr>
              <a:t> </a:t>
            </a:r>
            <a:r>
              <a:rPr sz="1350" i="1" spc="-75" dirty="0">
                <a:latin typeface="Times New Roman"/>
                <a:cs typeface="Times New Roman"/>
              </a:rPr>
              <a:t>F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79621" y="4687673"/>
            <a:ext cx="483234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19710" algn="l"/>
                <a:tab pos="441959" algn="l"/>
              </a:tabLst>
            </a:pPr>
            <a:r>
              <a:rPr sz="750" i="1" spc="10" dirty="0">
                <a:latin typeface="Times New Roman"/>
                <a:cs typeface="Times New Roman"/>
              </a:rPr>
              <a:t>i	i	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209643" y="4562712"/>
            <a:ext cx="27622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34950" algn="l"/>
              </a:tabLst>
            </a:pPr>
            <a:r>
              <a:rPr sz="750" i="1" spc="10" dirty="0">
                <a:latin typeface="Times New Roman"/>
                <a:cs typeface="Times New Roman"/>
              </a:rPr>
              <a:t>i	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12264" y="4448785"/>
            <a:ext cx="279844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2345" algn="l"/>
              </a:tabLst>
            </a:pPr>
            <a:r>
              <a:rPr sz="1350" i="1" spc="75" dirty="0">
                <a:latin typeface="Times New Roman"/>
                <a:cs typeface="Times New Roman"/>
              </a:rPr>
              <a:t>R	</a:t>
            </a:r>
            <a:r>
              <a:rPr sz="1250" b="1" spc="10" dirty="0">
                <a:latin typeface="Times New Roman"/>
                <a:cs typeface="Times New Roman"/>
              </a:rPr>
              <a:t>(</a:t>
            </a:r>
            <a:r>
              <a:rPr sz="1250" spc="40" dirty="0">
                <a:latin typeface="Times New Roman"/>
                <a:cs typeface="Times New Roman"/>
              </a:rPr>
              <a:t>8</a:t>
            </a:r>
            <a:r>
              <a:rPr sz="1250" b="1" spc="-5" dirty="0">
                <a:latin typeface="Times New Roman"/>
                <a:cs typeface="Times New Roman"/>
              </a:rPr>
              <a:t>.</a:t>
            </a:r>
            <a:r>
              <a:rPr sz="1250" spc="40" dirty="0">
                <a:latin typeface="Times New Roman"/>
                <a:cs typeface="Times New Roman"/>
              </a:rPr>
              <a:t>22</a:t>
            </a:r>
            <a:r>
              <a:rPr sz="1250" b="1" spc="-25" dirty="0">
                <a:latin typeface="Times New Roman"/>
                <a:cs typeface="Times New Roman"/>
              </a:rPr>
              <a:t>.</a:t>
            </a:r>
            <a:r>
              <a:rPr sz="1350" i="1" spc="15" dirty="0">
                <a:latin typeface="Times New Roman"/>
                <a:cs typeface="Times New Roman"/>
              </a:rPr>
              <a:t>b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24378" y="4175325"/>
            <a:ext cx="2649855" cy="40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Where the </a:t>
            </a:r>
            <a:r>
              <a:rPr sz="1200" b="1" spc="-5" dirty="0">
                <a:latin typeface="Times New Roman"/>
                <a:cs typeface="Times New Roman"/>
              </a:rPr>
              <a:t>space resistance </a:t>
            </a:r>
            <a:r>
              <a:rPr sz="1200" spc="-5" dirty="0">
                <a:latin typeface="Times New Roman"/>
                <a:cs typeface="Times New Roman"/>
              </a:rPr>
              <a:t>to radiation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is;</a:t>
            </a:r>
            <a:endParaRPr sz="1200">
              <a:latin typeface="Times New Roman"/>
              <a:cs typeface="Times New Roman"/>
            </a:endParaRPr>
          </a:p>
          <a:p>
            <a:pPr marL="82550" algn="ctr">
              <a:lnSpc>
                <a:spcPct val="100000"/>
              </a:lnSpc>
              <a:spcBef>
                <a:spcPts val="20"/>
              </a:spcBef>
            </a:pPr>
            <a:r>
              <a:rPr sz="1250" spc="50" dirty="0">
                <a:latin typeface="Times New Roman"/>
                <a:cs typeface="Times New Roman"/>
              </a:rPr>
              <a:t>1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207829" y="4583046"/>
            <a:ext cx="133985" cy="18415"/>
          </a:xfrm>
          <a:custGeom>
            <a:avLst/>
            <a:gdLst/>
            <a:ahLst/>
            <a:cxnLst/>
            <a:rect l="l" t="t" r="r" b="b"/>
            <a:pathLst>
              <a:path w="133985" h="18414">
                <a:moveTo>
                  <a:pt x="12382" y="0"/>
                </a:moveTo>
                <a:lnTo>
                  <a:pt x="7048" y="0"/>
                </a:lnTo>
                <a:lnTo>
                  <a:pt x="4762" y="762"/>
                </a:lnTo>
                <a:lnTo>
                  <a:pt x="952" y="4190"/>
                </a:lnTo>
                <a:lnTo>
                  <a:pt x="0" y="6476"/>
                </a:lnTo>
                <a:lnTo>
                  <a:pt x="0" y="11429"/>
                </a:lnTo>
                <a:lnTo>
                  <a:pt x="952" y="13525"/>
                </a:lnTo>
                <a:lnTo>
                  <a:pt x="2857" y="15239"/>
                </a:lnTo>
                <a:lnTo>
                  <a:pt x="4762" y="17144"/>
                </a:lnTo>
                <a:lnTo>
                  <a:pt x="7048" y="18097"/>
                </a:lnTo>
                <a:lnTo>
                  <a:pt x="12382" y="18097"/>
                </a:lnTo>
                <a:lnTo>
                  <a:pt x="14668" y="17144"/>
                </a:lnTo>
                <a:lnTo>
                  <a:pt x="18287" y="13525"/>
                </a:lnTo>
                <a:lnTo>
                  <a:pt x="19240" y="11429"/>
                </a:lnTo>
                <a:lnTo>
                  <a:pt x="19240" y="6476"/>
                </a:lnTo>
                <a:lnTo>
                  <a:pt x="18287" y="4190"/>
                </a:lnTo>
                <a:lnTo>
                  <a:pt x="16573" y="2476"/>
                </a:lnTo>
                <a:lnTo>
                  <a:pt x="14668" y="762"/>
                </a:lnTo>
                <a:lnTo>
                  <a:pt x="12382" y="0"/>
                </a:lnTo>
                <a:close/>
              </a:path>
              <a:path w="133985" h="18414">
                <a:moveTo>
                  <a:pt x="69532" y="0"/>
                </a:moveTo>
                <a:lnTo>
                  <a:pt x="64388" y="0"/>
                </a:lnTo>
                <a:lnTo>
                  <a:pt x="62103" y="762"/>
                </a:lnTo>
                <a:lnTo>
                  <a:pt x="58293" y="4190"/>
                </a:lnTo>
                <a:lnTo>
                  <a:pt x="57149" y="6476"/>
                </a:lnTo>
                <a:lnTo>
                  <a:pt x="57149" y="11429"/>
                </a:lnTo>
                <a:lnTo>
                  <a:pt x="58293" y="13525"/>
                </a:lnTo>
                <a:lnTo>
                  <a:pt x="60197" y="15239"/>
                </a:lnTo>
                <a:lnTo>
                  <a:pt x="62103" y="17144"/>
                </a:lnTo>
                <a:lnTo>
                  <a:pt x="64388" y="18097"/>
                </a:lnTo>
                <a:lnTo>
                  <a:pt x="69532" y="18097"/>
                </a:lnTo>
                <a:lnTo>
                  <a:pt x="72008" y="17144"/>
                </a:lnTo>
                <a:lnTo>
                  <a:pt x="73723" y="15239"/>
                </a:lnTo>
                <a:lnTo>
                  <a:pt x="75628" y="13525"/>
                </a:lnTo>
                <a:lnTo>
                  <a:pt x="76581" y="11429"/>
                </a:lnTo>
                <a:lnTo>
                  <a:pt x="76581" y="6476"/>
                </a:lnTo>
                <a:lnTo>
                  <a:pt x="75628" y="4190"/>
                </a:lnTo>
                <a:lnTo>
                  <a:pt x="73723" y="2476"/>
                </a:lnTo>
                <a:lnTo>
                  <a:pt x="72008" y="762"/>
                </a:lnTo>
                <a:lnTo>
                  <a:pt x="69532" y="0"/>
                </a:lnTo>
                <a:close/>
              </a:path>
              <a:path w="133985" h="18414">
                <a:moveTo>
                  <a:pt x="126872" y="0"/>
                </a:moveTo>
                <a:lnTo>
                  <a:pt x="121538" y="0"/>
                </a:lnTo>
                <a:lnTo>
                  <a:pt x="119443" y="762"/>
                </a:lnTo>
                <a:lnTo>
                  <a:pt x="117347" y="2476"/>
                </a:lnTo>
                <a:lnTo>
                  <a:pt x="115443" y="4190"/>
                </a:lnTo>
                <a:lnTo>
                  <a:pt x="114490" y="6476"/>
                </a:lnTo>
                <a:lnTo>
                  <a:pt x="114490" y="11429"/>
                </a:lnTo>
                <a:lnTo>
                  <a:pt x="115443" y="13525"/>
                </a:lnTo>
                <a:lnTo>
                  <a:pt x="119443" y="17144"/>
                </a:lnTo>
                <a:lnTo>
                  <a:pt x="121538" y="18097"/>
                </a:lnTo>
                <a:lnTo>
                  <a:pt x="126872" y="18097"/>
                </a:lnTo>
                <a:lnTo>
                  <a:pt x="129158" y="17144"/>
                </a:lnTo>
                <a:lnTo>
                  <a:pt x="132778" y="13525"/>
                </a:lnTo>
                <a:lnTo>
                  <a:pt x="133731" y="11429"/>
                </a:lnTo>
                <a:lnTo>
                  <a:pt x="133731" y="6476"/>
                </a:lnTo>
                <a:lnTo>
                  <a:pt x="132778" y="4190"/>
                </a:lnTo>
                <a:lnTo>
                  <a:pt x="131063" y="2476"/>
                </a:lnTo>
                <a:lnTo>
                  <a:pt x="129158" y="762"/>
                </a:lnTo>
                <a:lnTo>
                  <a:pt x="126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74735" y="4752590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39" h="48260">
                <a:moveTo>
                  <a:pt x="63817" y="0"/>
                </a:moveTo>
                <a:lnTo>
                  <a:pt x="59816" y="0"/>
                </a:lnTo>
                <a:lnTo>
                  <a:pt x="61721" y="4000"/>
                </a:lnTo>
                <a:lnTo>
                  <a:pt x="63436" y="7429"/>
                </a:lnTo>
                <a:lnTo>
                  <a:pt x="65341" y="10096"/>
                </a:lnTo>
                <a:lnTo>
                  <a:pt x="67246" y="12954"/>
                </a:lnTo>
                <a:lnTo>
                  <a:pt x="70484" y="16763"/>
                </a:lnTo>
                <a:lnTo>
                  <a:pt x="75056" y="21717"/>
                </a:lnTo>
                <a:lnTo>
                  <a:pt x="0" y="21717"/>
                </a:lnTo>
                <a:lnTo>
                  <a:pt x="0" y="26098"/>
                </a:lnTo>
                <a:lnTo>
                  <a:pt x="75056" y="26098"/>
                </a:lnTo>
                <a:lnTo>
                  <a:pt x="70675" y="30861"/>
                </a:lnTo>
                <a:lnTo>
                  <a:pt x="59816" y="48006"/>
                </a:lnTo>
                <a:lnTo>
                  <a:pt x="63817" y="48006"/>
                </a:lnTo>
                <a:lnTo>
                  <a:pt x="67627" y="43434"/>
                </a:lnTo>
                <a:lnTo>
                  <a:pt x="72199" y="39243"/>
                </a:lnTo>
                <a:lnTo>
                  <a:pt x="82486" y="30861"/>
                </a:lnTo>
                <a:lnTo>
                  <a:pt x="87249" y="27622"/>
                </a:lnTo>
                <a:lnTo>
                  <a:pt x="91439" y="25336"/>
                </a:lnTo>
                <a:lnTo>
                  <a:pt x="91439" y="22669"/>
                </a:lnTo>
                <a:lnTo>
                  <a:pt x="88201" y="20955"/>
                </a:lnTo>
                <a:lnTo>
                  <a:pt x="83629" y="17907"/>
                </a:lnTo>
                <a:lnTo>
                  <a:pt x="78104" y="13335"/>
                </a:lnTo>
                <a:lnTo>
                  <a:pt x="72389" y="8762"/>
                </a:lnTo>
                <a:lnTo>
                  <a:pt x="67627" y="4381"/>
                </a:lnTo>
                <a:lnTo>
                  <a:pt x="63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98638" y="4627622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63817" y="0"/>
                </a:moveTo>
                <a:lnTo>
                  <a:pt x="59817" y="0"/>
                </a:lnTo>
                <a:lnTo>
                  <a:pt x="61531" y="4000"/>
                </a:lnTo>
                <a:lnTo>
                  <a:pt x="63436" y="7429"/>
                </a:lnTo>
                <a:lnTo>
                  <a:pt x="65341" y="10096"/>
                </a:lnTo>
                <a:lnTo>
                  <a:pt x="67056" y="12953"/>
                </a:lnTo>
                <a:lnTo>
                  <a:pt x="70294" y="16763"/>
                </a:lnTo>
                <a:lnTo>
                  <a:pt x="75057" y="21716"/>
                </a:lnTo>
                <a:lnTo>
                  <a:pt x="0" y="21716"/>
                </a:lnTo>
                <a:lnTo>
                  <a:pt x="0" y="26098"/>
                </a:lnTo>
                <a:lnTo>
                  <a:pt x="75057" y="26098"/>
                </a:lnTo>
                <a:lnTo>
                  <a:pt x="70675" y="30861"/>
                </a:lnTo>
                <a:lnTo>
                  <a:pt x="67437" y="34671"/>
                </a:lnTo>
                <a:lnTo>
                  <a:pt x="63627" y="40386"/>
                </a:lnTo>
                <a:lnTo>
                  <a:pt x="61721" y="43814"/>
                </a:lnTo>
                <a:lnTo>
                  <a:pt x="59817" y="48005"/>
                </a:lnTo>
                <a:lnTo>
                  <a:pt x="63817" y="48005"/>
                </a:lnTo>
                <a:lnTo>
                  <a:pt x="67627" y="43434"/>
                </a:lnTo>
                <a:lnTo>
                  <a:pt x="72199" y="39242"/>
                </a:lnTo>
                <a:lnTo>
                  <a:pt x="82486" y="30861"/>
                </a:lnTo>
                <a:lnTo>
                  <a:pt x="87058" y="27622"/>
                </a:lnTo>
                <a:lnTo>
                  <a:pt x="91440" y="25336"/>
                </a:lnTo>
                <a:lnTo>
                  <a:pt x="91440" y="22860"/>
                </a:lnTo>
                <a:lnTo>
                  <a:pt x="67627" y="4381"/>
                </a:lnTo>
                <a:lnTo>
                  <a:pt x="63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60957" y="4574283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4" h="37464">
                <a:moveTo>
                  <a:pt x="88201" y="0"/>
                </a:moveTo>
                <a:lnTo>
                  <a:pt x="0" y="0"/>
                </a:lnTo>
                <a:lnTo>
                  <a:pt x="0" y="7619"/>
                </a:lnTo>
                <a:lnTo>
                  <a:pt x="88201" y="7619"/>
                </a:lnTo>
                <a:lnTo>
                  <a:pt x="88201" y="0"/>
                </a:lnTo>
                <a:close/>
              </a:path>
              <a:path w="88264" h="37464">
                <a:moveTo>
                  <a:pt x="88201" y="29527"/>
                </a:moveTo>
                <a:lnTo>
                  <a:pt x="0" y="29527"/>
                </a:lnTo>
                <a:lnTo>
                  <a:pt x="0" y="37147"/>
                </a:lnTo>
                <a:lnTo>
                  <a:pt x="88201" y="37147"/>
                </a:lnTo>
                <a:lnTo>
                  <a:pt x="88201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24378" y="4825001"/>
            <a:ext cx="43700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15" baseline="4629" dirty="0">
                <a:latin typeface="Times New Roman"/>
                <a:cs typeface="Times New Roman"/>
              </a:rPr>
              <a:t>Again </a:t>
            </a:r>
            <a:r>
              <a:rPr sz="1800" spc="-7" baseline="4629" dirty="0">
                <a:latin typeface="Times New Roman"/>
                <a:cs typeface="Times New Roman"/>
              </a:rPr>
              <a:t>the quantity </a:t>
            </a:r>
            <a:r>
              <a:rPr sz="1875" b="1" i="1" spc="-30" baseline="4444" dirty="0">
                <a:latin typeface="Times New Roman"/>
                <a:cs typeface="Times New Roman"/>
              </a:rPr>
              <a:t>(J</a:t>
            </a:r>
            <a:r>
              <a:rPr sz="850" b="1" i="1" spc="-20" dirty="0">
                <a:latin typeface="Times New Roman"/>
                <a:cs typeface="Times New Roman"/>
              </a:rPr>
              <a:t>i </a:t>
            </a:r>
            <a:r>
              <a:rPr sz="1875" b="1" i="1" spc="-30" baseline="4444" dirty="0">
                <a:latin typeface="Times New Roman"/>
                <a:cs typeface="Times New Roman"/>
              </a:rPr>
              <a:t>- </a:t>
            </a: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j</a:t>
            </a:r>
            <a:r>
              <a:rPr sz="1875" b="1" i="1" spc="-37" baseline="4444" dirty="0">
                <a:latin typeface="Times New Roman"/>
                <a:cs typeface="Times New Roman"/>
              </a:rPr>
              <a:t>) </a:t>
            </a:r>
            <a:r>
              <a:rPr sz="1800" spc="-7" baseline="4629" dirty="0">
                <a:latin typeface="Times New Roman"/>
                <a:cs typeface="Times New Roman"/>
              </a:rPr>
              <a:t>corresponds to a </a:t>
            </a:r>
            <a:r>
              <a:rPr sz="1875" i="1" spc="-30" baseline="4444" dirty="0">
                <a:latin typeface="Times New Roman"/>
                <a:cs typeface="Times New Roman"/>
              </a:rPr>
              <a:t>potential</a:t>
            </a:r>
            <a:r>
              <a:rPr sz="1875" i="1" spc="15" baseline="4444" dirty="0">
                <a:latin typeface="Times New Roman"/>
                <a:cs typeface="Times New Roman"/>
              </a:rPr>
              <a:t> </a:t>
            </a:r>
            <a:r>
              <a:rPr sz="1875" i="1" spc="-37" baseline="4444" dirty="0">
                <a:latin typeface="Times New Roman"/>
                <a:cs typeface="Times New Roman"/>
              </a:rPr>
              <a:t>difference, </a:t>
            </a:r>
            <a:r>
              <a:rPr sz="1800" spc="-7" baseline="4629" dirty="0">
                <a:latin typeface="Times New Roman"/>
                <a:cs typeface="Times New Roman"/>
              </a:rPr>
              <a:t>and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24378" y="4995237"/>
            <a:ext cx="4368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rate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heat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transfer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surfaces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corresponds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24214" y="5163358"/>
            <a:ext cx="3662679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i="1" spc="-25" dirty="0">
                <a:latin typeface="Times New Roman"/>
                <a:cs typeface="Times New Roman"/>
              </a:rPr>
              <a:t>current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the electrical </a:t>
            </a:r>
            <a:r>
              <a:rPr sz="1200" spc="-10" dirty="0">
                <a:latin typeface="Times New Roman"/>
                <a:cs typeface="Times New Roman"/>
              </a:rPr>
              <a:t>analogy, </a:t>
            </a:r>
            <a:r>
              <a:rPr sz="1200" spc="-5" dirty="0">
                <a:latin typeface="Times New Roman"/>
                <a:cs typeface="Times New Roman"/>
              </a:rPr>
              <a:t>as illustrated in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Fig.(8.25).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083703" y="4864481"/>
            <a:ext cx="1848485" cy="6248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1270" algn="ctr">
              <a:lnSpc>
                <a:spcPts val="1150"/>
              </a:lnSpc>
              <a:spcBef>
                <a:spcPts val="229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Fig.(8.26) </a:t>
            </a:r>
            <a:r>
              <a:rPr sz="1050" b="1" i="1" spc="-20" dirty="0">
                <a:latin typeface="Times New Roman"/>
                <a:cs typeface="Times New Roman"/>
              </a:rPr>
              <a:t>Network </a:t>
            </a:r>
            <a:r>
              <a:rPr sz="1050" b="1" i="1" spc="-25" dirty="0">
                <a:latin typeface="Times New Roman"/>
                <a:cs typeface="Times New Roman"/>
              </a:rPr>
              <a:t>representation  of </a:t>
            </a:r>
            <a:r>
              <a:rPr sz="1050" b="1" i="1" spc="-15" dirty="0">
                <a:latin typeface="Times New Roman"/>
                <a:cs typeface="Times New Roman"/>
              </a:rPr>
              <a:t>net </a:t>
            </a:r>
            <a:r>
              <a:rPr sz="1050" b="1" i="1" spc="-25" dirty="0">
                <a:latin typeface="Times New Roman"/>
                <a:cs typeface="Times New Roman"/>
              </a:rPr>
              <a:t>radiation </a:t>
            </a:r>
            <a:r>
              <a:rPr sz="1050" b="1" i="1" spc="-15" dirty="0">
                <a:latin typeface="Times New Roman"/>
                <a:cs typeface="Times New Roman"/>
              </a:rPr>
              <a:t>heat transfer</a:t>
            </a:r>
            <a:r>
              <a:rPr sz="1050" b="1" i="1" spc="-180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from  </a:t>
            </a:r>
            <a:r>
              <a:rPr sz="1050" b="1" i="1" spc="-30" dirty="0">
                <a:latin typeface="Times New Roman"/>
                <a:cs typeface="Times New Roman"/>
              </a:rPr>
              <a:t>surface </a:t>
            </a:r>
            <a:r>
              <a:rPr sz="1050" b="1" i="1" spc="-20" dirty="0">
                <a:latin typeface="Times New Roman"/>
                <a:cs typeface="Times New Roman"/>
              </a:rPr>
              <a:t>i to </a:t>
            </a:r>
            <a:r>
              <a:rPr sz="1050" b="1" i="1" spc="-25" dirty="0">
                <a:latin typeface="Times New Roman"/>
                <a:cs typeface="Times New Roman"/>
              </a:rPr>
              <a:t>the </a:t>
            </a:r>
            <a:r>
              <a:rPr sz="1050" b="1" i="1" spc="-30" dirty="0">
                <a:latin typeface="Times New Roman"/>
                <a:cs typeface="Times New Roman"/>
              </a:rPr>
              <a:t>remaining </a:t>
            </a:r>
            <a:r>
              <a:rPr sz="1050" b="1" i="1" spc="-25" dirty="0">
                <a:latin typeface="Times New Roman"/>
                <a:cs typeface="Times New Roman"/>
              </a:rPr>
              <a:t>surfaces  of </a:t>
            </a:r>
            <a:r>
              <a:rPr sz="1050" b="1" i="1" spc="-30" dirty="0">
                <a:latin typeface="Times New Roman"/>
                <a:cs typeface="Times New Roman"/>
              </a:rPr>
              <a:t>an N-surface</a:t>
            </a:r>
            <a:r>
              <a:rPr sz="1050" b="1" i="1" spc="30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enclosure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37031" y="5529069"/>
            <a:ext cx="6285230" cy="2514600"/>
          </a:xfrm>
          <a:custGeom>
            <a:avLst/>
            <a:gdLst/>
            <a:ahLst/>
            <a:cxnLst/>
            <a:rect l="l" t="t" r="r" b="b"/>
            <a:pathLst>
              <a:path w="6285230" h="2514600">
                <a:moveTo>
                  <a:pt x="0" y="2514599"/>
                </a:moveTo>
                <a:lnTo>
                  <a:pt x="6284976" y="2514599"/>
                </a:lnTo>
                <a:lnTo>
                  <a:pt x="6284976" y="0"/>
                </a:lnTo>
                <a:lnTo>
                  <a:pt x="0" y="0"/>
                </a:lnTo>
                <a:lnTo>
                  <a:pt x="0" y="2514599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624138" y="5495590"/>
            <a:ext cx="6310630" cy="56959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635" algn="just">
              <a:lnSpc>
                <a:spcPct val="92000"/>
              </a:lnSpc>
              <a:spcBef>
                <a:spcPts val="235"/>
              </a:spcBef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20" dirty="0">
                <a:latin typeface="Times New Roman"/>
                <a:cs typeface="Times New Roman"/>
              </a:rPr>
              <a:t>an </a:t>
            </a:r>
            <a:r>
              <a:rPr sz="1250" b="1" i="1" spc="-15" dirty="0">
                <a:latin typeface="Times New Roman"/>
                <a:cs typeface="Times New Roman"/>
              </a:rPr>
              <a:t>N</a:t>
            </a:r>
            <a:r>
              <a:rPr sz="1200" spc="-15" dirty="0">
                <a:latin typeface="Times New Roman"/>
                <a:cs typeface="Times New Roman"/>
              </a:rPr>
              <a:t>-surface </a:t>
            </a:r>
            <a:r>
              <a:rPr sz="1200" spc="-5" dirty="0">
                <a:latin typeface="Times New Roman"/>
                <a:cs typeface="Times New Roman"/>
              </a:rPr>
              <a:t>enclosure </a:t>
            </a:r>
            <a:r>
              <a:rPr sz="1200" spc="-20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Fig.(8.26), the conservation of energy principle requires  that the net heat transfer from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be equal to the </a:t>
            </a:r>
            <a:r>
              <a:rPr sz="1200" dirty="0">
                <a:latin typeface="Times New Roman"/>
                <a:cs typeface="Times New Roman"/>
              </a:rPr>
              <a:t>sum </a:t>
            </a:r>
            <a:r>
              <a:rPr sz="1200" spc="-5" dirty="0">
                <a:latin typeface="Times New Roman"/>
                <a:cs typeface="Times New Roman"/>
              </a:rPr>
              <a:t>of the </a:t>
            </a:r>
            <a:r>
              <a:rPr sz="1200" dirty="0">
                <a:latin typeface="Times New Roman"/>
                <a:cs typeface="Times New Roman"/>
              </a:rPr>
              <a:t>net </a:t>
            </a:r>
            <a:r>
              <a:rPr sz="1200" spc="-5" dirty="0">
                <a:latin typeface="Times New Roman"/>
                <a:cs typeface="Times New Roman"/>
              </a:rPr>
              <a:t>heat transfers from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to  each of the </a:t>
            </a:r>
            <a:r>
              <a:rPr sz="1250" b="1" i="1" spc="-40" dirty="0">
                <a:latin typeface="Times New Roman"/>
                <a:cs typeface="Times New Roman"/>
              </a:rPr>
              <a:t>N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of the enclosure. That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069079" y="6281925"/>
            <a:ext cx="673608" cy="30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193578" y="6280749"/>
            <a:ext cx="14033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spc="7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02886" y="6155894"/>
            <a:ext cx="14986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i="1" dirty="0">
                <a:latin typeface="Times New Roman"/>
                <a:cs typeface="Times New Roman"/>
              </a:rPr>
              <a:t>Q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78187" y="6033934"/>
            <a:ext cx="896619" cy="50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08330" algn="l"/>
              </a:tabLst>
            </a:pPr>
            <a:r>
              <a:rPr sz="1125" i="1" spc="104" baseline="25925" dirty="0">
                <a:latin typeface="Times New Roman"/>
                <a:cs typeface="Times New Roman"/>
              </a:rPr>
              <a:t>N </a:t>
            </a:r>
            <a:r>
              <a:rPr sz="1125" i="1" spc="382" baseline="25925" dirty="0">
                <a:latin typeface="Times New Roman"/>
                <a:cs typeface="Times New Roman"/>
              </a:rPr>
              <a:t> </a:t>
            </a:r>
            <a:r>
              <a:rPr sz="1250" b="1" spc="30" dirty="0">
                <a:latin typeface="Times New Roman"/>
                <a:cs typeface="Times New Roman"/>
              </a:rPr>
              <a:t>(</a:t>
            </a:r>
            <a:r>
              <a:rPr sz="1350" i="1" spc="30" dirty="0">
                <a:latin typeface="Times New Roman"/>
                <a:cs typeface="Times New Roman"/>
              </a:rPr>
              <a:t>J</a:t>
            </a:r>
            <a:r>
              <a:rPr sz="1350" i="1" spc="-170" dirty="0">
                <a:latin typeface="Times New Roman"/>
                <a:cs typeface="Times New Roman"/>
              </a:rPr>
              <a:t> </a:t>
            </a:r>
            <a:r>
              <a:rPr sz="1125" i="1" spc="15" baseline="-22222" dirty="0">
                <a:latin typeface="Times New Roman"/>
                <a:cs typeface="Times New Roman"/>
              </a:rPr>
              <a:t>i	</a:t>
            </a:r>
            <a:r>
              <a:rPr sz="1350" i="1" spc="-75" dirty="0">
                <a:latin typeface="Times New Roman"/>
                <a:cs typeface="Times New Roman"/>
              </a:rPr>
              <a:t>J </a:t>
            </a:r>
            <a:r>
              <a:rPr sz="1125" i="1" spc="15" baseline="-22222" dirty="0">
                <a:latin typeface="Times New Roman"/>
                <a:cs typeface="Times New Roman"/>
              </a:rPr>
              <a:t>j</a:t>
            </a:r>
            <a:r>
              <a:rPr sz="1125" i="1" spc="232" baseline="-22222" dirty="0">
                <a:latin typeface="Times New Roman"/>
                <a:cs typeface="Times New Roman"/>
              </a:rPr>
              <a:t> 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  <a:p>
            <a:pPr marR="194310" algn="r">
              <a:lnSpc>
                <a:spcPct val="100000"/>
              </a:lnSpc>
              <a:spcBef>
                <a:spcPts val="1240"/>
              </a:spcBef>
            </a:pPr>
            <a:r>
              <a:rPr sz="750" i="1" spc="10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502452" y="6062842"/>
            <a:ext cx="2212975" cy="3244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800"/>
              </a:lnSpc>
              <a:spcBef>
                <a:spcPts val="135"/>
              </a:spcBef>
              <a:tabLst>
                <a:tab pos="814069" algn="l"/>
              </a:tabLst>
            </a:pPr>
            <a:r>
              <a:rPr sz="750" i="1" spc="70" dirty="0">
                <a:latin typeface="Times New Roman"/>
                <a:cs typeface="Times New Roman"/>
              </a:rPr>
              <a:t>N	N</a:t>
            </a:r>
            <a:endParaRPr sz="750">
              <a:latin typeface="Times New Roman"/>
              <a:cs typeface="Times New Roman"/>
            </a:endParaRPr>
          </a:p>
          <a:p>
            <a:pPr marL="155575">
              <a:lnSpc>
                <a:spcPts val="1520"/>
              </a:lnSpc>
              <a:tabLst>
                <a:tab pos="978535" algn="l"/>
                <a:tab pos="1563370" algn="l"/>
                <a:tab pos="1959610" algn="l"/>
              </a:tabLst>
            </a:pPr>
            <a:r>
              <a:rPr sz="1350" i="1" dirty="0">
                <a:latin typeface="Times New Roman"/>
                <a:cs typeface="Times New Roman"/>
              </a:rPr>
              <a:t>Q	</a:t>
            </a:r>
            <a:r>
              <a:rPr sz="1350" i="1" spc="150" dirty="0">
                <a:latin typeface="Times New Roman"/>
                <a:cs typeface="Times New Roman"/>
              </a:rPr>
              <a:t>A</a:t>
            </a:r>
            <a:r>
              <a:rPr sz="1350" i="1" spc="170" dirty="0">
                <a:latin typeface="Times New Roman"/>
                <a:cs typeface="Times New Roman"/>
              </a:rPr>
              <a:t> </a:t>
            </a:r>
            <a:r>
              <a:rPr sz="1350" i="1" spc="-75" dirty="0">
                <a:latin typeface="Times New Roman"/>
                <a:cs typeface="Times New Roman"/>
              </a:rPr>
              <a:t>F	</a:t>
            </a:r>
            <a:r>
              <a:rPr sz="1250" b="1" spc="30" dirty="0">
                <a:latin typeface="Times New Roman"/>
                <a:cs typeface="Times New Roman"/>
              </a:rPr>
              <a:t>(</a:t>
            </a:r>
            <a:r>
              <a:rPr sz="1350" i="1" spc="30" dirty="0">
                <a:latin typeface="Times New Roman"/>
                <a:cs typeface="Times New Roman"/>
              </a:rPr>
              <a:t>J	</a:t>
            </a:r>
            <a:r>
              <a:rPr sz="1350" i="1" spc="-75" dirty="0">
                <a:latin typeface="Times New Roman"/>
                <a:cs typeface="Times New Roman"/>
              </a:rPr>
              <a:t>J</a:t>
            </a:r>
            <a:r>
              <a:rPr sz="1350" i="1" spc="-35" dirty="0">
                <a:latin typeface="Times New Roman"/>
                <a:cs typeface="Times New Roman"/>
              </a:rPr>
              <a:t> 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218987" y="6267049"/>
            <a:ext cx="2394585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573405" algn="l"/>
                <a:tab pos="795655" algn="l"/>
                <a:tab pos="1353185" algn="l"/>
                <a:tab pos="1557655" algn="l"/>
                <a:tab pos="1779905" algn="l"/>
                <a:tab pos="2005330" algn="l"/>
                <a:tab pos="2353310" algn="l"/>
              </a:tabLst>
            </a:pPr>
            <a:r>
              <a:rPr sz="750" i="1" spc="10" dirty="0">
                <a:latin typeface="Times New Roman"/>
                <a:cs typeface="Times New Roman"/>
              </a:rPr>
              <a:t>i	i	j	i	i	j	i	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022479" y="6155894"/>
            <a:ext cx="150939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944" algn="l"/>
              </a:tabLst>
            </a:pPr>
            <a:r>
              <a:rPr sz="1250" b="1" spc="60" dirty="0">
                <a:latin typeface="Times New Roman"/>
                <a:cs typeface="Times New Roman"/>
              </a:rPr>
              <a:t>(</a:t>
            </a:r>
            <a:r>
              <a:rPr sz="1350" i="1" spc="60" dirty="0">
                <a:latin typeface="Times New Roman"/>
                <a:cs typeface="Times New Roman"/>
              </a:rPr>
              <a:t>W</a:t>
            </a:r>
            <a:r>
              <a:rPr sz="1250" b="1" spc="60" dirty="0">
                <a:latin typeface="Times New Roman"/>
                <a:cs typeface="Times New Roman"/>
              </a:rPr>
              <a:t>)	</a:t>
            </a:r>
            <a:r>
              <a:rPr sz="1250" b="1" spc="5" dirty="0">
                <a:latin typeface="Times New Roman"/>
                <a:cs typeface="Times New Roman"/>
              </a:rPr>
              <a:t>(</a:t>
            </a:r>
            <a:r>
              <a:rPr sz="1250" spc="5" dirty="0">
                <a:latin typeface="Times New Roman"/>
                <a:cs typeface="Times New Roman"/>
              </a:rPr>
              <a:t>8</a:t>
            </a:r>
            <a:r>
              <a:rPr sz="1250" b="1" spc="5" dirty="0">
                <a:latin typeface="Times New Roman"/>
                <a:cs typeface="Times New Roman"/>
              </a:rPr>
              <a:t>.</a:t>
            </a:r>
            <a:r>
              <a:rPr sz="1250" spc="5" dirty="0">
                <a:latin typeface="Times New Roman"/>
                <a:cs typeface="Times New Roman"/>
              </a:rPr>
              <a:t>23</a:t>
            </a:r>
            <a:r>
              <a:rPr sz="1250" b="1" spc="5" dirty="0">
                <a:latin typeface="Times New Roman"/>
                <a:cs typeface="Times New Roman"/>
              </a:rPr>
              <a:t>.</a:t>
            </a:r>
            <a:r>
              <a:rPr sz="1350" i="1" spc="5" dirty="0">
                <a:latin typeface="Times New Roman"/>
                <a:cs typeface="Times New Roman"/>
              </a:rPr>
              <a:t>a</a:t>
            </a:r>
            <a:r>
              <a:rPr sz="1350" i="1" spc="-254" dirty="0">
                <a:latin typeface="Times New Roman"/>
                <a:cs typeface="Times New Roman"/>
              </a:rPr>
              <a:t> 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449580" y="6391994"/>
            <a:ext cx="293878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842644" algn="l"/>
                <a:tab pos="2454910" algn="l"/>
                <a:tab pos="2872105" algn="l"/>
              </a:tabLst>
            </a:pPr>
            <a:r>
              <a:rPr sz="1125" i="1" spc="15" baseline="7407" dirty="0">
                <a:latin typeface="Times New Roman"/>
                <a:cs typeface="Times New Roman"/>
              </a:rPr>
              <a:t>j </a:t>
            </a:r>
            <a:r>
              <a:rPr sz="1125" i="1" spc="270" baseline="7407" dirty="0">
                <a:latin typeface="Times New Roman"/>
                <a:cs typeface="Times New Roman"/>
              </a:rPr>
              <a:t> </a:t>
            </a:r>
            <a:r>
              <a:rPr sz="1050" spc="67" baseline="7936" dirty="0">
                <a:latin typeface="Times New Roman"/>
                <a:cs typeface="Times New Roman"/>
              </a:rPr>
              <a:t>1	</a:t>
            </a:r>
            <a:r>
              <a:rPr sz="1125" i="1" spc="15" baseline="7407" dirty="0">
                <a:latin typeface="Times New Roman"/>
                <a:cs typeface="Times New Roman"/>
              </a:rPr>
              <a:t>j </a:t>
            </a:r>
            <a:r>
              <a:rPr sz="1125" i="1" spc="240" baseline="7407" dirty="0">
                <a:latin typeface="Times New Roman"/>
                <a:cs typeface="Times New Roman"/>
              </a:rPr>
              <a:t> </a:t>
            </a:r>
            <a:r>
              <a:rPr sz="1050" spc="67" baseline="7936" dirty="0">
                <a:latin typeface="Times New Roman"/>
                <a:cs typeface="Times New Roman"/>
              </a:rPr>
              <a:t>1	</a:t>
            </a:r>
            <a:r>
              <a:rPr sz="1125" i="1" spc="15" baseline="7407" dirty="0">
                <a:latin typeface="Times New Roman"/>
                <a:cs typeface="Times New Roman"/>
              </a:rPr>
              <a:t>j </a:t>
            </a:r>
            <a:r>
              <a:rPr sz="1125" i="1" spc="270" baseline="7407" dirty="0">
                <a:latin typeface="Times New Roman"/>
                <a:cs typeface="Times New Roman"/>
              </a:rPr>
              <a:t> </a:t>
            </a:r>
            <a:r>
              <a:rPr sz="1050" spc="67" baseline="7936" dirty="0">
                <a:latin typeface="Times New Roman"/>
                <a:cs typeface="Times New Roman"/>
              </a:rPr>
              <a:t>1	</a:t>
            </a:r>
            <a:r>
              <a:rPr sz="750" i="1" spc="10" dirty="0"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823203" y="6287830"/>
            <a:ext cx="133985" cy="18415"/>
          </a:xfrm>
          <a:custGeom>
            <a:avLst/>
            <a:gdLst/>
            <a:ahLst/>
            <a:cxnLst/>
            <a:rect l="l" t="t" r="r" b="b"/>
            <a:pathLst>
              <a:path w="133985" h="18414">
                <a:moveTo>
                  <a:pt x="12382" y="0"/>
                </a:moveTo>
                <a:lnTo>
                  <a:pt x="7048" y="0"/>
                </a:lnTo>
                <a:lnTo>
                  <a:pt x="4762" y="762"/>
                </a:lnTo>
                <a:lnTo>
                  <a:pt x="952" y="4191"/>
                </a:lnTo>
                <a:lnTo>
                  <a:pt x="0" y="6477"/>
                </a:lnTo>
                <a:lnTo>
                  <a:pt x="0" y="11239"/>
                </a:lnTo>
                <a:lnTo>
                  <a:pt x="952" y="13335"/>
                </a:lnTo>
                <a:lnTo>
                  <a:pt x="4762" y="17145"/>
                </a:lnTo>
                <a:lnTo>
                  <a:pt x="7048" y="17907"/>
                </a:lnTo>
                <a:lnTo>
                  <a:pt x="12382" y="17907"/>
                </a:lnTo>
                <a:lnTo>
                  <a:pt x="14668" y="17145"/>
                </a:lnTo>
                <a:lnTo>
                  <a:pt x="16383" y="15240"/>
                </a:lnTo>
                <a:lnTo>
                  <a:pt x="18287" y="13335"/>
                </a:lnTo>
                <a:lnTo>
                  <a:pt x="19240" y="11239"/>
                </a:lnTo>
                <a:lnTo>
                  <a:pt x="19240" y="6477"/>
                </a:lnTo>
                <a:lnTo>
                  <a:pt x="18287" y="4191"/>
                </a:lnTo>
                <a:lnTo>
                  <a:pt x="16383" y="2476"/>
                </a:lnTo>
                <a:lnTo>
                  <a:pt x="14668" y="762"/>
                </a:lnTo>
                <a:lnTo>
                  <a:pt x="12382" y="0"/>
                </a:lnTo>
                <a:close/>
              </a:path>
              <a:path w="133985" h="18414">
                <a:moveTo>
                  <a:pt x="69532" y="0"/>
                </a:moveTo>
                <a:lnTo>
                  <a:pt x="64388" y="0"/>
                </a:lnTo>
                <a:lnTo>
                  <a:pt x="62103" y="762"/>
                </a:lnTo>
                <a:lnTo>
                  <a:pt x="60198" y="2476"/>
                </a:lnTo>
                <a:lnTo>
                  <a:pt x="58102" y="4191"/>
                </a:lnTo>
                <a:lnTo>
                  <a:pt x="57150" y="6477"/>
                </a:lnTo>
                <a:lnTo>
                  <a:pt x="57150" y="11239"/>
                </a:lnTo>
                <a:lnTo>
                  <a:pt x="58102" y="13335"/>
                </a:lnTo>
                <a:lnTo>
                  <a:pt x="60198" y="15240"/>
                </a:lnTo>
                <a:lnTo>
                  <a:pt x="62103" y="17145"/>
                </a:lnTo>
                <a:lnTo>
                  <a:pt x="64388" y="17907"/>
                </a:lnTo>
                <a:lnTo>
                  <a:pt x="69532" y="17907"/>
                </a:lnTo>
                <a:lnTo>
                  <a:pt x="71818" y="17145"/>
                </a:lnTo>
                <a:lnTo>
                  <a:pt x="75628" y="13335"/>
                </a:lnTo>
                <a:lnTo>
                  <a:pt x="76581" y="11239"/>
                </a:lnTo>
                <a:lnTo>
                  <a:pt x="76581" y="6477"/>
                </a:lnTo>
                <a:lnTo>
                  <a:pt x="75628" y="4191"/>
                </a:lnTo>
                <a:lnTo>
                  <a:pt x="71818" y="762"/>
                </a:lnTo>
                <a:lnTo>
                  <a:pt x="69532" y="0"/>
                </a:lnTo>
                <a:close/>
              </a:path>
              <a:path w="133985" h="18414">
                <a:moveTo>
                  <a:pt x="126873" y="0"/>
                </a:moveTo>
                <a:lnTo>
                  <a:pt x="121538" y="0"/>
                </a:lnTo>
                <a:lnTo>
                  <a:pt x="119443" y="762"/>
                </a:lnTo>
                <a:lnTo>
                  <a:pt x="117348" y="2476"/>
                </a:lnTo>
                <a:lnTo>
                  <a:pt x="115443" y="4191"/>
                </a:lnTo>
                <a:lnTo>
                  <a:pt x="114490" y="6477"/>
                </a:lnTo>
                <a:lnTo>
                  <a:pt x="114490" y="11239"/>
                </a:lnTo>
                <a:lnTo>
                  <a:pt x="115443" y="13335"/>
                </a:lnTo>
                <a:lnTo>
                  <a:pt x="117348" y="15240"/>
                </a:lnTo>
                <a:lnTo>
                  <a:pt x="119443" y="17145"/>
                </a:lnTo>
                <a:lnTo>
                  <a:pt x="121538" y="17907"/>
                </a:lnTo>
                <a:lnTo>
                  <a:pt x="126873" y="17907"/>
                </a:lnTo>
                <a:lnTo>
                  <a:pt x="129159" y="17145"/>
                </a:lnTo>
                <a:lnTo>
                  <a:pt x="131063" y="15240"/>
                </a:lnTo>
                <a:lnTo>
                  <a:pt x="132778" y="13335"/>
                </a:lnTo>
                <a:lnTo>
                  <a:pt x="133731" y="11239"/>
                </a:lnTo>
                <a:lnTo>
                  <a:pt x="133731" y="6477"/>
                </a:lnTo>
                <a:lnTo>
                  <a:pt x="132778" y="4191"/>
                </a:lnTo>
                <a:lnTo>
                  <a:pt x="131063" y="2476"/>
                </a:lnTo>
                <a:lnTo>
                  <a:pt x="129159" y="762"/>
                </a:lnTo>
                <a:lnTo>
                  <a:pt x="126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81437" y="6197152"/>
            <a:ext cx="173354" cy="2028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67711" y="6197152"/>
            <a:ext cx="173355" cy="2028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64563" y="6197152"/>
            <a:ext cx="173355" cy="2028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50208" y="6457565"/>
            <a:ext cx="51435" cy="21590"/>
          </a:xfrm>
          <a:custGeom>
            <a:avLst/>
            <a:gdLst/>
            <a:ahLst/>
            <a:cxnLst/>
            <a:rect l="l" t="t" r="r" b="b"/>
            <a:pathLst>
              <a:path w="51435" h="21589">
                <a:moveTo>
                  <a:pt x="51434" y="0"/>
                </a:moveTo>
                <a:lnTo>
                  <a:pt x="0" y="0"/>
                </a:lnTo>
                <a:lnTo>
                  <a:pt x="0" y="4381"/>
                </a:lnTo>
                <a:lnTo>
                  <a:pt x="51434" y="4381"/>
                </a:lnTo>
                <a:lnTo>
                  <a:pt x="51434" y="0"/>
                </a:lnTo>
                <a:close/>
              </a:path>
              <a:path w="51435" h="21589">
                <a:moveTo>
                  <a:pt x="51434" y="17145"/>
                </a:moveTo>
                <a:lnTo>
                  <a:pt x="0" y="17145"/>
                </a:lnTo>
                <a:lnTo>
                  <a:pt x="0" y="21526"/>
                </a:lnTo>
                <a:lnTo>
                  <a:pt x="51434" y="21526"/>
                </a:lnTo>
                <a:lnTo>
                  <a:pt x="51434" y="17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98264" y="6456613"/>
            <a:ext cx="92075" cy="48260"/>
          </a:xfrm>
          <a:custGeom>
            <a:avLst/>
            <a:gdLst/>
            <a:ahLst/>
            <a:cxnLst/>
            <a:rect l="l" t="t" r="r" b="b"/>
            <a:pathLst>
              <a:path w="92075" h="48259">
                <a:moveTo>
                  <a:pt x="63817" y="0"/>
                </a:moveTo>
                <a:lnTo>
                  <a:pt x="60007" y="0"/>
                </a:lnTo>
                <a:lnTo>
                  <a:pt x="61722" y="4000"/>
                </a:lnTo>
                <a:lnTo>
                  <a:pt x="63436" y="7429"/>
                </a:lnTo>
                <a:lnTo>
                  <a:pt x="65341" y="10096"/>
                </a:lnTo>
                <a:lnTo>
                  <a:pt x="67246" y="12953"/>
                </a:lnTo>
                <a:lnTo>
                  <a:pt x="70485" y="16763"/>
                </a:lnTo>
                <a:lnTo>
                  <a:pt x="75057" y="21716"/>
                </a:lnTo>
                <a:lnTo>
                  <a:pt x="0" y="21716"/>
                </a:lnTo>
                <a:lnTo>
                  <a:pt x="0" y="26098"/>
                </a:lnTo>
                <a:lnTo>
                  <a:pt x="75057" y="26098"/>
                </a:lnTo>
                <a:lnTo>
                  <a:pt x="70865" y="30861"/>
                </a:lnTo>
                <a:lnTo>
                  <a:pt x="67627" y="34671"/>
                </a:lnTo>
                <a:lnTo>
                  <a:pt x="63817" y="40386"/>
                </a:lnTo>
                <a:lnTo>
                  <a:pt x="61722" y="43814"/>
                </a:lnTo>
                <a:lnTo>
                  <a:pt x="60007" y="48006"/>
                </a:lnTo>
                <a:lnTo>
                  <a:pt x="63817" y="48006"/>
                </a:lnTo>
                <a:lnTo>
                  <a:pt x="67818" y="43434"/>
                </a:lnTo>
                <a:lnTo>
                  <a:pt x="72199" y="39243"/>
                </a:lnTo>
                <a:lnTo>
                  <a:pt x="82486" y="30861"/>
                </a:lnTo>
                <a:lnTo>
                  <a:pt x="87249" y="27622"/>
                </a:lnTo>
                <a:lnTo>
                  <a:pt x="91630" y="25336"/>
                </a:lnTo>
                <a:lnTo>
                  <a:pt x="91630" y="22669"/>
                </a:lnTo>
                <a:lnTo>
                  <a:pt x="88391" y="20954"/>
                </a:lnTo>
                <a:lnTo>
                  <a:pt x="83820" y="17907"/>
                </a:lnTo>
                <a:lnTo>
                  <a:pt x="72389" y="8762"/>
                </a:lnTo>
                <a:lnTo>
                  <a:pt x="67627" y="4381"/>
                </a:lnTo>
                <a:lnTo>
                  <a:pt x="63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336673" y="6457565"/>
            <a:ext cx="51435" cy="21590"/>
          </a:xfrm>
          <a:custGeom>
            <a:avLst/>
            <a:gdLst/>
            <a:ahLst/>
            <a:cxnLst/>
            <a:rect l="l" t="t" r="r" b="b"/>
            <a:pathLst>
              <a:path w="51435" h="21589">
                <a:moveTo>
                  <a:pt x="51434" y="0"/>
                </a:moveTo>
                <a:lnTo>
                  <a:pt x="0" y="0"/>
                </a:lnTo>
                <a:lnTo>
                  <a:pt x="0" y="4381"/>
                </a:lnTo>
                <a:lnTo>
                  <a:pt x="51434" y="4381"/>
                </a:lnTo>
                <a:lnTo>
                  <a:pt x="51434" y="0"/>
                </a:lnTo>
                <a:close/>
              </a:path>
              <a:path w="51435" h="21589">
                <a:moveTo>
                  <a:pt x="51434" y="17145"/>
                </a:moveTo>
                <a:lnTo>
                  <a:pt x="0" y="17145"/>
                </a:lnTo>
                <a:lnTo>
                  <a:pt x="0" y="21526"/>
                </a:lnTo>
                <a:lnTo>
                  <a:pt x="51434" y="21526"/>
                </a:lnTo>
                <a:lnTo>
                  <a:pt x="51434" y="17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52737" y="6332026"/>
            <a:ext cx="92075" cy="48260"/>
          </a:xfrm>
          <a:custGeom>
            <a:avLst/>
            <a:gdLst/>
            <a:ahLst/>
            <a:cxnLst/>
            <a:rect l="l" t="t" r="r" b="b"/>
            <a:pathLst>
              <a:path w="92075" h="48260">
                <a:moveTo>
                  <a:pt x="63817" y="0"/>
                </a:moveTo>
                <a:lnTo>
                  <a:pt x="60007" y="0"/>
                </a:lnTo>
                <a:lnTo>
                  <a:pt x="61722" y="4000"/>
                </a:lnTo>
                <a:lnTo>
                  <a:pt x="63436" y="7429"/>
                </a:lnTo>
                <a:lnTo>
                  <a:pt x="67246" y="12763"/>
                </a:lnTo>
                <a:lnTo>
                  <a:pt x="70485" y="16763"/>
                </a:lnTo>
                <a:lnTo>
                  <a:pt x="75056" y="21716"/>
                </a:lnTo>
                <a:lnTo>
                  <a:pt x="0" y="21716"/>
                </a:lnTo>
                <a:lnTo>
                  <a:pt x="0" y="26098"/>
                </a:lnTo>
                <a:lnTo>
                  <a:pt x="75056" y="26098"/>
                </a:lnTo>
                <a:lnTo>
                  <a:pt x="70675" y="30861"/>
                </a:lnTo>
                <a:lnTo>
                  <a:pt x="67627" y="34480"/>
                </a:lnTo>
                <a:lnTo>
                  <a:pt x="65722" y="37337"/>
                </a:lnTo>
                <a:lnTo>
                  <a:pt x="63626" y="40195"/>
                </a:lnTo>
                <a:lnTo>
                  <a:pt x="61722" y="43814"/>
                </a:lnTo>
                <a:lnTo>
                  <a:pt x="60007" y="47815"/>
                </a:lnTo>
                <a:lnTo>
                  <a:pt x="63817" y="47815"/>
                </a:lnTo>
                <a:lnTo>
                  <a:pt x="67627" y="43434"/>
                </a:lnTo>
                <a:lnTo>
                  <a:pt x="72199" y="39243"/>
                </a:lnTo>
                <a:lnTo>
                  <a:pt x="77343" y="34861"/>
                </a:lnTo>
                <a:lnTo>
                  <a:pt x="82486" y="30670"/>
                </a:lnTo>
                <a:lnTo>
                  <a:pt x="87249" y="27432"/>
                </a:lnTo>
                <a:lnTo>
                  <a:pt x="91630" y="25336"/>
                </a:lnTo>
                <a:lnTo>
                  <a:pt x="91630" y="22669"/>
                </a:lnTo>
                <a:lnTo>
                  <a:pt x="67627" y="4381"/>
                </a:lnTo>
                <a:lnTo>
                  <a:pt x="63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33334" y="6457565"/>
            <a:ext cx="51435" cy="21590"/>
          </a:xfrm>
          <a:custGeom>
            <a:avLst/>
            <a:gdLst/>
            <a:ahLst/>
            <a:cxnLst/>
            <a:rect l="l" t="t" r="r" b="b"/>
            <a:pathLst>
              <a:path w="51434" h="21589">
                <a:moveTo>
                  <a:pt x="51434" y="0"/>
                </a:moveTo>
                <a:lnTo>
                  <a:pt x="0" y="0"/>
                </a:lnTo>
                <a:lnTo>
                  <a:pt x="0" y="4381"/>
                </a:lnTo>
                <a:lnTo>
                  <a:pt x="51434" y="4381"/>
                </a:lnTo>
                <a:lnTo>
                  <a:pt x="51434" y="0"/>
                </a:lnTo>
                <a:close/>
              </a:path>
              <a:path w="51434" h="21589">
                <a:moveTo>
                  <a:pt x="51434" y="17145"/>
                </a:moveTo>
                <a:lnTo>
                  <a:pt x="0" y="17145"/>
                </a:lnTo>
                <a:lnTo>
                  <a:pt x="0" y="21526"/>
                </a:lnTo>
                <a:lnTo>
                  <a:pt x="51434" y="21526"/>
                </a:lnTo>
                <a:lnTo>
                  <a:pt x="51434" y="17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68804" y="6332026"/>
            <a:ext cx="92075" cy="48260"/>
          </a:xfrm>
          <a:custGeom>
            <a:avLst/>
            <a:gdLst/>
            <a:ahLst/>
            <a:cxnLst/>
            <a:rect l="l" t="t" r="r" b="b"/>
            <a:pathLst>
              <a:path w="92075" h="48260">
                <a:moveTo>
                  <a:pt x="63817" y="0"/>
                </a:moveTo>
                <a:lnTo>
                  <a:pt x="60007" y="0"/>
                </a:lnTo>
                <a:lnTo>
                  <a:pt x="61721" y="4000"/>
                </a:lnTo>
                <a:lnTo>
                  <a:pt x="75247" y="21716"/>
                </a:lnTo>
                <a:lnTo>
                  <a:pt x="0" y="21716"/>
                </a:lnTo>
                <a:lnTo>
                  <a:pt x="0" y="26098"/>
                </a:lnTo>
                <a:lnTo>
                  <a:pt x="75247" y="26098"/>
                </a:lnTo>
                <a:lnTo>
                  <a:pt x="70865" y="30861"/>
                </a:lnTo>
                <a:lnTo>
                  <a:pt x="67627" y="34480"/>
                </a:lnTo>
                <a:lnTo>
                  <a:pt x="63817" y="40195"/>
                </a:lnTo>
                <a:lnTo>
                  <a:pt x="61912" y="43814"/>
                </a:lnTo>
                <a:lnTo>
                  <a:pt x="60007" y="47815"/>
                </a:lnTo>
                <a:lnTo>
                  <a:pt x="63817" y="47815"/>
                </a:lnTo>
                <a:lnTo>
                  <a:pt x="67818" y="43434"/>
                </a:lnTo>
                <a:lnTo>
                  <a:pt x="72389" y="39243"/>
                </a:lnTo>
                <a:lnTo>
                  <a:pt x="77533" y="34861"/>
                </a:lnTo>
                <a:lnTo>
                  <a:pt x="82676" y="30670"/>
                </a:lnTo>
                <a:lnTo>
                  <a:pt x="87249" y="27432"/>
                </a:lnTo>
                <a:lnTo>
                  <a:pt x="91630" y="25336"/>
                </a:lnTo>
                <a:lnTo>
                  <a:pt x="91630" y="22669"/>
                </a:lnTo>
                <a:lnTo>
                  <a:pt x="67818" y="4381"/>
                </a:lnTo>
                <a:lnTo>
                  <a:pt x="63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53496" y="6175626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44467" y="6279067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4" h="37464">
                <a:moveTo>
                  <a:pt x="88201" y="0"/>
                </a:moveTo>
                <a:lnTo>
                  <a:pt x="0" y="0"/>
                </a:lnTo>
                <a:lnTo>
                  <a:pt x="0" y="7620"/>
                </a:lnTo>
                <a:lnTo>
                  <a:pt x="88201" y="7620"/>
                </a:lnTo>
                <a:lnTo>
                  <a:pt x="88201" y="0"/>
                </a:lnTo>
                <a:close/>
              </a:path>
              <a:path w="88264" h="37464">
                <a:moveTo>
                  <a:pt x="88201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8201" y="36957"/>
                </a:lnTo>
                <a:lnTo>
                  <a:pt x="88201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30511" y="6297355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0742" y="6279067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4" h="37464">
                <a:moveTo>
                  <a:pt x="88201" y="0"/>
                </a:moveTo>
                <a:lnTo>
                  <a:pt x="0" y="0"/>
                </a:lnTo>
                <a:lnTo>
                  <a:pt x="0" y="7620"/>
                </a:lnTo>
                <a:lnTo>
                  <a:pt x="88201" y="7620"/>
                </a:lnTo>
                <a:lnTo>
                  <a:pt x="88201" y="0"/>
                </a:lnTo>
                <a:close/>
              </a:path>
              <a:path w="88264" h="37464">
                <a:moveTo>
                  <a:pt x="88201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8201" y="36957"/>
                </a:lnTo>
                <a:lnTo>
                  <a:pt x="88201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44930" y="6279067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5" h="37464">
                <a:moveTo>
                  <a:pt x="88201" y="0"/>
                </a:moveTo>
                <a:lnTo>
                  <a:pt x="0" y="0"/>
                </a:lnTo>
                <a:lnTo>
                  <a:pt x="0" y="7620"/>
                </a:lnTo>
                <a:lnTo>
                  <a:pt x="88201" y="7620"/>
                </a:lnTo>
                <a:lnTo>
                  <a:pt x="88201" y="0"/>
                </a:lnTo>
                <a:close/>
              </a:path>
              <a:path w="88265" h="37464">
                <a:moveTo>
                  <a:pt x="88201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8201" y="36957"/>
                </a:lnTo>
                <a:lnTo>
                  <a:pt x="88201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624279" y="6516671"/>
            <a:ext cx="6311900" cy="39243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14"/>
              </a:spcBef>
            </a:pPr>
            <a:r>
              <a:rPr sz="1200" spc="-10" dirty="0">
                <a:latin typeface="Times New Roman"/>
                <a:cs typeface="Times New Roman"/>
              </a:rPr>
              <a:t>The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representation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net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radiation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heat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transfer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from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50" i="1" spc="-15" dirty="0">
                <a:latin typeface="Times New Roman"/>
                <a:cs typeface="Times New Roman"/>
              </a:rPr>
              <a:t>i</a:t>
            </a:r>
            <a:r>
              <a:rPr sz="1250" i="1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remaining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surfaces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35"/>
              </a:lnSpc>
            </a:pPr>
            <a:r>
              <a:rPr sz="1250" i="1" spc="-1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-surface </a:t>
            </a:r>
            <a:r>
              <a:rPr sz="1200" spc="-5" dirty="0">
                <a:latin typeface="Times New Roman"/>
                <a:cs typeface="Times New Roman"/>
              </a:rPr>
              <a:t>enclosure is </a:t>
            </a:r>
            <a:r>
              <a:rPr sz="1200" spc="-10" dirty="0">
                <a:latin typeface="Times New Roman"/>
                <a:cs typeface="Times New Roman"/>
              </a:rPr>
              <a:t>given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Fig.(8.25). Combining </a:t>
            </a:r>
            <a:r>
              <a:rPr sz="1200" dirty="0">
                <a:latin typeface="Times New Roman"/>
                <a:cs typeface="Times New Roman"/>
              </a:rPr>
              <a:t>Eqs.[(8.19.a) </a:t>
            </a:r>
            <a:r>
              <a:rPr sz="1200" spc="-5" dirty="0">
                <a:latin typeface="Times New Roman"/>
                <a:cs typeface="Times New Roman"/>
              </a:rPr>
              <a:t>&amp; (8.23.a)]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gives;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106424" y="7129268"/>
            <a:ext cx="1636776" cy="30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1916581" y="6910081"/>
            <a:ext cx="97790" cy="1454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i="1" spc="65" dirty="0">
                <a:latin typeface="Times New Roman"/>
                <a:cs typeface="Times New Roman"/>
              </a:rPr>
              <a:t>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479342" y="6878184"/>
            <a:ext cx="129603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611505" algn="l"/>
                <a:tab pos="1007744" algn="l"/>
              </a:tabLst>
            </a:pPr>
            <a:r>
              <a:rPr sz="1350" i="1" spc="-75" dirty="0">
                <a:latin typeface="Times New Roman"/>
                <a:cs typeface="Times New Roman"/>
              </a:rPr>
              <a:t>J</a:t>
            </a:r>
            <a:r>
              <a:rPr sz="1350" i="1" spc="-195" dirty="0">
                <a:latin typeface="Times New Roman"/>
                <a:cs typeface="Times New Roman"/>
              </a:rPr>
              <a:t> </a:t>
            </a:r>
            <a:r>
              <a:rPr sz="1125" i="1" spc="15" baseline="-22222" dirty="0">
                <a:latin typeface="Times New Roman"/>
                <a:cs typeface="Times New Roman"/>
              </a:rPr>
              <a:t>i	</a:t>
            </a:r>
            <a:r>
              <a:rPr sz="1250" b="1" spc="30" dirty="0">
                <a:latin typeface="Times New Roman"/>
                <a:cs typeface="Times New Roman"/>
              </a:rPr>
              <a:t>(</a:t>
            </a:r>
            <a:r>
              <a:rPr sz="1350" i="1" spc="30" dirty="0">
                <a:latin typeface="Times New Roman"/>
                <a:cs typeface="Times New Roman"/>
              </a:rPr>
              <a:t>J</a:t>
            </a:r>
            <a:r>
              <a:rPr sz="1350" i="1" spc="-170" dirty="0">
                <a:latin typeface="Times New Roman"/>
                <a:cs typeface="Times New Roman"/>
              </a:rPr>
              <a:t> </a:t>
            </a:r>
            <a:r>
              <a:rPr sz="1125" i="1" spc="15" baseline="-22222" dirty="0">
                <a:latin typeface="Times New Roman"/>
                <a:cs typeface="Times New Roman"/>
              </a:rPr>
              <a:t>i	</a:t>
            </a:r>
            <a:r>
              <a:rPr sz="1350" i="1" spc="-75" dirty="0">
                <a:latin typeface="Times New Roman"/>
                <a:cs typeface="Times New Roman"/>
              </a:rPr>
              <a:t>J </a:t>
            </a:r>
            <a:r>
              <a:rPr sz="1125" i="1" spc="15" baseline="-22222" dirty="0">
                <a:latin typeface="Times New Roman"/>
                <a:cs typeface="Times New Roman"/>
              </a:rPr>
              <a:t>j</a:t>
            </a:r>
            <a:r>
              <a:rPr sz="1125" i="1" spc="232" baseline="-22222" dirty="0">
                <a:latin typeface="Times New Roman"/>
                <a:cs typeface="Times New Roman"/>
              </a:rPr>
              <a:t> </a:t>
            </a:r>
            <a:r>
              <a:rPr sz="1250" b="1" spc="3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01928" y="6917912"/>
            <a:ext cx="262890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025" i="1" spc="22" baseline="12345" dirty="0">
                <a:latin typeface="Times New Roman"/>
                <a:cs typeface="Times New Roman"/>
              </a:rPr>
              <a:t>E</a:t>
            </a:r>
            <a:r>
              <a:rPr sz="750" i="1" spc="15" dirty="0">
                <a:latin typeface="Times New Roman"/>
                <a:cs typeface="Times New Roman"/>
              </a:rPr>
              <a:t>bi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989631" y="7000143"/>
            <a:ext cx="1500505" cy="231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6944" algn="l"/>
              </a:tabLst>
            </a:pPr>
            <a:r>
              <a:rPr sz="1250" b="1" spc="55" dirty="0">
                <a:latin typeface="Times New Roman"/>
                <a:cs typeface="Times New Roman"/>
              </a:rPr>
              <a:t>(</a:t>
            </a:r>
            <a:r>
              <a:rPr sz="1350" i="1" spc="55" dirty="0">
                <a:latin typeface="Times New Roman"/>
                <a:cs typeface="Times New Roman"/>
              </a:rPr>
              <a:t>W</a:t>
            </a:r>
            <a:r>
              <a:rPr sz="1250" b="1" spc="55" dirty="0">
                <a:latin typeface="Times New Roman"/>
                <a:cs typeface="Times New Roman"/>
              </a:rPr>
              <a:t>)	</a:t>
            </a:r>
            <a:r>
              <a:rPr sz="1250" b="1" spc="15" dirty="0">
                <a:latin typeface="Times New Roman"/>
                <a:cs typeface="Times New Roman"/>
              </a:rPr>
              <a:t>(</a:t>
            </a:r>
            <a:r>
              <a:rPr sz="1250" spc="15" dirty="0">
                <a:latin typeface="Times New Roman"/>
                <a:cs typeface="Times New Roman"/>
              </a:rPr>
              <a:t>8</a:t>
            </a:r>
            <a:r>
              <a:rPr sz="1250" b="1" spc="15" dirty="0">
                <a:latin typeface="Times New Roman"/>
                <a:cs typeface="Times New Roman"/>
              </a:rPr>
              <a:t>.</a:t>
            </a:r>
            <a:r>
              <a:rPr sz="1250" spc="15" dirty="0">
                <a:latin typeface="Times New Roman"/>
                <a:cs typeface="Times New Roman"/>
              </a:rPr>
              <a:t>23</a:t>
            </a:r>
            <a:r>
              <a:rPr sz="1250" b="1" spc="15" dirty="0">
                <a:latin typeface="Times New Roman"/>
                <a:cs typeface="Times New Roman"/>
              </a:rPr>
              <a:t>.</a:t>
            </a:r>
            <a:r>
              <a:rPr sz="1350" i="1" spc="15" dirty="0">
                <a:latin typeface="Times New Roman"/>
                <a:cs typeface="Times New Roman"/>
              </a:rPr>
              <a:t>b</a:t>
            </a:r>
            <a:r>
              <a:rPr sz="1250" b="1" spc="1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788473" y="7133650"/>
            <a:ext cx="133985" cy="18415"/>
          </a:xfrm>
          <a:custGeom>
            <a:avLst/>
            <a:gdLst/>
            <a:ahLst/>
            <a:cxnLst/>
            <a:rect l="l" t="t" r="r" b="b"/>
            <a:pathLst>
              <a:path w="133985" h="18415">
                <a:moveTo>
                  <a:pt x="12382" y="0"/>
                </a:moveTo>
                <a:lnTo>
                  <a:pt x="7048" y="0"/>
                </a:lnTo>
                <a:lnTo>
                  <a:pt x="4952" y="761"/>
                </a:lnTo>
                <a:lnTo>
                  <a:pt x="2857" y="2476"/>
                </a:lnTo>
                <a:lnTo>
                  <a:pt x="952" y="4190"/>
                </a:lnTo>
                <a:lnTo>
                  <a:pt x="0" y="6476"/>
                </a:lnTo>
                <a:lnTo>
                  <a:pt x="0" y="11239"/>
                </a:lnTo>
                <a:lnTo>
                  <a:pt x="952" y="13334"/>
                </a:lnTo>
                <a:lnTo>
                  <a:pt x="2857" y="15239"/>
                </a:lnTo>
                <a:lnTo>
                  <a:pt x="4952" y="17144"/>
                </a:lnTo>
                <a:lnTo>
                  <a:pt x="7048" y="17906"/>
                </a:lnTo>
                <a:lnTo>
                  <a:pt x="12382" y="17906"/>
                </a:lnTo>
                <a:lnTo>
                  <a:pt x="14668" y="17144"/>
                </a:lnTo>
                <a:lnTo>
                  <a:pt x="16573" y="15239"/>
                </a:lnTo>
                <a:lnTo>
                  <a:pt x="18287" y="13334"/>
                </a:lnTo>
                <a:lnTo>
                  <a:pt x="19240" y="11239"/>
                </a:lnTo>
                <a:lnTo>
                  <a:pt x="19240" y="6476"/>
                </a:lnTo>
                <a:lnTo>
                  <a:pt x="18287" y="4190"/>
                </a:lnTo>
                <a:lnTo>
                  <a:pt x="16573" y="2476"/>
                </a:lnTo>
                <a:lnTo>
                  <a:pt x="14668" y="761"/>
                </a:lnTo>
                <a:lnTo>
                  <a:pt x="12382" y="0"/>
                </a:lnTo>
                <a:close/>
              </a:path>
              <a:path w="133985" h="18415">
                <a:moveTo>
                  <a:pt x="69532" y="0"/>
                </a:moveTo>
                <a:lnTo>
                  <a:pt x="64388" y="0"/>
                </a:lnTo>
                <a:lnTo>
                  <a:pt x="62102" y="761"/>
                </a:lnTo>
                <a:lnTo>
                  <a:pt x="58292" y="4190"/>
                </a:lnTo>
                <a:lnTo>
                  <a:pt x="57150" y="6476"/>
                </a:lnTo>
                <a:lnTo>
                  <a:pt x="57150" y="11239"/>
                </a:lnTo>
                <a:lnTo>
                  <a:pt x="58292" y="13334"/>
                </a:lnTo>
                <a:lnTo>
                  <a:pt x="62102" y="17144"/>
                </a:lnTo>
                <a:lnTo>
                  <a:pt x="64388" y="17906"/>
                </a:lnTo>
                <a:lnTo>
                  <a:pt x="69532" y="17906"/>
                </a:lnTo>
                <a:lnTo>
                  <a:pt x="71818" y="17144"/>
                </a:lnTo>
                <a:lnTo>
                  <a:pt x="75628" y="13334"/>
                </a:lnTo>
                <a:lnTo>
                  <a:pt x="76390" y="11239"/>
                </a:lnTo>
                <a:lnTo>
                  <a:pt x="76390" y="6476"/>
                </a:lnTo>
                <a:lnTo>
                  <a:pt x="75628" y="4190"/>
                </a:lnTo>
                <a:lnTo>
                  <a:pt x="71818" y="761"/>
                </a:lnTo>
                <a:lnTo>
                  <a:pt x="69532" y="0"/>
                </a:lnTo>
                <a:close/>
              </a:path>
              <a:path w="133985" h="18415">
                <a:moveTo>
                  <a:pt x="126873" y="0"/>
                </a:moveTo>
                <a:lnTo>
                  <a:pt x="121538" y="0"/>
                </a:lnTo>
                <a:lnTo>
                  <a:pt x="119252" y="761"/>
                </a:lnTo>
                <a:lnTo>
                  <a:pt x="115442" y="4190"/>
                </a:lnTo>
                <a:lnTo>
                  <a:pt x="114490" y="6476"/>
                </a:lnTo>
                <a:lnTo>
                  <a:pt x="114490" y="11239"/>
                </a:lnTo>
                <a:lnTo>
                  <a:pt x="115442" y="13334"/>
                </a:lnTo>
                <a:lnTo>
                  <a:pt x="119252" y="17144"/>
                </a:lnTo>
                <a:lnTo>
                  <a:pt x="121538" y="17906"/>
                </a:lnTo>
                <a:lnTo>
                  <a:pt x="126873" y="17906"/>
                </a:lnTo>
                <a:lnTo>
                  <a:pt x="129159" y="17144"/>
                </a:lnTo>
                <a:lnTo>
                  <a:pt x="130873" y="15239"/>
                </a:lnTo>
                <a:lnTo>
                  <a:pt x="132778" y="13334"/>
                </a:lnTo>
                <a:lnTo>
                  <a:pt x="133730" y="11239"/>
                </a:lnTo>
                <a:lnTo>
                  <a:pt x="133730" y="6476"/>
                </a:lnTo>
                <a:lnTo>
                  <a:pt x="132778" y="4190"/>
                </a:lnTo>
                <a:lnTo>
                  <a:pt x="130873" y="2476"/>
                </a:lnTo>
                <a:lnTo>
                  <a:pt x="129159" y="761"/>
                </a:lnTo>
                <a:lnTo>
                  <a:pt x="126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881187" y="7042972"/>
            <a:ext cx="172974" cy="20288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50148" y="7303385"/>
            <a:ext cx="51435" cy="21590"/>
          </a:xfrm>
          <a:custGeom>
            <a:avLst/>
            <a:gdLst/>
            <a:ahLst/>
            <a:cxnLst/>
            <a:rect l="l" t="t" r="r" b="b"/>
            <a:pathLst>
              <a:path w="51435" h="21590">
                <a:moveTo>
                  <a:pt x="51434" y="0"/>
                </a:moveTo>
                <a:lnTo>
                  <a:pt x="0" y="0"/>
                </a:lnTo>
                <a:lnTo>
                  <a:pt x="0" y="4381"/>
                </a:lnTo>
                <a:lnTo>
                  <a:pt x="51434" y="4381"/>
                </a:lnTo>
                <a:lnTo>
                  <a:pt x="51434" y="0"/>
                </a:lnTo>
                <a:close/>
              </a:path>
              <a:path w="51435" h="21590">
                <a:moveTo>
                  <a:pt x="51434" y="17144"/>
                </a:moveTo>
                <a:lnTo>
                  <a:pt x="0" y="17144"/>
                </a:lnTo>
                <a:lnTo>
                  <a:pt x="0" y="21526"/>
                </a:lnTo>
                <a:lnTo>
                  <a:pt x="51434" y="21526"/>
                </a:lnTo>
                <a:lnTo>
                  <a:pt x="51434" y="17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398395" y="7302433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39" h="48259">
                <a:moveTo>
                  <a:pt x="63817" y="0"/>
                </a:moveTo>
                <a:lnTo>
                  <a:pt x="59817" y="0"/>
                </a:lnTo>
                <a:lnTo>
                  <a:pt x="61722" y="4000"/>
                </a:lnTo>
                <a:lnTo>
                  <a:pt x="63436" y="7429"/>
                </a:lnTo>
                <a:lnTo>
                  <a:pt x="65341" y="10096"/>
                </a:lnTo>
                <a:lnTo>
                  <a:pt x="67246" y="12953"/>
                </a:lnTo>
                <a:lnTo>
                  <a:pt x="70485" y="16763"/>
                </a:lnTo>
                <a:lnTo>
                  <a:pt x="75056" y="21716"/>
                </a:lnTo>
                <a:lnTo>
                  <a:pt x="0" y="21716"/>
                </a:lnTo>
                <a:lnTo>
                  <a:pt x="0" y="26098"/>
                </a:lnTo>
                <a:lnTo>
                  <a:pt x="75056" y="26098"/>
                </a:lnTo>
                <a:lnTo>
                  <a:pt x="70675" y="30861"/>
                </a:lnTo>
                <a:lnTo>
                  <a:pt x="59817" y="48005"/>
                </a:lnTo>
                <a:lnTo>
                  <a:pt x="63817" y="48005"/>
                </a:lnTo>
                <a:lnTo>
                  <a:pt x="67627" y="43433"/>
                </a:lnTo>
                <a:lnTo>
                  <a:pt x="72199" y="39242"/>
                </a:lnTo>
                <a:lnTo>
                  <a:pt x="82486" y="30861"/>
                </a:lnTo>
                <a:lnTo>
                  <a:pt x="87249" y="27622"/>
                </a:lnTo>
                <a:lnTo>
                  <a:pt x="91440" y="25336"/>
                </a:lnTo>
                <a:lnTo>
                  <a:pt x="91440" y="22669"/>
                </a:lnTo>
                <a:lnTo>
                  <a:pt x="88201" y="20954"/>
                </a:lnTo>
                <a:lnTo>
                  <a:pt x="83629" y="17906"/>
                </a:lnTo>
                <a:lnTo>
                  <a:pt x="78105" y="13334"/>
                </a:lnTo>
                <a:lnTo>
                  <a:pt x="72390" y="8762"/>
                </a:lnTo>
                <a:lnTo>
                  <a:pt x="67627" y="4381"/>
                </a:lnTo>
                <a:lnTo>
                  <a:pt x="63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53627" y="7021445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8201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44408" y="7124887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4" h="37465">
                <a:moveTo>
                  <a:pt x="88011" y="0"/>
                </a:moveTo>
                <a:lnTo>
                  <a:pt x="0" y="0"/>
                </a:lnTo>
                <a:lnTo>
                  <a:pt x="0" y="7620"/>
                </a:lnTo>
                <a:lnTo>
                  <a:pt x="88011" y="7620"/>
                </a:lnTo>
                <a:lnTo>
                  <a:pt x="88011" y="0"/>
                </a:lnTo>
                <a:close/>
              </a:path>
              <a:path w="88264" h="37465">
                <a:moveTo>
                  <a:pt x="88011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8011" y="36957"/>
                </a:lnTo>
                <a:lnTo>
                  <a:pt x="88011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96555" y="7021445"/>
            <a:ext cx="88265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0" y="0"/>
                </a:moveTo>
                <a:lnTo>
                  <a:pt x="88010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7031" y="8043668"/>
            <a:ext cx="6285230" cy="1941830"/>
          </a:xfrm>
          <a:custGeom>
            <a:avLst/>
            <a:gdLst/>
            <a:ahLst/>
            <a:cxnLst/>
            <a:rect l="l" t="t" r="r" b="b"/>
            <a:pathLst>
              <a:path w="6285230" h="1941829">
                <a:moveTo>
                  <a:pt x="0" y="1941575"/>
                </a:moveTo>
                <a:lnTo>
                  <a:pt x="6284976" y="1941575"/>
                </a:lnTo>
                <a:lnTo>
                  <a:pt x="6284976" y="0"/>
                </a:lnTo>
                <a:lnTo>
                  <a:pt x="0" y="0"/>
                </a:lnTo>
                <a:lnTo>
                  <a:pt x="0" y="1941575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10078" y="7164800"/>
            <a:ext cx="6537325" cy="2827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18515">
              <a:lnSpc>
                <a:spcPts val="1590"/>
              </a:lnSpc>
              <a:spcBef>
                <a:spcPts val="95"/>
              </a:spcBef>
              <a:tabLst>
                <a:tab pos="1394460" algn="l"/>
                <a:tab pos="1696085" algn="l"/>
                <a:tab pos="2034539" algn="l"/>
              </a:tabLst>
            </a:pPr>
            <a:r>
              <a:rPr sz="2025" i="1" spc="-44" baseline="12345" dirty="0">
                <a:latin typeface="Times New Roman"/>
                <a:cs typeface="Times New Roman"/>
              </a:rPr>
              <a:t>R</a:t>
            </a:r>
            <a:r>
              <a:rPr sz="750" i="1" spc="-30" dirty="0">
                <a:latin typeface="Times New Roman"/>
                <a:cs typeface="Times New Roman"/>
              </a:rPr>
              <a:t>i	</a:t>
            </a:r>
            <a:r>
              <a:rPr sz="1125" i="1" spc="15" baseline="3703" dirty="0">
                <a:latin typeface="Times New Roman"/>
                <a:cs typeface="Times New Roman"/>
              </a:rPr>
              <a:t>j </a:t>
            </a:r>
            <a:r>
              <a:rPr sz="1125" i="1" spc="240" baseline="3703" dirty="0">
                <a:latin typeface="Times New Roman"/>
                <a:cs typeface="Times New Roman"/>
              </a:rPr>
              <a:t> </a:t>
            </a:r>
            <a:r>
              <a:rPr sz="1050" spc="60" baseline="3968" dirty="0">
                <a:latin typeface="Times New Roman"/>
                <a:cs typeface="Times New Roman"/>
              </a:rPr>
              <a:t>1	</a:t>
            </a:r>
            <a:r>
              <a:rPr sz="2025" i="1" spc="67" baseline="12345" dirty="0">
                <a:latin typeface="Times New Roman"/>
                <a:cs typeface="Times New Roman"/>
              </a:rPr>
              <a:t>R</a:t>
            </a:r>
            <a:r>
              <a:rPr sz="750" i="1" spc="45" dirty="0">
                <a:latin typeface="Times New Roman"/>
                <a:cs typeface="Times New Roman"/>
              </a:rPr>
              <a:t>i	</a:t>
            </a:r>
            <a:r>
              <a:rPr sz="750" i="1" spc="10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  <a:p>
            <a:pPr marL="126364" marR="119380" algn="just">
              <a:lnSpc>
                <a:spcPct val="93600"/>
              </a:lnSpc>
              <a:spcBef>
                <a:spcPts val="70"/>
              </a:spcBef>
            </a:pPr>
            <a:r>
              <a:rPr sz="1200" spc="-5" dirty="0">
                <a:latin typeface="Times New Roman"/>
                <a:cs typeface="Times New Roman"/>
              </a:rPr>
              <a:t>which has the electrical </a:t>
            </a:r>
            <a:r>
              <a:rPr sz="1200" spc="-10" dirty="0">
                <a:latin typeface="Times New Roman"/>
                <a:cs typeface="Times New Roman"/>
              </a:rPr>
              <a:t>analogy </a:t>
            </a:r>
            <a:r>
              <a:rPr sz="1200" spc="-5" dirty="0">
                <a:latin typeface="Times New Roman"/>
                <a:cs typeface="Times New Roman"/>
              </a:rPr>
              <a:t>interpretation that </a:t>
            </a:r>
            <a:r>
              <a:rPr sz="1250" i="1" spc="-25" dirty="0">
                <a:latin typeface="Times New Roman"/>
                <a:cs typeface="Times New Roman"/>
              </a:rPr>
              <a:t>the net </a:t>
            </a:r>
            <a:r>
              <a:rPr sz="1250" i="1" spc="-20" dirty="0">
                <a:latin typeface="Times New Roman"/>
                <a:cs typeface="Times New Roman"/>
              </a:rPr>
              <a:t>radiation </a:t>
            </a:r>
            <a:r>
              <a:rPr sz="1250" i="1" spc="-5" dirty="0">
                <a:latin typeface="Times New Roman"/>
                <a:cs typeface="Times New Roman"/>
              </a:rPr>
              <a:t>flow </a:t>
            </a:r>
            <a:r>
              <a:rPr sz="1250" i="1" spc="-10" dirty="0">
                <a:latin typeface="Times New Roman"/>
                <a:cs typeface="Times New Roman"/>
              </a:rPr>
              <a:t>from </a:t>
            </a:r>
            <a:r>
              <a:rPr sz="1250" i="1" spc="-95" dirty="0">
                <a:latin typeface="Times New Roman"/>
                <a:cs typeface="Times New Roman"/>
              </a:rPr>
              <a:t>a </a:t>
            </a:r>
            <a:r>
              <a:rPr sz="1250" i="1" spc="-25" dirty="0">
                <a:latin typeface="Times New Roman"/>
                <a:cs typeface="Times New Roman"/>
              </a:rPr>
              <a:t>surface through </a:t>
            </a:r>
            <a:r>
              <a:rPr sz="1250" i="1" spc="-20" dirty="0">
                <a:latin typeface="Times New Roman"/>
                <a:cs typeface="Times New Roman"/>
              </a:rPr>
              <a:t>its  </a:t>
            </a:r>
            <a:r>
              <a:rPr sz="1250" i="1" spc="-25" dirty="0">
                <a:latin typeface="Times New Roman"/>
                <a:cs typeface="Times New Roman"/>
              </a:rPr>
              <a:t>surface resistance </a:t>
            </a:r>
            <a:r>
              <a:rPr sz="1250" i="1" spc="-30" dirty="0">
                <a:latin typeface="Times New Roman"/>
                <a:cs typeface="Times New Roman"/>
              </a:rPr>
              <a:t>is equal </a:t>
            </a:r>
            <a:r>
              <a:rPr sz="1250" i="1" spc="-20" dirty="0">
                <a:latin typeface="Times New Roman"/>
                <a:cs typeface="Times New Roman"/>
              </a:rPr>
              <a:t>to </a:t>
            </a:r>
            <a:r>
              <a:rPr sz="1250" i="1" spc="-25" dirty="0">
                <a:latin typeface="Times New Roman"/>
                <a:cs typeface="Times New Roman"/>
              </a:rPr>
              <a:t>the </a:t>
            </a:r>
            <a:r>
              <a:rPr sz="1250" i="1" spc="-5" dirty="0">
                <a:latin typeface="Times New Roman"/>
                <a:cs typeface="Times New Roman"/>
              </a:rPr>
              <a:t>sum </a:t>
            </a:r>
            <a:r>
              <a:rPr sz="1250" i="1" spc="10" dirty="0">
                <a:latin typeface="Times New Roman"/>
                <a:cs typeface="Times New Roman"/>
              </a:rPr>
              <a:t>of </a:t>
            </a:r>
            <a:r>
              <a:rPr sz="1250" i="1" spc="-25" dirty="0">
                <a:latin typeface="Times New Roman"/>
                <a:cs typeface="Times New Roman"/>
              </a:rPr>
              <a:t>the radiation </a:t>
            </a:r>
            <a:r>
              <a:rPr sz="1250" i="1" spc="-20" dirty="0">
                <a:latin typeface="Times New Roman"/>
                <a:cs typeface="Times New Roman"/>
              </a:rPr>
              <a:t>flows </a:t>
            </a:r>
            <a:r>
              <a:rPr sz="1250" i="1" spc="-5" dirty="0">
                <a:latin typeface="Times New Roman"/>
                <a:cs typeface="Times New Roman"/>
              </a:rPr>
              <a:t>from </a:t>
            </a:r>
            <a:r>
              <a:rPr sz="1250" i="1" spc="-20" dirty="0">
                <a:latin typeface="Times New Roman"/>
                <a:cs typeface="Times New Roman"/>
              </a:rPr>
              <a:t>that </a:t>
            </a:r>
            <a:r>
              <a:rPr sz="1250" i="1" spc="-30" dirty="0">
                <a:latin typeface="Times New Roman"/>
                <a:cs typeface="Times New Roman"/>
              </a:rPr>
              <a:t>surface </a:t>
            </a:r>
            <a:r>
              <a:rPr sz="1250" i="1" spc="-20" dirty="0">
                <a:latin typeface="Times New Roman"/>
                <a:cs typeface="Times New Roman"/>
              </a:rPr>
              <a:t>to all </a:t>
            </a:r>
            <a:r>
              <a:rPr sz="1250" i="1" spc="-35" dirty="0">
                <a:latin typeface="Times New Roman"/>
                <a:cs typeface="Times New Roman"/>
              </a:rPr>
              <a:t>other </a:t>
            </a:r>
            <a:r>
              <a:rPr sz="1250" i="1" spc="-25" dirty="0">
                <a:latin typeface="Times New Roman"/>
                <a:cs typeface="Times New Roman"/>
              </a:rPr>
              <a:t>surfaces  through the corresponding space</a:t>
            </a:r>
            <a:r>
              <a:rPr sz="1250" i="1" spc="10" dirty="0">
                <a:latin typeface="Times New Roman"/>
                <a:cs typeface="Times New Roman"/>
              </a:rPr>
              <a:t> </a:t>
            </a:r>
            <a:r>
              <a:rPr sz="1250" i="1" spc="-25" dirty="0">
                <a:latin typeface="Times New Roman"/>
                <a:cs typeface="Times New Roman"/>
              </a:rPr>
              <a:t>resistances.</a:t>
            </a:r>
            <a:endParaRPr sz="1250">
              <a:latin typeface="Times New Roman"/>
              <a:cs typeface="Times New Roman"/>
            </a:endParaRPr>
          </a:p>
          <a:p>
            <a:pPr marL="126364">
              <a:lnSpc>
                <a:spcPts val="1555"/>
              </a:lnSpc>
              <a:spcBef>
                <a:spcPts val="825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8.8- </a:t>
            </a:r>
            <a:r>
              <a:rPr sz="1350" b="1" i="1" spc="-20" dirty="0">
                <a:latin typeface="Times New Roman"/>
                <a:cs typeface="Times New Roman"/>
              </a:rPr>
              <a:t>Network </a:t>
            </a:r>
            <a:r>
              <a:rPr sz="1350" b="1" i="1" spc="-25" dirty="0">
                <a:latin typeface="Times New Roman"/>
                <a:cs typeface="Times New Roman"/>
              </a:rPr>
              <a:t>Method of </a:t>
            </a:r>
            <a:r>
              <a:rPr sz="1350" b="1" i="1" spc="-30" dirty="0">
                <a:latin typeface="Times New Roman"/>
                <a:cs typeface="Times New Roman"/>
              </a:rPr>
              <a:t>Solving Radiation</a:t>
            </a:r>
            <a:r>
              <a:rPr sz="1350" b="1" i="1" spc="-45" dirty="0">
                <a:latin typeface="Times New Roman"/>
                <a:cs typeface="Times New Roman"/>
              </a:rPr>
              <a:t> </a:t>
            </a:r>
            <a:r>
              <a:rPr sz="1350" b="1" i="1" spc="-25" dirty="0">
                <a:latin typeface="Times New Roman"/>
                <a:cs typeface="Times New Roman"/>
              </a:rPr>
              <a:t>Problems</a:t>
            </a:r>
            <a:endParaRPr sz="1350">
              <a:latin typeface="Times New Roman"/>
              <a:cs typeface="Times New Roman"/>
            </a:endParaRPr>
          </a:p>
          <a:p>
            <a:pPr marL="127000" indent="151765">
              <a:lnSpc>
                <a:spcPts val="1355"/>
              </a:lnSpc>
            </a:pP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network </a:t>
            </a:r>
            <a:r>
              <a:rPr sz="1200" b="1" spc="-10" dirty="0">
                <a:latin typeface="Times New Roman"/>
                <a:cs typeface="Times New Roman"/>
              </a:rPr>
              <a:t>method </a:t>
            </a:r>
            <a:r>
              <a:rPr sz="1200" spc="-5" dirty="0">
                <a:latin typeface="Times New Roman"/>
                <a:cs typeface="Times New Roman"/>
              </a:rPr>
              <a:t>is based on the electrical network </a:t>
            </a:r>
            <a:r>
              <a:rPr sz="1200" spc="-15" dirty="0">
                <a:latin typeface="Times New Roman"/>
                <a:cs typeface="Times New Roman"/>
              </a:rPr>
              <a:t>analogy, </a:t>
            </a:r>
            <a:r>
              <a:rPr sz="1200" spc="-5" dirty="0">
                <a:latin typeface="Times New Roman"/>
                <a:cs typeface="Times New Roman"/>
              </a:rPr>
              <a:t>where that method was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found</a:t>
            </a:r>
            <a:endParaRPr sz="1200">
              <a:latin typeface="Times New Roman"/>
              <a:cs typeface="Times New Roman"/>
            </a:endParaRPr>
          </a:p>
          <a:p>
            <a:pPr marL="127000" marR="119380">
              <a:lnSpc>
                <a:spcPts val="1370"/>
              </a:lnSpc>
              <a:spcBef>
                <a:spcPts val="80"/>
              </a:spcBef>
            </a:pPr>
            <a:r>
              <a:rPr sz="1200" spc="-5" dirty="0">
                <a:latin typeface="Times New Roman"/>
                <a:cs typeface="Times New Roman"/>
              </a:rPr>
              <a:t>widespread acceptance because of its simplicity and emphasis on the </a:t>
            </a:r>
            <a:r>
              <a:rPr sz="1200" spc="-10" dirty="0">
                <a:latin typeface="Times New Roman"/>
                <a:cs typeface="Times New Roman"/>
              </a:rPr>
              <a:t>physics </a:t>
            </a:r>
            <a:r>
              <a:rPr sz="1200" spc="-5" dirty="0">
                <a:latin typeface="Times New Roman"/>
                <a:cs typeface="Times New Roman"/>
              </a:rPr>
              <a:t>of the problem. </a:t>
            </a:r>
            <a:r>
              <a:rPr sz="1200" spc="-1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application of the method </a:t>
            </a:r>
            <a:r>
              <a:rPr sz="1200" spc="5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straightforward:</a:t>
            </a:r>
            <a:endParaRPr sz="1200">
              <a:latin typeface="Times New Roman"/>
              <a:cs typeface="Times New Roman"/>
            </a:endParaRPr>
          </a:p>
          <a:p>
            <a:pPr marL="354965" marR="120014" indent="-228600">
              <a:lnSpc>
                <a:spcPts val="1370"/>
              </a:lnSpc>
              <a:spcBef>
                <a:spcPts val="20"/>
              </a:spcBef>
              <a:buAutoNum type="arabicPlain"/>
              <a:tabLst>
                <a:tab pos="355600" algn="l"/>
              </a:tabLst>
            </a:pPr>
            <a:r>
              <a:rPr sz="1200" spc="-10" dirty="0">
                <a:latin typeface="Times New Roman"/>
                <a:cs typeface="Times New Roman"/>
              </a:rPr>
              <a:t>Draw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resistance associated </a:t>
            </a:r>
            <a:r>
              <a:rPr sz="1200" spc="-10" dirty="0">
                <a:latin typeface="Times New Roman"/>
                <a:cs typeface="Times New Roman"/>
              </a:rPr>
              <a:t>with each </a:t>
            </a:r>
            <a:r>
              <a:rPr sz="1200" spc="-5" dirty="0">
                <a:latin typeface="Times New Roman"/>
                <a:cs typeface="Times New Roman"/>
              </a:rPr>
              <a:t>surface of an enclosure and connect </a:t>
            </a:r>
            <a:r>
              <a:rPr sz="1200" dirty="0">
                <a:latin typeface="Times New Roman"/>
                <a:cs typeface="Times New Roman"/>
              </a:rPr>
              <a:t>them </a:t>
            </a:r>
            <a:r>
              <a:rPr sz="1200" spc="-10" dirty="0">
                <a:latin typeface="Times New Roman"/>
                <a:cs typeface="Times New Roman"/>
              </a:rPr>
              <a:t>with  </a:t>
            </a:r>
            <a:r>
              <a:rPr sz="1200" spc="-5" dirty="0">
                <a:latin typeface="Times New Roman"/>
                <a:cs typeface="Times New Roman"/>
              </a:rPr>
              <a:t>space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resistances.</a:t>
            </a:r>
            <a:endParaRPr sz="1200">
              <a:latin typeface="Times New Roman"/>
              <a:cs typeface="Times New Roman"/>
            </a:endParaRPr>
          </a:p>
          <a:p>
            <a:pPr marL="354965" marR="119380" indent="-228600">
              <a:lnSpc>
                <a:spcPts val="1370"/>
              </a:lnSpc>
              <a:spcBef>
                <a:spcPts val="20"/>
              </a:spcBef>
              <a:buAutoNum type="arabicPlain"/>
              <a:tabLst>
                <a:tab pos="355600" algn="l"/>
              </a:tabLst>
            </a:pPr>
            <a:r>
              <a:rPr sz="1200" spc="-10" dirty="0">
                <a:latin typeface="Times New Roman"/>
                <a:cs typeface="Times New Roman"/>
              </a:rPr>
              <a:t>Then </a:t>
            </a:r>
            <a:r>
              <a:rPr sz="1200" spc="-5" dirty="0">
                <a:latin typeface="Times New Roman"/>
                <a:cs typeface="Times New Roman"/>
              </a:rPr>
              <a:t>solve the </a:t>
            </a:r>
            <a:r>
              <a:rPr sz="1200" dirty="0">
                <a:latin typeface="Times New Roman"/>
                <a:cs typeface="Times New Roman"/>
              </a:rPr>
              <a:t>radiation </a:t>
            </a:r>
            <a:r>
              <a:rPr sz="1200" spc="-5" dirty="0">
                <a:latin typeface="Times New Roman"/>
                <a:cs typeface="Times New Roman"/>
              </a:rPr>
              <a:t>problem by treating it as an electrical network problem where the  radiation heat transfer replaces the current and radiosity replaces the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potential.</a:t>
            </a:r>
            <a:endParaRPr sz="1200">
              <a:latin typeface="Times New Roman"/>
              <a:cs typeface="Times New Roman"/>
            </a:endParaRPr>
          </a:p>
          <a:p>
            <a:pPr marL="354965" marR="115570" indent="-228600">
              <a:lnSpc>
                <a:spcPts val="1370"/>
              </a:lnSpc>
              <a:spcBef>
                <a:spcPts val="20"/>
              </a:spcBef>
              <a:buAutoNum type="arabicPlain"/>
              <a:tabLst>
                <a:tab pos="355600" algn="l"/>
              </a:tabLst>
            </a:pPr>
            <a:r>
              <a:rPr sz="1200" spc="-5" dirty="0">
                <a:latin typeface="Times New Roman"/>
                <a:cs typeface="Times New Roman"/>
              </a:rPr>
              <a:t>Next </a:t>
            </a:r>
            <a:r>
              <a:rPr sz="1200" spc="5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apply the method </a:t>
            </a:r>
            <a:r>
              <a:rPr sz="1200" spc="-15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solve radiation problems in </a:t>
            </a:r>
            <a:r>
              <a:rPr sz="1200" dirty="0">
                <a:latin typeface="Times New Roman"/>
                <a:cs typeface="Times New Roman"/>
              </a:rPr>
              <a:t>two- </a:t>
            </a:r>
            <a:r>
              <a:rPr sz="1200" spc="-5" dirty="0">
                <a:latin typeface="Times New Roman"/>
                <a:cs typeface="Times New Roman"/>
              </a:rPr>
              <a:t>and three-surfaces enclosures,  where this method is not practical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enclosures with more than three or four surfaces,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however,</a:t>
            </a:r>
            <a:endParaRPr sz="1200">
              <a:latin typeface="Times New Roman"/>
              <a:cs typeface="Times New Roman"/>
            </a:endParaRPr>
          </a:p>
          <a:p>
            <a:pPr marL="354965">
              <a:lnSpc>
                <a:spcPts val="1355"/>
              </a:lnSpc>
            </a:pPr>
            <a:r>
              <a:rPr sz="1200" spc="-5" dirty="0">
                <a:latin typeface="Times New Roman"/>
                <a:cs typeface="Times New Roman"/>
              </a:rPr>
              <a:t>because of the increased complexity of the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network.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46176" y="10259565"/>
            <a:ext cx="6261100" cy="143510"/>
          </a:xfrm>
          <a:custGeom>
            <a:avLst/>
            <a:gdLst/>
            <a:ahLst/>
            <a:cxnLst/>
            <a:rect l="l" t="t" r="r" b="b"/>
            <a:pathLst>
              <a:path w="6261100" h="143509">
                <a:moveTo>
                  <a:pt x="0" y="143255"/>
                </a:moveTo>
                <a:lnTo>
                  <a:pt x="6260592" y="143255"/>
                </a:lnTo>
                <a:lnTo>
                  <a:pt x="6260592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46175" y="10259565"/>
            <a:ext cx="6261100" cy="143510"/>
          </a:xfrm>
          <a:custGeom>
            <a:avLst/>
            <a:gdLst/>
            <a:ahLst/>
            <a:cxnLst/>
            <a:rect l="l" t="t" r="r" b="b"/>
            <a:pathLst>
              <a:path w="6261100" h="143509">
                <a:moveTo>
                  <a:pt x="0" y="143255"/>
                </a:moveTo>
                <a:lnTo>
                  <a:pt x="6260591" y="143255"/>
                </a:lnTo>
                <a:lnTo>
                  <a:pt x="6260591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1832" y="673605"/>
            <a:ext cx="2203704" cy="2097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743709"/>
            <a:ext cx="4114800" cy="2971800"/>
          </a:xfrm>
          <a:custGeom>
            <a:avLst/>
            <a:gdLst/>
            <a:ahLst/>
            <a:cxnLst/>
            <a:rect l="l" t="t" r="r" b="b"/>
            <a:pathLst>
              <a:path w="4114800" h="2971800">
                <a:moveTo>
                  <a:pt x="0" y="2971800"/>
                </a:moveTo>
                <a:lnTo>
                  <a:pt x="4114800" y="2971800"/>
                </a:lnTo>
                <a:lnTo>
                  <a:pt x="41148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5097" y="1528188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19">
                <a:moveTo>
                  <a:pt x="45910" y="0"/>
                </a:moveTo>
                <a:lnTo>
                  <a:pt x="29717" y="0"/>
                </a:lnTo>
                <a:lnTo>
                  <a:pt x="23240" y="1714"/>
                </a:lnTo>
                <a:lnTo>
                  <a:pt x="13715" y="8572"/>
                </a:lnTo>
                <a:lnTo>
                  <a:pt x="11429" y="12763"/>
                </a:lnTo>
                <a:lnTo>
                  <a:pt x="11429" y="20954"/>
                </a:lnTo>
                <a:lnTo>
                  <a:pt x="12763" y="23812"/>
                </a:lnTo>
                <a:lnTo>
                  <a:pt x="17906" y="29336"/>
                </a:lnTo>
                <a:lnTo>
                  <a:pt x="21145" y="31051"/>
                </a:lnTo>
                <a:lnTo>
                  <a:pt x="24955" y="32003"/>
                </a:lnTo>
                <a:lnTo>
                  <a:pt x="13983" y="34748"/>
                </a:lnTo>
                <a:lnTo>
                  <a:pt x="6191" y="39242"/>
                </a:lnTo>
                <a:lnTo>
                  <a:pt x="1541" y="45452"/>
                </a:lnTo>
                <a:lnTo>
                  <a:pt x="111" y="52768"/>
                </a:lnTo>
                <a:lnTo>
                  <a:pt x="0" y="58292"/>
                </a:lnTo>
                <a:lnTo>
                  <a:pt x="2095" y="62483"/>
                </a:lnTo>
                <a:lnTo>
                  <a:pt x="6286" y="65912"/>
                </a:lnTo>
                <a:lnTo>
                  <a:pt x="10667" y="69341"/>
                </a:lnTo>
                <a:lnTo>
                  <a:pt x="17144" y="71056"/>
                </a:lnTo>
                <a:lnTo>
                  <a:pt x="34099" y="71056"/>
                </a:lnTo>
                <a:lnTo>
                  <a:pt x="40957" y="69532"/>
                </a:lnTo>
                <a:lnTo>
                  <a:pt x="45036" y="67055"/>
                </a:lnTo>
                <a:lnTo>
                  <a:pt x="21716" y="67055"/>
                </a:lnTo>
                <a:lnTo>
                  <a:pt x="18859" y="63817"/>
                </a:lnTo>
                <a:lnTo>
                  <a:pt x="18859" y="50863"/>
                </a:lnTo>
                <a:lnTo>
                  <a:pt x="20383" y="45338"/>
                </a:lnTo>
                <a:lnTo>
                  <a:pt x="23812" y="40957"/>
                </a:lnTo>
                <a:lnTo>
                  <a:pt x="27050" y="36385"/>
                </a:lnTo>
                <a:lnTo>
                  <a:pt x="31432" y="34289"/>
                </a:lnTo>
                <a:lnTo>
                  <a:pt x="46482" y="34289"/>
                </a:lnTo>
                <a:lnTo>
                  <a:pt x="46862" y="33908"/>
                </a:lnTo>
                <a:lnTo>
                  <a:pt x="46862" y="30860"/>
                </a:lnTo>
                <a:lnTo>
                  <a:pt x="32194" y="30860"/>
                </a:lnTo>
                <a:lnTo>
                  <a:pt x="30289" y="30098"/>
                </a:lnTo>
                <a:lnTo>
                  <a:pt x="27241" y="27050"/>
                </a:lnTo>
                <a:lnTo>
                  <a:pt x="26479" y="25145"/>
                </a:lnTo>
                <a:lnTo>
                  <a:pt x="26479" y="19050"/>
                </a:lnTo>
                <a:lnTo>
                  <a:pt x="27812" y="14858"/>
                </a:lnTo>
                <a:lnTo>
                  <a:pt x="30098" y="10667"/>
                </a:lnTo>
                <a:lnTo>
                  <a:pt x="32575" y="6286"/>
                </a:lnTo>
                <a:lnTo>
                  <a:pt x="35813" y="4190"/>
                </a:lnTo>
                <a:lnTo>
                  <a:pt x="55625" y="4190"/>
                </a:lnTo>
                <a:lnTo>
                  <a:pt x="51625" y="1523"/>
                </a:lnTo>
                <a:lnTo>
                  <a:pt x="45910" y="0"/>
                </a:lnTo>
                <a:close/>
              </a:path>
              <a:path w="62230" h="71119">
                <a:moveTo>
                  <a:pt x="48767" y="47815"/>
                </a:moveTo>
                <a:lnTo>
                  <a:pt x="42100" y="47815"/>
                </a:lnTo>
                <a:lnTo>
                  <a:pt x="38671" y="51434"/>
                </a:lnTo>
                <a:lnTo>
                  <a:pt x="36956" y="58673"/>
                </a:lnTo>
                <a:lnTo>
                  <a:pt x="36194" y="61721"/>
                </a:lnTo>
                <a:lnTo>
                  <a:pt x="35051" y="63817"/>
                </a:lnTo>
                <a:lnTo>
                  <a:pt x="33718" y="65150"/>
                </a:lnTo>
                <a:lnTo>
                  <a:pt x="32194" y="66484"/>
                </a:lnTo>
                <a:lnTo>
                  <a:pt x="30098" y="67055"/>
                </a:lnTo>
                <a:lnTo>
                  <a:pt x="45036" y="67055"/>
                </a:lnTo>
                <a:lnTo>
                  <a:pt x="46291" y="66293"/>
                </a:lnTo>
                <a:lnTo>
                  <a:pt x="51434" y="63055"/>
                </a:lnTo>
                <a:lnTo>
                  <a:pt x="54101" y="59245"/>
                </a:lnTo>
                <a:lnTo>
                  <a:pt x="54101" y="52768"/>
                </a:lnTo>
                <a:lnTo>
                  <a:pt x="53339" y="51053"/>
                </a:lnTo>
                <a:lnTo>
                  <a:pt x="52006" y="49720"/>
                </a:lnTo>
                <a:lnTo>
                  <a:pt x="50482" y="48386"/>
                </a:lnTo>
                <a:lnTo>
                  <a:pt x="48767" y="47815"/>
                </a:lnTo>
                <a:close/>
              </a:path>
              <a:path w="62230" h="71119">
                <a:moveTo>
                  <a:pt x="46482" y="34289"/>
                </a:moveTo>
                <a:lnTo>
                  <a:pt x="37909" y="34289"/>
                </a:lnTo>
                <a:lnTo>
                  <a:pt x="39433" y="34480"/>
                </a:lnTo>
                <a:lnTo>
                  <a:pt x="41719" y="34861"/>
                </a:lnTo>
                <a:lnTo>
                  <a:pt x="42481" y="34861"/>
                </a:lnTo>
                <a:lnTo>
                  <a:pt x="43243" y="35051"/>
                </a:lnTo>
                <a:lnTo>
                  <a:pt x="45719" y="35051"/>
                </a:lnTo>
                <a:lnTo>
                  <a:pt x="46482" y="34289"/>
                </a:lnTo>
                <a:close/>
              </a:path>
              <a:path w="62230" h="71119">
                <a:moveTo>
                  <a:pt x="45719" y="29146"/>
                </a:moveTo>
                <a:lnTo>
                  <a:pt x="42862" y="29146"/>
                </a:lnTo>
                <a:lnTo>
                  <a:pt x="41719" y="29336"/>
                </a:lnTo>
                <a:lnTo>
                  <a:pt x="40195" y="29717"/>
                </a:lnTo>
                <a:lnTo>
                  <a:pt x="37337" y="30479"/>
                </a:lnTo>
                <a:lnTo>
                  <a:pt x="35432" y="30860"/>
                </a:lnTo>
                <a:lnTo>
                  <a:pt x="46862" y="30860"/>
                </a:lnTo>
                <a:lnTo>
                  <a:pt x="46862" y="30098"/>
                </a:lnTo>
                <a:lnTo>
                  <a:pt x="45719" y="29146"/>
                </a:lnTo>
                <a:close/>
              </a:path>
              <a:path w="62230" h="71119">
                <a:moveTo>
                  <a:pt x="55625" y="4190"/>
                </a:moveTo>
                <a:lnTo>
                  <a:pt x="44386" y="4190"/>
                </a:lnTo>
                <a:lnTo>
                  <a:pt x="46862" y="7238"/>
                </a:lnTo>
                <a:lnTo>
                  <a:pt x="47243" y="13525"/>
                </a:lnTo>
                <a:lnTo>
                  <a:pt x="47625" y="18287"/>
                </a:lnTo>
                <a:lnTo>
                  <a:pt x="49910" y="20764"/>
                </a:lnTo>
                <a:lnTo>
                  <a:pt x="56387" y="20764"/>
                </a:lnTo>
                <a:lnTo>
                  <a:pt x="58292" y="20002"/>
                </a:lnTo>
                <a:lnTo>
                  <a:pt x="60959" y="16954"/>
                </a:lnTo>
                <a:lnTo>
                  <a:pt x="61721" y="15239"/>
                </a:lnTo>
                <a:lnTo>
                  <a:pt x="61721" y="9905"/>
                </a:lnTo>
                <a:lnTo>
                  <a:pt x="59626" y="6857"/>
                </a:lnTo>
                <a:lnTo>
                  <a:pt x="55625" y="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8851" y="1528188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19">
                <a:moveTo>
                  <a:pt x="4591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3906" y="8572"/>
                </a:lnTo>
                <a:lnTo>
                  <a:pt x="11430" y="12763"/>
                </a:lnTo>
                <a:lnTo>
                  <a:pt x="11430" y="20954"/>
                </a:lnTo>
                <a:lnTo>
                  <a:pt x="12763" y="23812"/>
                </a:lnTo>
                <a:lnTo>
                  <a:pt x="15430" y="26479"/>
                </a:lnTo>
                <a:lnTo>
                  <a:pt x="18097" y="29336"/>
                </a:lnTo>
                <a:lnTo>
                  <a:pt x="21145" y="31051"/>
                </a:lnTo>
                <a:lnTo>
                  <a:pt x="25146" y="32003"/>
                </a:lnTo>
                <a:lnTo>
                  <a:pt x="14144" y="34748"/>
                </a:lnTo>
                <a:lnTo>
                  <a:pt x="6286" y="39242"/>
                </a:lnTo>
                <a:lnTo>
                  <a:pt x="1571" y="45452"/>
                </a:lnTo>
                <a:lnTo>
                  <a:pt x="113" y="52768"/>
                </a:lnTo>
                <a:lnTo>
                  <a:pt x="0" y="58292"/>
                </a:lnTo>
                <a:lnTo>
                  <a:pt x="2286" y="62483"/>
                </a:lnTo>
                <a:lnTo>
                  <a:pt x="6476" y="65912"/>
                </a:lnTo>
                <a:lnTo>
                  <a:pt x="10858" y="69341"/>
                </a:lnTo>
                <a:lnTo>
                  <a:pt x="17144" y="71056"/>
                </a:lnTo>
                <a:lnTo>
                  <a:pt x="34290" y="71056"/>
                </a:lnTo>
                <a:lnTo>
                  <a:pt x="41148" y="69532"/>
                </a:lnTo>
                <a:lnTo>
                  <a:pt x="45081" y="67055"/>
                </a:lnTo>
                <a:lnTo>
                  <a:pt x="21717" y="67055"/>
                </a:lnTo>
                <a:lnTo>
                  <a:pt x="19050" y="63817"/>
                </a:lnTo>
                <a:lnTo>
                  <a:pt x="19050" y="50863"/>
                </a:lnTo>
                <a:lnTo>
                  <a:pt x="20574" y="45338"/>
                </a:lnTo>
                <a:lnTo>
                  <a:pt x="23812" y="40957"/>
                </a:lnTo>
                <a:lnTo>
                  <a:pt x="27050" y="36385"/>
                </a:lnTo>
                <a:lnTo>
                  <a:pt x="31432" y="34289"/>
                </a:lnTo>
                <a:lnTo>
                  <a:pt x="46545" y="34289"/>
                </a:lnTo>
                <a:lnTo>
                  <a:pt x="46862" y="33908"/>
                </a:lnTo>
                <a:lnTo>
                  <a:pt x="46862" y="30860"/>
                </a:lnTo>
                <a:lnTo>
                  <a:pt x="32385" y="30860"/>
                </a:lnTo>
                <a:lnTo>
                  <a:pt x="30480" y="30098"/>
                </a:lnTo>
                <a:lnTo>
                  <a:pt x="27431" y="27050"/>
                </a:lnTo>
                <a:lnTo>
                  <a:pt x="26669" y="25145"/>
                </a:lnTo>
                <a:lnTo>
                  <a:pt x="26669" y="19050"/>
                </a:lnTo>
                <a:lnTo>
                  <a:pt x="27812" y="14858"/>
                </a:lnTo>
                <a:lnTo>
                  <a:pt x="30289" y="10667"/>
                </a:lnTo>
                <a:lnTo>
                  <a:pt x="32766" y="6286"/>
                </a:lnTo>
                <a:lnTo>
                  <a:pt x="36004" y="4190"/>
                </a:lnTo>
                <a:lnTo>
                  <a:pt x="55816" y="4190"/>
                </a:lnTo>
                <a:lnTo>
                  <a:pt x="51816" y="1523"/>
                </a:lnTo>
                <a:lnTo>
                  <a:pt x="45910" y="0"/>
                </a:lnTo>
                <a:close/>
              </a:path>
              <a:path w="62230" h="71119">
                <a:moveTo>
                  <a:pt x="48958" y="47815"/>
                </a:moveTo>
                <a:lnTo>
                  <a:pt x="42100" y="47815"/>
                </a:lnTo>
                <a:lnTo>
                  <a:pt x="38862" y="51434"/>
                </a:lnTo>
                <a:lnTo>
                  <a:pt x="36956" y="58673"/>
                </a:lnTo>
                <a:lnTo>
                  <a:pt x="36385" y="61721"/>
                </a:lnTo>
                <a:lnTo>
                  <a:pt x="35242" y="63817"/>
                </a:lnTo>
                <a:lnTo>
                  <a:pt x="33718" y="65150"/>
                </a:lnTo>
                <a:lnTo>
                  <a:pt x="32385" y="66484"/>
                </a:lnTo>
                <a:lnTo>
                  <a:pt x="30289" y="67055"/>
                </a:lnTo>
                <a:lnTo>
                  <a:pt x="45081" y="67055"/>
                </a:lnTo>
                <a:lnTo>
                  <a:pt x="46291" y="66293"/>
                </a:lnTo>
                <a:lnTo>
                  <a:pt x="51625" y="63055"/>
                </a:lnTo>
                <a:lnTo>
                  <a:pt x="54292" y="59245"/>
                </a:lnTo>
                <a:lnTo>
                  <a:pt x="54292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3" y="48386"/>
                </a:lnTo>
                <a:lnTo>
                  <a:pt x="48958" y="47815"/>
                </a:lnTo>
                <a:close/>
              </a:path>
              <a:path w="62230" h="71119">
                <a:moveTo>
                  <a:pt x="46545" y="34289"/>
                </a:moveTo>
                <a:lnTo>
                  <a:pt x="37909" y="34289"/>
                </a:lnTo>
                <a:lnTo>
                  <a:pt x="39624" y="34480"/>
                </a:lnTo>
                <a:lnTo>
                  <a:pt x="41910" y="34861"/>
                </a:lnTo>
                <a:lnTo>
                  <a:pt x="42672" y="34861"/>
                </a:lnTo>
                <a:lnTo>
                  <a:pt x="43243" y="35051"/>
                </a:lnTo>
                <a:lnTo>
                  <a:pt x="45910" y="35051"/>
                </a:lnTo>
                <a:lnTo>
                  <a:pt x="46545" y="34289"/>
                </a:lnTo>
                <a:close/>
              </a:path>
              <a:path w="62230" h="71119">
                <a:moveTo>
                  <a:pt x="45910" y="29146"/>
                </a:moveTo>
                <a:lnTo>
                  <a:pt x="43053" y="29146"/>
                </a:lnTo>
                <a:lnTo>
                  <a:pt x="41910" y="29336"/>
                </a:lnTo>
                <a:lnTo>
                  <a:pt x="40386" y="29717"/>
                </a:lnTo>
                <a:lnTo>
                  <a:pt x="37528" y="30479"/>
                </a:lnTo>
                <a:lnTo>
                  <a:pt x="35623" y="30860"/>
                </a:lnTo>
                <a:lnTo>
                  <a:pt x="46862" y="30860"/>
                </a:lnTo>
                <a:lnTo>
                  <a:pt x="46862" y="30098"/>
                </a:lnTo>
                <a:lnTo>
                  <a:pt x="45910" y="29146"/>
                </a:lnTo>
                <a:close/>
              </a:path>
              <a:path w="62230" h="71119">
                <a:moveTo>
                  <a:pt x="55816" y="4190"/>
                </a:moveTo>
                <a:lnTo>
                  <a:pt x="44576" y="4190"/>
                </a:lnTo>
                <a:lnTo>
                  <a:pt x="47053" y="7238"/>
                </a:lnTo>
                <a:lnTo>
                  <a:pt x="47434" y="13525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20002"/>
                </a:lnTo>
                <a:lnTo>
                  <a:pt x="59817" y="18478"/>
                </a:lnTo>
                <a:lnTo>
                  <a:pt x="61150" y="16954"/>
                </a:lnTo>
                <a:lnTo>
                  <a:pt x="61722" y="15239"/>
                </a:lnTo>
                <a:lnTo>
                  <a:pt x="61722" y="9905"/>
                </a:lnTo>
                <a:lnTo>
                  <a:pt x="59817" y="6857"/>
                </a:lnTo>
                <a:lnTo>
                  <a:pt x="55816" y="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6818" y="712459"/>
            <a:ext cx="4128770" cy="1118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just">
              <a:lnSpc>
                <a:spcPts val="157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8.8.1- </a:t>
            </a:r>
            <a:r>
              <a:rPr sz="1350" b="1" i="1" spc="-30" dirty="0">
                <a:latin typeface="Times New Roman"/>
                <a:cs typeface="Times New Roman"/>
              </a:rPr>
              <a:t>Radiation </a:t>
            </a:r>
            <a:r>
              <a:rPr sz="1350" b="1" i="1" spc="-10" dirty="0">
                <a:latin typeface="Times New Roman"/>
                <a:cs typeface="Times New Roman"/>
              </a:rPr>
              <a:t>Heat </a:t>
            </a:r>
            <a:r>
              <a:rPr sz="1350" b="1" i="1" spc="-20" dirty="0">
                <a:latin typeface="Times New Roman"/>
                <a:cs typeface="Times New Roman"/>
              </a:rPr>
              <a:t>Transfer </a:t>
            </a:r>
            <a:r>
              <a:rPr sz="1350" b="1" i="1" spc="-25" dirty="0">
                <a:latin typeface="Times New Roman"/>
                <a:cs typeface="Times New Roman"/>
              </a:rPr>
              <a:t>in </a:t>
            </a:r>
            <a:r>
              <a:rPr sz="1350" b="1" i="1" spc="-30" dirty="0">
                <a:latin typeface="Times New Roman"/>
                <a:cs typeface="Times New Roman"/>
              </a:rPr>
              <a:t>Two-Surface</a:t>
            </a:r>
            <a:r>
              <a:rPr sz="1350" b="1" i="1" spc="-25" dirty="0">
                <a:latin typeface="Times New Roman"/>
                <a:cs typeface="Times New Roman"/>
              </a:rPr>
              <a:t> </a:t>
            </a:r>
            <a:r>
              <a:rPr sz="1350" b="1" i="1" spc="-30" dirty="0">
                <a:latin typeface="Times New Roman"/>
                <a:cs typeface="Times New Roman"/>
              </a:rPr>
              <a:t>Enclosures</a:t>
            </a:r>
            <a:endParaRPr sz="1350">
              <a:latin typeface="Times New Roman"/>
              <a:cs typeface="Times New Roman"/>
            </a:endParaRPr>
          </a:p>
          <a:p>
            <a:pPr marR="5080" indent="191770" algn="just">
              <a:lnSpc>
                <a:spcPct val="958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Consider an enclosure consisting of two opaque surfaces as 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Fig.(8.27), and try to determine the net </a:t>
            </a:r>
            <a:r>
              <a:rPr sz="1200" spc="-10" dirty="0">
                <a:latin typeface="Times New Roman"/>
                <a:cs typeface="Times New Roman"/>
              </a:rPr>
              <a:t>rate </a:t>
            </a:r>
            <a:r>
              <a:rPr sz="1200" spc="-5" dirty="0">
                <a:latin typeface="Times New Roman"/>
                <a:cs typeface="Times New Roman"/>
              </a:rPr>
              <a:t>of radiation  heat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transfer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between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surfaces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with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network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method.</a:t>
            </a:r>
            <a:endParaRPr sz="1200">
              <a:latin typeface="Times New Roman"/>
              <a:cs typeface="Times New Roman"/>
            </a:endParaRPr>
          </a:p>
          <a:p>
            <a:pPr algn="just">
              <a:lnSpc>
                <a:spcPts val="1420"/>
              </a:lnSpc>
            </a:pPr>
            <a:r>
              <a:rPr sz="1800" spc="-15" baseline="4629" dirty="0">
                <a:latin typeface="Times New Roman"/>
                <a:cs typeface="Times New Roman"/>
              </a:rPr>
              <a:t>Surfaces </a:t>
            </a:r>
            <a:r>
              <a:rPr sz="1875" b="1" i="1" spc="-44" baseline="4444" dirty="0">
                <a:latin typeface="Times New Roman"/>
                <a:cs typeface="Times New Roman"/>
              </a:rPr>
              <a:t>1 </a:t>
            </a:r>
            <a:r>
              <a:rPr sz="1800" spc="-7" baseline="4629" dirty="0">
                <a:latin typeface="Times New Roman"/>
                <a:cs typeface="Times New Roman"/>
              </a:rPr>
              <a:t>&amp; </a:t>
            </a:r>
            <a:r>
              <a:rPr sz="1875" b="1" i="1" spc="-44" baseline="4444" dirty="0">
                <a:latin typeface="Times New Roman"/>
                <a:cs typeface="Times New Roman"/>
              </a:rPr>
              <a:t>2 </a:t>
            </a:r>
            <a:r>
              <a:rPr sz="1800" spc="-7" baseline="4629" dirty="0">
                <a:latin typeface="Times New Roman"/>
                <a:cs typeface="Times New Roman"/>
              </a:rPr>
              <a:t>have emissivities   </a:t>
            </a:r>
            <a:r>
              <a:rPr sz="850" b="1" i="1" spc="-25" dirty="0">
                <a:latin typeface="Times New Roman"/>
                <a:cs typeface="Times New Roman"/>
              </a:rPr>
              <a:t>1</a:t>
            </a:r>
            <a:r>
              <a:rPr sz="850" b="1" i="1" spc="16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&amp;   </a:t>
            </a:r>
            <a:r>
              <a:rPr sz="850" b="1" i="1" spc="-25" dirty="0">
                <a:latin typeface="Times New Roman"/>
                <a:cs typeface="Times New Roman"/>
              </a:rPr>
              <a:t>2 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00" spc="-15" baseline="4629" dirty="0">
                <a:latin typeface="Times New Roman"/>
                <a:cs typeface="Times New Roman"/>
              </a:rPr>
              <a:t>surface </a:t>
            </a:r>
            <a:r>
              <a:rPr sz="1800" spc="-7" baseline="4629" dirty="0">
                <a:latin typeface="Times New Roman"/>
                <a:cs typeface="Times New Roman"/>
              </a:rPr>
              <a:t>areas </a:t>
            </a:r>
            <a:r>
              <a:rPr sz="1875" b="1" i="1" spc="-60" baseline="4444" dirty="0">
                <a:latin typeface="Times New Roman"/>
                <a:cs typeface="Times New Roman"/>
              </a:rPr>
              <a:t>A</a:t>
            </a:r>
            <a:r>
              <a:rPr sz="850" b="1" i="1" spc="-40" dirty="0">
                <a:latin typeface="Times New Roman"/>
                <a:cs typeface="Times New Roman"/>
              </a:rPr>
              <a:t>1  </a:t>
            </a:r>
            <a:r>
              <a:rPr sz="1800" spc="-7" baseline="4629" dirty="0">
                <a:latin typeface="Times New Roman"/>
                <a:cs typeface="Times New Roman"/>
              </a:rPr>
              <a:t>&amp;</a:t>
            </a:r>
            <a:r>
              <a:rPr sz="1800" spc="179" baseline="4629" dirty="0">
                <a:latin typeface="Times New Roman"/>
                <a:cs typeface="Times New Roman"/>
              </a:rPr>
              <a:t> </a:t>
            </a:r>
            <a:r>
              <a:rPr sz="1875" b="1" i="1" spc="-52" baseline="4444" dirty="0">
                <a:latin typeface="Times New Roman"/>
                <a:cs typeface="Times New Roman"/>
              </a:rPr>
              <a:t>A</a:t>
            </a:r>
            <a:r>
              <a:rPr sz="850" b="1" i="1" spc="-35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  <a:p>
            <a:pPr algn="just">
              <a:lnSpc>
                <a:spcPts val="1445"/>
              </a:lnSpc>
            </a:pP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00" spc="-22" baseline="4629" dirty="0">
                <a:latin typeface="Times New Roman"/>
                <a:cs typeface="Times New Roman"/>
              </a:rPr>
              <a:t>are  </a:t>
            </a:r>
            <a:r>
              <a:rPr sz="1800" spc="-7" baseline="4629" dirty="0">
                <a:latin typeface="Times New Roman"/>
                <a:cs typeface="Times New Roman"/>
              </a:rPr>
              <a:t>maintained at uniform temperatures </a:t>
            </a:r>
            <a:r>
              <a:rPr sz="1875" b="1" i="1" spc="-37" baseline="4444" dirty="0">
                <a:latin typeface="Times New Roman"/>
                <a:cs typeface="Times New Roman"/>
              </a:rPr>
              <a:t>T</a:t>
            </a:r>
            <a:r>
              <a:rPr sz="850" b="1" i="1" spc="-25" dirty="0">
                <a:latin typeface="Times New Roman"/>
                <a:cs typeface="Times New Roman"/>
              </a:rPr>
              <a:t>1</a:t>
            </a:r>
            <a:r>
              <a:rPr sz="850" b="1" i="1" spc="16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&amp;</a:t>
            </a:r>
            <a:r>
              <a:rPr sz="1800" spc="419" baseline="4629" dirty="0">
                <a:latin typeface="Times New Roman"/>
                <a:cs typeface="Times New Roman"/>
              </a:rPr>
              <a:t> </a:t>
            </a:r>
            <a:r>
              <a:rPr sz="1875" b="1" i="1" spc="-37" baseline="4444" dirty="0">
                <a:latin typeface="Times New Roman"/>
                <a:cs typeface="Times New Roman"/>
              </a:rPr>
              <a:t>T</a:t>
            </a:r>
            <a:r>
              <a:rPr sz="850" b="1" i="1" spc="-25" dirty="0">
                <a:latin typeface="Times New Roman"/>
                <a:cs typeface="Times New Roman"/>
              </a:rPr>
              <a:t>2</a:t>
            </a:r>
            <a:r>
              <a:rPr sz="1800" spc="-37" baseline="4629" dirty="0">
                <a:latin typeface="Times New Roman"/>
                <a:cs typeface="Times New Roman"/>
              </a:rPr>
              <a:t>,  </a:t>
            </a:r>
            <a:r>
              <a:rPr sz="1800" spc="-15" baseline="4629" dirty="0">
                <a:latin typeface="Times New Roman"/>
                <a:cs typeface="Times New Roman"/>
              </a:rPr>
              <a:t>respectively.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05711" y="2563365"/>
            <a:ext cx="874776" cy="30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36133" y="2560216"/>
            <a:ext cx="77724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298450" algn="l"/>
                <a:tab pos="654685" algn="l"/>
              </a:tabLst>
            </a:pPr>
            <a:r>
              <a:rPr sz="1350" i="1" spc="30" dirty="0">
                <a:latin typeface="Times New Roman"/>
                <a:cs typeface="Times New Roman"/>
              </a:rPr>
              <a:t>R	R	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2396" y="2435200"/>
            <a:ext cx="1545590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1414145" algn="l"/>
              </a:tabLst>
            </a:pPr>
            <a:r>
              <a:rPr sz="1350" i="1" spc="-50" dirty="0">
                <a:latin typeface="Times New Roman"/>
                <a:cs typeface="Times New Roman"/>
              </a:rPr>
              <a:t>Q	Q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4809" y="2435200"/>
            <a:ext cx="1646555" cy="229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398780" algn="l"/>
                <a:tab pos="1121410" algn="l"/>
              </a:tabLst>
            </a:pPr>
            <a:r>
              <a:rPr sz="1350" i="1" spc="-50" dirty="0">
                <a:latin typeface="Times New Roman"/>
                <a:cs typeface="Times New Roman"/>
              </a:rPr>
              <a:t>Q	</a:t>
            </a:r>
            <a:r>
              <a:rPr sz="1250" b="1" spc="-85" dirty="0">
                <a:latin typeface="Times New Roman"/>
                <a:cs typeface="Times New Roman"/>
              </a:rPr>
              <a:t>(</a:t>
            </a:r>
            <a:r>
              <a:rPr sz="1350" i="1" spc="140" dirty="0">
                <a:latin typeface="Times New Roman"/>
                <a:cs typeface="Times New Roman"/>
              </a:rPr>
              <a:t>W</a:t>
            </a:r>
            <a:r>
              <a:rPr sz="1250" b="1" spc="10" dirty="0">
                <a:latin typeface="Times New Roman"/>
                <a:cs typeface="Times New Roman"/>
              </a:rPr>
              <a:t>)</a:t>
            </a:r>
            <a:r>
              <a:rPr sz="1250" b="1" dirty="0">
                <a:latin typeface="Times New Roman"/>
                <a:cs typeface="Times New Roman"/>
              </a:rPr>
              <a:t>	</a:t>
            </a:r>
            <a:r>
              <a:rPr sz="1250" b="1" spc="-15" dirty="0">
                <a:latin typeface="Times New Roman"/>
                <a:cs typeface="Times New Roman"/>
              </a:rPr>
              <a:t>(</a:t>
            </a:r>
            <a:r>
              <a:rPr sz="1250" spc="-5" dirty="0">
                <a:latin typeface="Times New Roman"/>
                <a:cs typeface="Times New Roman"/>
              </a:rPr>
              <a:t>8</a:t>
            </a:r>
            <a:r>
              <a:rPr sz="1250" b="1" spc="-5" dirty="0">
                <a:latin typeface="Times New Roman"/>
                <a:cs typeface="Times New Roman"/>
              </a:rPr>
              <a:t>.</a:t>
            </a:r>
            <a:r>
              <a:rPr sz="1250" spc="-5" dirty="0">
                <a:latin typeface="Times New Roman"/>
                <a:cs typeface="Times New Roman"/>
              </a:rPr>
              <a:t>2</a:t>
            </a:r>
            <a:r>
              <a:rPr sz="1250" spc="15" dirty="0">
                <a:latin typeface="Times New Roman"/>
                <a:cs typeface="Times New Roman"/>
              </a:rPr>
              <a:t>4</a:t>
            </a:r>
            <a:r>
              <a:rPr sz="1250" b="1" spc="-10" dirty="0">
                <a:latin typeface="Times New Roman"/>
                <a:cs typeface="Times New Roman"/>
              </a:rPr>
              <a:t>.</a:t>
            </a:r>
            <a:r>
              <a:rPr sz="1350" i="1" spc="-5" dirty="0">
                <a:latin typeface="Times New Roman"/>
                <a:cs typeface="Times New Roman"/>
              </a:rPr>
              <a:t>a</a:t>
            </a:r>
            <a:r>
              <a:rPr sz="1250" b="1" spc="1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08993" y="2551620"/>
            <a:ext cx="6096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00" spc="2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92115" y="2676658"/>
            <a:ext cx="6096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00" spc="2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23258" y="2676658"/>
            <a:ext cx="11239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00" spc="55" dirty="0">
                <a:latin typeface="Times New Roman"/>
                <a:cs typeface="Times New Roman"/>
              </a:rPr>
              <a:t>1</a:t>
            </a:r>
            <a:r>
              <a:rPr sz="700" spc="2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4610" y="2676658"/>
            <a:ext cx="6096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700" spc="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1678" y="1782645"/>
            <a:ext cx="4178935" cy="8007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 marR="30480" algn="just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radiation network of this two-surface enclosure consists of two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resistances and one </a:t>
            </a:r>
            <a:r>
              <a:rPr sz="1200" dirty="0">
                <a:latin typeface="Times New Roman"/>
                <a:cs typeface="Times New Roman"/>
              </a:rPr>
              <a:t>space </a:t>
            </a:r>
            <a:r>
              <a:rPr sz="1200" spc="-5" dirty="0">
                <a:latin typeface="Times New Roman"/>
                <a:cs typeface="Times New Roman"/>
              </a:rPr>
              <a:t>resistance </a:t>
            </a:r>
            <a:r>
              <a:rPr sz="1200" spc="-20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Fig.(8.27). 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net </a:t>
            </a:r>
            <a:r>
              <a:rPr sz="1200" spc="-10" dirty="0">
                <a:latin typeface="Times New Roman"/>
                <a:cs typeface="Times New Roman"/>
              </a:rPr>
              <a:t>rate </a:t>
            </a:r>
            <a:r>
              <a:rPr sz="1200" spc="-5" dirty="0">
                <a:latin typeface="Times New Roman"/>
                <a:cs typeface="Times New Roman"/>
              </a:rPr>
              <a:t>of radiation transfer will be expressed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  <a:p>
            <a:pPr marL="1042669">
              <a:lnSpc>
                <a:spcPct val="100000"/>
              </a:lnSpc>
              <a:spcBef>
                <a:spcPts val="284"/>
              </a:spcBef>
              <a:tabLst>
                <a:tab pos="1399540" algn="l"/>
              </a:tabLst>
            </a:pPr>
            <a:r>
              <a:rPr sz="2025" i="1" spc="-7" baseline="14403" dirty="0">
                <a:latin typeface="Times New Roman"/>
                <a:cs typeface="Times New Roman"/>
              </a:rPr>
              <a:t>E</a:t>
            </a:r>
            <a:r>
              <a:rPr sz="750" i="1" spc="-5" dirty="0">
                <a:latin typeface="Times New Roman"/>
                <a:cs typeface="Times New Roman"/>
              </a:rPr>
              <a:t>b</a:t>
            </a:r>
            <a:r>
              <a:rPr sz="700" spc="-5" dirty="0">
                <a:latin typeface="Times New Roman"/>
                <a:cs typeface="Times New Roman"/>
              </a:rPr>
              <a:t>1	</a:t>
            </a:r>
            <a:r>
              <a:rPr sz="2025" i="1" spc="-30" baseline="14403" dirty="0">
                <a:latin typeface="Times New Roman"/>
                <a:cs typeface="Times New Roman"/>
              </a:rPr>
              <a:t>E</a:t>
            </a:r>
            <a:r>
              <a:rPr sz="750" i="1" spc="-20" dirty="0">
                <a:latin typeface="Times New Roman"/>
                <a:cs typeface="Times New Roman"/>
              </a:rPr>
              <a:t>b</a:t>
            </a:r>
            <a:r>
              <a:rPr sz="750" i="1" spc="-85" dirty="0">
                <a:latin typeface="Times New Roman"/>
                <a:cs typeface="Times New Roman"/>
              </a:rPr>
              <a:t> </a:t>
            </a:r>
            <a:r>
              <a:rPr sz="700" spc="25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37462" y="2551620"/>
            <a:ext cx="147510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1414145" algn="l"/>
              </a:tabLst>
            </a:pPr>
            <a:r>
              <a:rPr sz="700" spc="55" dirty="0">
                <a:latin typeface="Times New Roman"/>
                <a:cs typeface="Times New Roman"/>
              </a:rPr>
              <a:t>1</a:t>
            </a:r>
            <a:r>
              <a:rPr sz="700" spc="25" dirty="0">
                <a:latin typeface="Times New Roman"/>
                <a:cs typeface="Times New Roman"/>
              </a:rPr>
              <a:t>2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25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52303" y="2567365"/>
            <a:ext cx="127635" cy="18415"/>
          </a:xfrm>
          <a:custGeom>
            <a:avLst/>
            <a:gdLst/>
            <a:ahLst/>
            <a:cxnLst/>
            <a:rect l="l" t="t" r="r" b="b"/>
            <a:pathLst>
              <a:path w="127635" h="18414">
                <a:moveTo>
                  <a:pt x="11811" y="0"/>
                </a:moveTo>
                <a:lnTo>
                  <a:pt x="6667" y="0"/>
                </a:lnTo>
                <a:lnTo>
                  <a:pt x="4572" y="762"/>
                </a:lnTo>
                <a:lnTo>
                  <a:pt x="2667" y="2476"/>
                </a:lnTo>
                <a:lnTo>
                  <a:pt x="952" y="4191"/>
                </a:lnTo>
                <a:lnTo>
                  <a:pt x="0" y="6476"/>
                </a:lnTo>
                <a:lnTo>
                  <a:pt x="0" y="11239"/>
                </a:lnTo>
                <a:lnTo>
                  <a:pt x="952" y="13335"/>
                </a:lnTo>
                <a:lnTo>
                  <a:pt x="2667" y="15240"/>
                </a:lnTo>
                <a:lnTo>
                  <a:pt x="4572" y="17145"/>
                </a:lnTo>
                <a:lnTo>
                  <a:pt x="6667" y="17906"/>
                </a:lnTo>
                <a:lnTo>
                  <a:pt x="11811" y="17906"/>
                </a:lnTo>
                <a:lnTo>
                  <a:pt x="13906" y="17145"/>
                </a:lnTo>
                <a:lnTo>
                  <a:pt x="17335" y="13335"/>
                </a:lnTo>
                <a:lnTo>
                  <a:pt x="18287" y="11239"/>
                </a:lnTo>
                <a:lnTo>
                  <a:pt x="18287" y="6476"/>
                </a:lnTo>
                <a:lnTo>
                  <a:pt x="17335" y="4191"/>
                </a:lnTo>
                <a:lnTo>
                  <a:pt x="13906" y="762"/>
                </a:lnTo>
                <a:lnTo>
                  <a:pt x="11811" y="0"/>
                </a:lnTo>
                <a:close/>
              </a:path>
              <a:path w="127635" h="18414">
                <a:moveTo>
                  <a:pt x="66103" y="0"/>
                </a:moveTo>
                <a:lnTo>
                  <a:pt x="61150" y="0"/>
                </a:lnTo>
                <a:lnTo>
                  <a:pt x="59055" y="762"/>
                </a:lnTo>
                <a:lnTo>
                  <a:pt x="55245" y="4191"/>
                </a:lnTo>
                <a:lnTo>
                  <a:pt x="54292" y="6476"/>
                </a:lnTo>
                <a:lnTo>
                  <a:pt x="54292" y="11239"/>
                </a:lnTo>
                <a:lnTo>
                  <a:pt x="55245" y="13335"/>
                </a:lnTo>
                <a:lnTo>
                  <a:pt x="59055" y="17145"/>
                </a:lnTo>
                <a:lnTo>
                  <a:pt x="61150" y="17906"/>
                </a:lnTo>
                <a:lnTo>
                  <a:pt x="66103" y="17906"/>
                </a:lnTo>
                <a:lnTo>
                  <a:pt x="68389" y="17145"/>
                </a:lnTo>
                <a:lnTo>
                  <a:pt x="71818" y="13335"/>
                </a:lnTo>
                <a:lnTo>
                  <a:pt x="72580" y="11239"/>
                </a:lnTo>
                <a:lnTo>
                  <a:pt x="72580" y="6476"/>
                </a:lnTo>
                <a:lnTo>
                  <a:pt x="71818" y="4191"/>
                </a:lnTo>
                <a:lnTo>
                  <a:pt x="68389" y="762"/>
                </a:lnTo>
                <a:lnTo>
                  <a:pt x="66103" y="0"/>
                </a:lnTo>
                <a:close/>
              </a:path>
              <a:path w="127635" h="18414">
                <a:moveTo>
                  <a:pt x="120586" y="0"/>
                </a:moveTo>
                <a:lnTo>
                  <a:pt x="115443" y="0"/>
                </a:lnTo>
                <a:lnTo>
                  <a:pt x="113347" y="762"/>
                </a:lnTo>
                <a:lnTo>
                  <a:pt x="111633" y="2476"/>
                </a:lnTo>
                <a:lnTo>
                  <a:pt x="109728" y="4191"/>
                </a:lnTo>
                <a:lnTo>
                  <a:pt x="108775" y="6476"/>
                </a:lnTo>
                <a:lnTo>
                  <a:pt x="108775" y="11239"/>
                </a:lnTo>
                <a:lnTo>
                  <a:pt x="109728" y="13335"/>
                </a:lnTo>
                <a:lnTo>
                  <a:pt x="111633" y="15240"/>
                </a:lnTo>
                <a:lnTo>
                  <a:pt x="113347" y="17145"/>
                </a:lnTo>
                <a:lnTo>
                  <a:pt x="115443" y="17906"/>
                </a:lnTo>
                <a:lnTo>
                  <a:pt x="120586" y="17906"/>
                </a:lnTo>
                <a:lnTo>
                  <a:pt x="122682" y="17145"/>
                </a:lnTo>
                <a:lnTo>
                  <a:pt x="124396" y="15240"/>
                </a:lnTo>
                <a:lnTo>
                  <a:pt x="126301" y="13335"/>
                </a:lnTo>
                <a:lnTo>
                  <a:pt x="127063" y="11239"/>
                </a:lnTo>
                <a:lnTo>
                  <a:pt x="127063" y="6476"/>
                </a:lnTo>
                <a:lnTo>
                  <a:pt x="126301" y="4191"/>
                </a:lnTo>
                <a:lnTo>
                  <a:pt x="124396" y="2476"/>
                </a:lnTo>
                <a:lnTo>
                  <a:pt x="122682" y="762"/>
                </a:lnTo>
                <a:lnTo>
                  <a:pt x="120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6550" y="2573080"/>
            <a:ext cx="83820" cy="7620"/>
          </a:xfrm>
          <a:custGeom>
            <a:avLst/>
            <a:gdLst/>
            <a:ahLst/>
            <a:cxnLst/>
            <a:rect l="l" t="t" r="r" b="b"/>
            <a:pathLst>
              <a:path w="83819" h="7619">
                <a:moveTo>
                  <a:pt x="0" y="0"/>
                </a:moveTo>
                <a:lnTo>
                  <a:pt x="83819" y="0"/>
                </a:lnTo>
                <a:lnTo>
                  <a:pt x="83819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51010" y="2558602"/>
            <a:ext cx="83820" cy="37465"/>
          </a:xfrm>
          <a:custGeom>
            <a:avLst/>
            <a:gdLst/>
            <a:ahLst/>
            <a:cxnLst/>
            <a:rect l="l" t="t" r="r" b="b"/>
            <a:pathLst>
              <a:path w="83819" h="37464">
                <a:moveTo>
                  <a:pt x="83629" y="0"/>
                </a:moveTo>
                <a:lnTo>
                  <a:pt x="0" y="0"/>
                </a:lnTo>
                <a:lnTo>
                  <a:pt x="0" y="7619"/>
                </a:lnTo>
                <a:lnTo>
                  <a:pt x="83629" y="7619"/>
                </a:lnTo>
                <a:lnTo>
                  <a:pt x="83629" y="0"/>
                </a:lnTo>
                <a:close/>
              </a:path>
              <a:path w="83819" h="37464">
                <a:moveTo>
                  <a:pt x="83629" y="29527"/>
                </a:moveTo>
                <a:lnTo>
                  <a:pt x="0" y="29527"/>
                </a:lnTo>
                <a:lnTo>
                  <a:pt x="0" y="36956"/>
                </a:lnTo>
                <a:lnTo>
                  <a:pt x="83629" y="36956"/>
                </a:lnTo>
                <a:lnTo>
                  <a:pt x="83629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0586" y="2558602"/>
            <a:ext cx="83820" cy="37465"/>
          </a:xfrm>
          <a:custGeom>
            <a:avLst/>
            <a:gdLst/>
            <a:ahLst/>
            <a:cxnLst/>
            <a:rect l="l" t="t" r="r" b="b"/>
            <a:pathLst>
              <a:path w="83819" h="37464">
                <a:moveTo>
                  <a:pt x="83629" y="0"/>
                </a:moveTo>
                <a:lnTo>
                  <a:pt x="0" y="0"/>
                </a:lnTo>
                <a:lnTo>
                  <a:pt x="0" y="7619"/>
                </a:lnTo>
                <a:lnTo>
                  <a:pt x="83629" y="7619"/>
                </a:lnTo>
                <a:lnTo>
                  <a:pt x="83629" y="0"/>
                </a:lnTo>
                <a:close/>
              </a:path>
              <a:path w="83819" h="37464">
                <a:moveTo>
                  <a:pt x="83629" y="29527"/>
                </a:moveTo>
                <a:lnTo>
                  <a:pt x="0" y="29527"/>
                </a:lnTo>
                <a:lnTo>
                  <a:pt x="0" y="36956"/>
                </a:lnTo>
                <a:lnTo>
                  <a:pt x="83629" y="36956"/>
                </a:lnTo>
                <a:lnTo>
                  <a:pt x="83629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72068" y="2660901"/>
            <a:ext cx="83819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4309" y="2660901"/>
            <a:ext cx="83819" cy="82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94141" y="2449065"/>
            <a:ext cx="83820" cy="7620"/>
          </a:xfrm>
          <a:custGeom>
            <a:avLst/>
            <a:gdLst/>
            <a:ahLst/>
            <a:cxnLst/>
            <a:rect l="l" t="t" r="r" b="b"/>
            <a:pathLst>
              <a:path w="83819" h="7619">
                <a:moveTo>
                  <a:pt x="0" y="0"/>
                </a:moveTo>
                <a:lnTo>
                  <a:pt x="83819" y="0"/>
                </a:lnTo>
                <a:lnTo>
                  <a:pt x="83819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95602" y="2558602"/>
            <a:ext cx="83820" cy="37465"/>
          </a:xfrm>
          <a:custGeom>
            <a:avLst/>
            <a:gdLst/>
            <a:ahLst/>
            <a:cxnLst/>
            <a:rect l="l" t="t" r="r" b="b"/>
            <a:pathLst>
              <a:path w="83819" h="37464">
                <a:moveTo>
                  <a:pt x="83819" y="0"/>
                </a:moveTo>
                <a:lnTo>
                  <a:pt x="0" y="0"/>
                </a:lnTo>
                <a:lnTo>
                  <a:pt x="0" y="7619"/>
                </a:lnTo>
                <a:lnTo>
                  <a:pt x="83819" y="7619"/>
                </a:lnTo>
                <a:lnTo>
                  <a:pt x="83819" y="0"/>
                </a:lnTo>
                <a:close/>
              </a:path>
              <a:path w="83819" h="37464">
                <a:moveTo>
                  <a:pt x="83819" y="29527"/>
                </a:moveTo>
                <a:lnTo>
                  <a:pt x="0" y="29527"/>
                </a:lnTo>
                <a:lnTo>
                  <a:pt x="0" y="36956"/>
                </a:lnTo>
                <a:lnTo>
                  <a:pt x="83819" y="36956"/>
                </a:lnTo>
                <a:lnTo>
                  <a:pt x="83819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7078" y="2803724"/>
            <a:ext cx="2139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17903" y="3243069"/>
            <a:ext cx="1636776" cy="246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303915" y="3117214"/>
            <a:ext cx="285750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b="1" spc="-35" dirty="0">
                <a:latin typeface="Times New Roman"/>
                <a:cs typeface="Times New Roman"/>
              </a:rPr>
              <a:t>(</a:t>
            </a:r>
            <a:r>
              <a:rPr sz="1300" i="1" spc="229" dirty="0">
                <a:latin typeface="Times New Roman"/>
                <a:cs typeface="Times New Roman"/>
              </a:rPr>
              <a:t>W</a:t>
            </a:r>
            <a:r>
              <a:rPr sz="1250" b="1" spc="2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78631" y="3016540"/>
            <a:ext cx="664210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372110" algn="l"/>
              </a:tabLst>
            </a:pPr>
            <a:r>
              <a:rPr sz="1250" b="1" spc="40" dirty="0">
                <a:latin typeface="Times New Roman"/>
                <a:cs typeface="Times New Roman"/>
              </a:rPr>
              <a:t>(</a:t>
            </a:r>
            <a:r>
              <a:rPr sz="1300" i="1" spc="40" dirty="0">
                <a:latin typeface="Times New Roman"/>
                <a:cs typeface="Times New Roman"/>
              </a:rPr>
              <a:t>T	</a:t>
            </a:r>
            <a:r>
              <a:rPr sz="1300" i="1" spc="90" dirty="0">
                <a:latin typeface="Times New Roman"/>
                <a:cs typeface="Times New Roman"/>
              </a:rPr>
              <a:t>T</a:t>
            </a:r>
            <a:r>
              <a:rPr sz="1300" i="1" spc="105" dirty="0">
                <a:latin typeface="Times New Roman"/>
                <a:cs typeface="Times New Roman"/>
              </a:rPr>
              <a:t> </a:t>
            </a:r>
            <a:r>
              <a:rPr sz="1250" b="1" spc="2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29585" y="3574290"/>
            <a:ext cx="6286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i="1" spc="15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96563" y="3178892"/>
            <a:ext cx="226060" cy="5130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5"/>
              </a:spcBef>
            </a:pPr>
            <a:r>
              <a:rPr sz="1300" i="1" spc="1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  <a:p>
            <a:pPr marL="46355">
              <a:lnSpc>
                <a:spcPct val="100000"/>
              </a:lnSpc>
              <a:spcBef>
                <a:spcPts val="359"/>
              </a:spcBef>
            </a:pPr>
            <a:r>
              <a:rPr sz="1300" i="1" spc="-35" dirty="0">
                <a:latin typeface="Times New Roman"/>
                <a:cs typeface="Times New Roman"/>
              </a:rPr>
              <a:t>A</a:t>
            </a:r>
            <a:r>
              <a:rPr sz="1125" i="1" spc="-52" baseline="-22222" dirty="0">
                <a:latin typeface="Times New Roman"/>
                <a:cs typeface="Times New Roman"/>
              </a:rPr>
              <a:t>2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29639" y="3330468"/>
            <a:ext cx="6286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i="1" spc="15" dirty="0">
                <a:latin typeface="Times New Roman"/>
                <a:cs typeface="Times New Roman"/>
              </a:rPr>
              <a:t>2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6185" y="3178892"/>
            <a:ext cx="228600" cy="5130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55"/>
              </a:spcBef>
            </a:pPr>
            <a:r>
              <a:rPr sz="1300" i="1" spc="1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359"/>
              </a:spcBef>
            </a:pPr>
            <a:r>
              <a:rPr sz="1300" i="1" spc="-45" dirty="0">
                <a:latin typeface="Times New Roman"/>
                <a:cs typeface="Times New Roman"/>
              </a:rPr>
              <a:t>A</a:t>
            </a:r>
            <a:r>
              <a:rPr sz="1125" i="1" spc="-67" baseline="-22222" dirty="0">
                <a:latin typeface="Times New Roman"/>
                <a:cs typeface="Times New Roman"/>
              </a:rPr>
              <a:t>1</a:t>
            </a:r>
            <a:endParaRPr sz="1125" baseline="-22222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56071" y="3330468"/>
            <a:ext cx="62865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750" i="1" spc="15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65978" y="3117214"/>
            <a:ext cx="544830" cy="2273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250" b="1" spc="20" dirty="0">
                <a:latin typeface="Times New Roman"/>
                <a:cs typeface="Times New Roman"/>
              </a:rPr>
              <a:t>(</a:t>
            </a:r>
            <a:r>
              <a:rPr sz="1250" spc="20" dirty="0">
                <a:latin typeface="Times New Roman"/>
                <a:cs typeface="Times New Roman"/>
              </a:rPr>
              <a:t>8</a:t>
            </a:r>
            <a:r>
              <a:rPr sz="1250" b="1" spc="20" dirty="0">
                <a:latin typeface="Times New Roman"/>
                <a:cs typeface="Times New Roman"/>
              </a:rPr>
              <a:t>.</a:t>
            </a:r>
            <a:r>
              <a:rPr sz="1250" spc="20" dirty="0">
                <a:latin typeface="Times New Roman"/>
                <a:cs typeface="Times New Roman"/>
              </a:rPr>
              <a:t>24</a:t>
            </a:r>
            <a:r>
              <a:rPr sz="1250" b="1" spc="20" dirty="0">
                <a:latin typeface="Times New Roman"/>
                <a:cs typeface="Times New Roman"/>
              </a:rPr>
              <a:t>.</a:t>
            </a:r>
            <a:r>
              <a:rPr sz="1300" i="1" spc="20" dirty="0">
                <a:latin typeface="Times New Roman"/>
                <a:cs typeface="Times New Roman"/>
              </a:rPr>
              <a:t>b</a:t>
            </a:r>
            <a:r>
              <a:rPr sz="1250" b="1" spc="20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24573" y="3182043"/>
            <a:ext cx="757555" cy="54991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467359">
              <a:lnSpc>
                <a:spcPct val="100000"/>
              </a:lnSpc>
              <a:spcBef>
                <a:spcPts val="595"/>
              </a:spcBef>
            </a:pPr>
            <a:r>
              <a:rPr sz="1300" i="1" spc="1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505"/>
              </a:spcBef>
              <a:tabLst>
                <a:tab pos="305435" algn="l"/>
              </a:tabLst>
            </a:pPr>
            <a:r>
              <a:rPr sz="750" i="1" spc="15" dirty="0">
                <a:latin typeface="Times New Roman"/>
                <a:cs typeface="Times New Roman"/>
              </a:rPr>
              <a:t>1	</a:t>
            </a:r>
            <a:r>
              <a:rPr sz="1950" i="1" spc="-67" baseline="12820" dirty="0">
                <a:latin typeface="Times New Roman"/>
                <a:cs typeface="Times New Roman"/>
              </a:rPr>
              <a:t>A</a:t>
            </a:r>
            <a:r>
              <a:rPr sz="750" i="1" spc="-45" dirty="0">
                <a:latin typeface="Times New Roman"/>
                <a:cs typeface="Times New Roman"/>
              </a:rPr>
              <a:t>1</a:t>
            </a:r>
            <a:r>
              <a:rPr sz="750" i="1" spc="75" dirty="0">
                <a:latin typeface="Times New Roman"/>
                <a:cs typeface="Times New Roman"/>
              </a:rPr>
              <a:t> </a:t>
            </a:r>
            <a:r>
              <a:rPr sz="1950" i="1" spc="52" baseline="12820" dirty="0">
                <a:latin typeface="Times New Roman"/>
                <a:cs typeface="Times New Roman"/>
              </a:rPr>
              <a:t>F</a:t>
            </a:r>
            <a:r>
              <a:rPr sz="700" spc="3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09901" y="3132330"/>
            <a:ext cx="391795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  <a:tabLst>
                <a:tab pos="328930" algn="l"/>
              </a:tabLst>
            </a:pPr>
            <a:r>
              <a:rPr sz="700" spc="40" dirty="0">
                <a:latin typeface="Times New Roman"/>
                <a:cs typeface="Times New Roman"/>
              </a:rPr>
              <a:t>1	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77583" y="2986033"/>
            <a:ext cx="1623060" cy="3981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43180" algn="r">
              <a:lnSpc>
                <a:spcPct val="100000"/>
              </a:lnSpc>
              <a:spcBef>
                <a:spcPts val="290"/>
              </a:spcBef>
              <a:tabLst>
                <a:tab pos="337820" algn="l"/>
              </a:tabLst>
            </a:pPr>
            <a:r>
              <a:rPr sz="700" spc="40" dirty="0">
                <a:latin typeface="Times New Roman"/>
                <a:cs typeface="Times New Roman"/>
              </a:rPr>
              <a:t>4 </a:t>
            </a:r>
            <a:r>
              <a:rPr sz="700" spc="-30" dirty="0">
                <a:latin typeface="Times New Roman"/>
                <a:cs typeface="Times New Roman"/>
              </a:rPr>
              <a:t> </a:t>
            </a:r>
            <a:r>
              <a:rPr sz="7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7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700" dirty="0">
                <a:latin typeface="Times New Roman"/>
                <a:cs typeface="Times New Roman"/>
              </a:rPr>
              <a:t>	</a:t>
            </a:r>
            <a:r>
              <a:rPr sz="700" spc="4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1950" i="1" spc="75" baseline="12820" dirty="0">
                <a:latin typeface="Times New Roman"/>
                <a:cs typeface="Times New Roman"/>
              </a:rPr>
              <a:t>Q</a:t>
            </a:r>
            <a:r>
              <a:rPr sz="700" spc="50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16298" y="3246879"/>
            <a:ext cx="132715" cy="17780"/>
          </a:xfrm>
          <a:custGeom>
            <a:avLst/>
            <a:gdLst/>
            <a:ahLst/>
            <a:cxnLst/>
            <a:rect l="l" t="t" r="r" b="b"/>
            <a:pathLst>
              <a:path w="132714" h="17779">
                <a:moveTo>
                  <a:pt x="12382" y="0"/>
                </a:moveTo>
                <a:lnTo>
                  <a:pt x="7048" y="0"/>
                </a:lnTo>
                <a:lnTo>
                  <a:pt x="4952" y="952"/>
                </a:lnTo>
                <a:lnTo>
                  <a:pt x="2857" y="2667"/>
                </a:lnTo>
                <a:lnTo>
                  <a:pt x="952" y="4191"/>
                </a:lnTo>
                <a:lnTo>
                  <a:pt x="0" y="6476"/>
                </a:lnTo>
                <a:lnTo>
                  <a:pt x="0" y="11239"/>
                </a:lnTo>
                <a:lnTo>
                  <a:pt x="952" y="13335"/>
                </a:lnTo>
                <a:lnTo>
                  <a:pt x="2857" y="15049"/>
                </a:lnTo>
                <a:lnTo>
                  <a:pt x="4952" y="16764"/>
                </a:lnTo>
                <a:lnTo>
                  <a:pt x="7048" y="17716"/>
                </a:lnTo>
                <a:lnTo>
                  <a:pt x="12382" y="17716"/>
                </a:lnTo>
                <a:lnTo>
                  <a:pt x="14477" y="16764"/>
                </a:lnTo>
                <a:lnTo>
                  <a:pt x="16383" y="15049"/>
                </a:lnTo>
                <a:lnTo>
                  <a:pt x="18097" y="13335"/>
                </a:lnTo>
                <a:lnTo>
                  <a:pt x="19050" y="11239"/>
                </a:lnTo>
                <a:lnTo>
                  <a:pt x="19050" y="6476"/>
                </a:lnTo>
                <a:lnTo>
                  <a:pt x="18097" y="4191"/>
                </a:lnTo>
                <a:lnTo>
                  <a:pt x="14477" y="952"/>
                </a:lnTo>
                <a:lnTo>
                  <a:pt x="12382" y="0"/>
                </a:lnTo>
                <a:close/>
              </a:path>
              <a:path w="132714" h="17779">
                <a:moveTo>
                  <a:pt x="68961" y="0"/>
                </a:moveTo>
                <a:lnTo>
                  <a:pt x="63626" y="0"/>
                </a:lnTo>
                <a:lnTo>
                  <a:pt x="61531" y="952"/>
                </a:lnTo>
                <a:lnTo>
                  <a:pt x="59626" y="2667"/>
                </a:lnTo>
                <a:lnTo>
                  <a:pt x="57721" y="4191"/>
                </a:lnTo>
                <a:lnTo>
                  <a:pt x="56578" y="6476"/>
                </a:lnTo>
                <a:lnTo>
                  <a:pt x="56578" y="11239"/>
                </a:lnTo>
                <a:lnTo>
                  <a:pt x="57721" y="13335"/>
                </a:lnTo>
                <a:lnTo>
                  <a:pt x="61531" y="16764"/>
                </a:lnTo>
                <a:lnTo>
                  <a:pt x="63626" y="17716"/>
                </a:lnTo>
                <a:lnTo>
                  <a:pt x="68961" y="17716"/>
                </a:lnTo>
                <a:lnTo>
                  <a:pt x="71247" y="16764"/>
                </a:lnTo>
                <a:lnTo>
                  <a:pt x="72961" y="15049"/>
                </a:lnTo>
                <a:lnTo>
                  <a:pt x="74866" y="13335"/>
                </a:lnTo>
                <a:lnTo>
                  <a:pt x="75628" y="11239"/>
                </a:lnTo>
                <a:lnTo>
                  <a:pt x="75628" y="6476"/>
                </a:lnTo>
                <a:lnTo>
                  <a:pt x="74866" y="4191"/>
                </a:lnTo>
                <a:lnTo>
                  <a:pt x="72961" y="2667"/>
                </a:lnTo>
                <a:lnTo>
                  <a:pt x="71247" y="952"/>
                </a:lnTo>
                <a:lnTo>
                  <a:pt x="68961" y="0"/>
                </a:lnTo>
                <a:close/>
              </a:path>
              <a:path w="132714" h="17779">
                <a:moveTo>
                  <a:pt x="125539" y="0"/>
                </a:moveTo>
                <a:lnTo>
                  <a:pt x="120396" y="0"/>
                </a:lnTo>
                <a:lnTo>
                  <a:pt x="118110" y="952"/>
                </a:lnTo>
                <a:lnTo>
                  <a:pt x="116204" y="2667"/>
                </a:lnTo>
                <a:lnTo>
                  <a:pt x="114300" y="4191"/>
                </a:lnTo>
                <a:lnTo>
                  <a:pt x="113347" y="6476"/>
                </a:lnTo>
                <a:lnTo>
                  <a:pt x="113347" y="11239"/>
                </a:lnTo>
                <a:lnTo>
                  <a:pt x="114300" y="13335"/>
                </a:lnTo>
                <a:lnTo>
                  <a:pt x="118110" y="16764"/>
                </a:lnTo>
                <a:lnTo>
                  <a:pt x="120396" y="17716"/>
                </a:lnTo>
                <a:lnTo>
                  <a:pt x="125539" y="17716"/>
                </a:lnTo>
                <a:lnTo>
                  <a:pt x="127825" y="16764"/>
                </a:lnTo>
                <a:lnTo>
                  <a:pt x="129539" y="15049"/>
                </a:lnTo>
                <a:lnTo>
                  <a:pt x="131445" y="13335"/>
                </a:lnTo>
                <a:lnTo>
                  <a:pt x="132397" y="11239"/>
                </a:lnTo>
                <a:lnTo>
                  <a:pt x="132397" y="6476"/>
                </a:lnTo>
                <a:lnTo>
                  <a:pt x="131445" y="4191"/>
                </a:lnTo>
                <a:lnTo>
                  <a:pt x="129539" y="2667"/>
                </a:lnTo>
                <a:lnTo>
                  <a:pt x="127825" y="952"/>
                </a:lnTo>
                <a:lnTo>
                  <a:pt x="125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45701" y="3572634"/>
            <a:ext cx="78676" cy="75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45701" y="3329556"/>
            <a:ext cx="78676" cy="750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71650" y="3572634"/>
            <a:ext cx="78867" cy="750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77364" y="3329556"/>
            <a:ext cx="78867" cy="750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55125" y="3125721"/>
            <a:ext cx="107037" cy="729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25305" y="3361845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249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4038" y="3441951"/>
            <a:ext cx="87058" cy="805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82152" y="3441951"/>
            <a:ext cx="87249" cy="80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657159" y="3361845"/>
            <a:ext cx="87630" cy="0"/>
          </a:xfrm>
          <a:custGeom>
            <a:avLst/>
            <a:gdLst/>
            <a:ahLst/>
            <a:cxnLst/>
            <a:rect l="l" t="t" r="r" b="b"/>
            <a:pathLst>
              <a:path w="87630">
                <a:moveTo>
                  <a:pt x="0" y="0"/>
                </a:moveTo>
                <a:lnTo>
                  <a:pt x="87058" y="0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05127" y="3238497"/>
            <a:ext cx="87630" cy="36195"/>
          </a:xfrm>
          <a:custGeom>
            <a:avLst/>
            <a:gdLst/>
            <a:ahLst/>
            <a:cxnLst/>
            <a:rect l="l" t="t" r="r" b="b"/>
            <a:pathLst>
              <a:path w="87630" h="36195">
                <a:moveTo>
                  <a:pt x="87058" y="0"/>
                </a:moveTo>
                <a:lnTo>
                  <a:pt x="0" y="0"/>
                </a:lnTo>
                <a:lnTo>
                  <a:pt x="0" y="7429"/>
                </a:lnTo>
                <a:lnTo>
                  <a:pt x="87058" y="7429"/>
                </a:lnTo>
                <a:lnTo>
                  <a:pt x="87058" y="0"/>
                </a:lnTo>
                <a:close/>
              </a:path>
              <a:path w="87630" h="36195">
                <a:moveTo>
                  <a:pt x="87058" y="28765"/>
                </a:moveTo>
                <a:lnTo>
                  <a:pt x="0" y="28765"/>
                </a:lnTo>
                <a:lnTo>
                  <a:pt x="0" y="36195"/>
                </a:lnTo>
                <a:lnTo>
                  <a:pt x="87058" y="36195"/>
                </a:lnTo>
                <a:lnTo>
                  <a:pt x="87058" y="28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894873" y="2852878"/>
            <a:ext cx="199898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2400"/>
              </a:lnSpc>
              <a:spcBef>
                <a:spcPts val="195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Fig.(8.27) </a:t>
            </a:r>
            <a:r>
              <a:rPr sz="1050" b="1" i="1" spc="-30" dirty="0">
                <a:latin typeface="Times New Roman"/>
                <a:cs typeface="Times New Roman"/>
              </a:rPr>
              <a:t>Schematic </a:t>
            </a:r>
            <a:r>
              <a:rPr sz="1050" b="1" i="1" spc="-25" dirty="0">
                <a:latin typeface="Times New Roman"/>
                <a:cs typeface="Times New Roman"/>
              </a:rPr>
              <a:t>of </a:t>
            </a:r>
            <a:r>
              <a:rPr sz="1050" b="1" i="1" spc="-30" dirty="0">
                <a:latin typeface="Times New Roman"/>
                <a:cs typeface="Times New Roman"/>
              </a:rPr>
              <a:t>a two-surface  </a:t>
            </a:r>
            <a:r>
              <a:rPr sz="1050" b="1" i="1" spc="-25" dirty="0">
                <a:latin typeface="Times New Roman"/>
                <a:cs typeface="Times New Roman"/>
              </a:rPr>
              <a:t>enclosure </a:t>
            </a:r>
            <a:r>
              <a:rPr sz="1050" b="1" i="1" spc="-10" dirty="0">
                <a:latin typeface="Times New Roman"/>
                <a:cs typeface="Times New Roman"/>
              </a:rPr>
              <a:t>and </a:t>
            </a:r>
            <a:r>
              <a:rPr sz="1050" b="1" i="1" spc="-25" dirty="0">
                <a:latin typeface="Times New Roman"/>
                <a:cs typeface="Times New Roman"/>
              </a:rPr>
              <a:t>the radiation </a:t>
            </a:r>
            <a:r>
              <a:rPr sz="1050" b="1" i="1" spc="-20" dirty="0">
                <a:latin typeface="Times New Roman"/>
                <a:cs typeface="Times New Roman"/>
              </a:rPr>
              <a:t>network  associated </a:t>
            </a:r>
            <a:r>
              <a:rPr sz="1050" b="1" i="1" spc="-25" dirty="0">
                <a:latin typeface="Times New Roman"/>
                <a:cs typeface="Times New Roman"/>
              </a:rPr>
              <a:t>with</a:t>
            </a:r>
            <a:r>
              <a:rPr sz="1050" b="1" i="1" spc="-90" dirty="0">
                <a:latin typeface="Times New Roman"/>
                <a:cs typeface="Times New Roman"/>
              </a:rPr>
              <a:t> </a:t>
            </a:r>
            <a:r>
              <a:rPr sz="1050" b="1" i="1" spc="15" dirty="0">
                <a:latin typeface="Times New Roman"/>
                <a:cs typeface="Times New Roman"/>
              </a:rPr>
              <a:t>it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7031" y="3736845"/>
            <a:ext cx="6297930" cy="710565"/>
          </a:xfrm>
          <a:prstGeom prst="rect">
            <a:avLst/>
          </a:prstGeom>
          <a:solidFill>
            <a:srgbClr val="FDFBFF"/>
          </a:solidFill>
        </p:spPr>
        <p:txBody>
          <a:bodyPr vert="horz" wrap="square" lIns="0" tIns="0" rIns="0" bIns="0" rtlCol="0">
            <a:spAutoFit/>
          </a:bodyPr>
          <a:lstStyle/>
          <a:p>
            <a:pPr marR="3175" algn="just">
              <a:lnSpc>
                <a:spcPts val="1325"/>
              </a:lnSpc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important </a:t>
            </a:r>
            <a:r>
              <a:rPr sz="1200" spc="-10" dirty="0">
                <a:latin typeface="Times New Roman"/>
                <a:cs typeface="Times New Roman"/>
              </a:rPr>
              <a:t>result </a:t>
            </a:r>
            <a:r>
              <a:rPr sz="1200" spc="-5" dirty="0">
                <a:latin typeface="Times New Roman"/>
                <a:cs typeface="Times New Roman"/>
              </a:rPr>
              <a:t>is applicable to any two </a:t>
            </a:r>
            <a:r>
              <a:rPr sz="1200" spc="-15" dirty="0">
                <a:latin typeface="Times New Roman"/>
                <a:cs typeface="Times New Roman"/>
              </a:rPr>
              <a:t>gray, </a:t>
            </a:r>
            <a:r>
              <a:rPr sz="1200" spc="-5" dirty="0">
                <a:latin typeface="Times New Roman"/>
                <a:cs typeface="Times New Roman"/>
              </a:rPr>
              <a:t>diffuse, </a:t>
            </a:r>
            <a:r>
              <a:rPr sz="1200" dirty="0">
                <a:latin typeface="Times New Roman"/>
                <a:cs typeface="Times New Roman"/>
              </a:rPr>
              <a:t>opaque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that form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endParaRPr sz="1200">
              <a:latin typeface="Times New Roman"/>
              <a:cs typeface="Times New Roman"/>
            </a:endParaRPr>
          </a:p>
          <a:p>
            <a:pPr algn="just">
              <a:lnSpc>
                <a:spcPct val="95500"/>
              </a:lnSpc>
              <a:spcBef>
                <a:spcPts val="6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enclosure. The view factor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12 </a:t>
            </a:r>
            <a:r>
              <a:rPr sz="1800" spc="-7" baseline="4629" dirty="0">
                <a:latin typeface="Times New Roman"/>
                <a:cs typeface="Times New Roman"/>
              </a:rPr>
              <a:t>depends on the geometry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00" baseline="4629" dirty="0">
                <a:latin typeface="Times New Roman"/>
                <a:cs typeface="Times New Roman"/>
              </a:rPr>
              <a:t>must </a:t>
            </a:r>
            <a:r>
              <a:rPr sz="1800" spc="-7" baseline="4629" dirty="0">
                <a:latin typeface="Times New Roman"/>
                <a:cs typeface="Times New Roman"/>
              </a:rPr>
              <a:t>be determined first. Simplified  </a:t>
            </a:r>
            <a:r>
              <a:rPr sz="1200" spc="-5" dirty="0">
                <a:latin typeface="Times New Roman"/>
                <a:cs typeface="Times New Roman"/>
              </a:rPr>
              <a:t>forms of Eq.(8.24.b) for some familiar arrangements that form a two-surface enclosure are given in  </a:t>
            </a:r>
            <a:r>
              <a:rPr sz="1800" spc="-7" baseline="4629" dirty="0">
                <a:latin typeface="Times New Roman"/>
                <a:cs typeface="Times New Roman"/>
              </a:rPr>
              <a:t>Table(8.1). Note that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12 </a:t>
            </a:r>
            <a:r>
              <a:rPr sz="1875" b="1" i="1" spc="-44" baseline="4444" dirty="0">
                <a:latin typeface="Times New Roman"/>
                <a:cs typeface="Times New Roman"/>
              </a:rPr>
              <a:t>= 1 </a:t>
            </a:r>
            <a:r>
              <a:rPr sz="1800" spc="-7" baseline="4629" dirty="0">
                <a:latin typeface="Times New Roman"/>
                <a:cs typeface="Times New Roman"/>
              </a:rPr>
              <a:t>for all of these </a:t>
            </a:r>
            <a:r>
              <a:rPr sz="1800" baseline="4629" dirty="0">
                <a:latin typeface="Times New Roman"/>
                <a:cs typeface="Times New Roman"/>
              </a:rPr>
              <a:t>special</a:t>
            </a:r>
            <a:r>
              <a:rPr sz="1800" spc="-3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cases.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10055" y="4687821"/>
            <a:ext cx="5141976" cy="53736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225296" y="4517133"/>
            <a:ext cx="5123815" cy="173990"/>
          </a:xfrm>
          <a:prstGeom prst="rect">
            <a:avLst/>
          </a:prstGeom>
          <a:solidFill>
            <a:srgbClr val="FFC5D8"/>
          </a:solidFill>
        </p:spPr>
        <p:txBody>
          <a:bodyPr vert="horz" wrap="square" lIns="0" tIns="0" rIns="0" bIns="0" rtlCol="0">
            <a:spAutoFit/>
          </a:bodyPr>
          <a:lstStyle/>
          <a:p>
            <a:pPr marL="3175">
              <a:lnSpc>
                <a:spcPts val="1145"/>
              </a:lnSpc>
            </a:pPr>
            <a:r>
              <a:rPr sz="1050" b="1" i="1" spc="-30" dirty="0">
                <a:latin typeface="Times New Roman"/>
                <a:cs typeface="Times New Roman"/>
              </a:rPr>
              <a:t>Table</a:t>
            </a:r>
            <a:r>
              <a:rPr sz="1050" b="1" i="1" spc="-1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(8.1)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52272" y="10247372"/>
            <a:ext cx="6233160" cy="152400"/>
          </a:xfrm>
          <a:custGeom>
            <a:avLst/>
            <a:gdLst/>
            <a:ahLst/>
            <a:cxnLst/>
            <a:rect l="l" t="t" r="r" b="b"/>
            <a:pathLst>
              <a:path w="6233159" h="152400">
                <a:moveTo>
                  <a:pt x="0" y="152399"/>
                </a:moveTo>
                <a:lnTo>
                  <a:pt x="6233159" y="152399"/>
                </a:lnTo>
                <a:lnTo>
                  <a:pt x="623315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2272" y="10247372"/>
            <a:ext cx="6233160" cy="152400"/>
          </a:xfrm>
          <a:custGeom>
            <a:avLst/>
            <a:gdLst/>
            <a:ahLst/>
            <a:cxnLst/>
            <a:rect l="l" t="t" r="r" b="b"/>
            <a:pathLst>
              <a:path w="6233159" h="152400">
                <a:moveTo>
                  <a:pt x="0" y="152399"/>
                </a:moveTo>
                <a:lnTo>
                  <a:pt x="6233159" y="152399"/>
                </a:lnTo>
                <a:lnTo>
                  <a:pt x="6233159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74791" y="1225293"/>
            <a:ext cx="1335023" cy="1051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608" y="3118101"/>
            <a:ext cx="4879847" cy="1636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887" y="47928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508" y="3087240"/>
            <a:ext cx="0" cy="1697989"/>
          </a:xfrm>
          <a:custGeom>
            <a:avLst/>
            <a:gdLst/>
            <a:ahLst/>
            <a:cxnLst/>
            <a:rect l="l" t="t" r="r" b="b"/>
            <a:pathLst>
              <a:path h="1697989">
                <a:moveTo>
                  <a:pt x="0" y="0"/>
                </a:moveTo>
                <a:lnTo>
                  <a:pt x="0" y="169799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887" y="30796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88508" y="3087621"/>
            <a:ext cx="0" cy="1697989"/>
          </a:xfrm>
          <a:custGeom>
            <a:avLst/>
            <a:gdLst/>
            <a:ahLst/>
            <a:cxnLst/>
            <a:rect l="l" t="t" r="r" b="b"/>
            <a:pathLst>
              <a:path h="1697989">
                <a:moveTo>
                  <a:pt x="0" y="0"/>
                </a:moveTo>
                <a:lnTo>
                  <a:pt x="0" y="1697736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368" y="4762370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987" y="3117720"/>
            <a:ext cx="0" cy="1637030"/>
          </a:xfrm>
          <a:custGeom>
            <a:avLst/>
            <a:gdLst/>
            <a:ahLst/>
            <a:cxnLst/>
            <a:rect l="l" t="t" r="r" b="b"/>
            <a:pathLst>
              <a:path h="1637029">
                <a:moveTo>
                  <a:pt x="0" y="0"/>
                </a:moveTo>
                <a:lnTo>
                  <a:pt x="0" y="1637029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368" y="3110100"/>
            <a:ext cx="4907280" cy="0"/>
          </a:xfrm>
          <a:custGeom>
            <a:avLst/>
            <a:gdLst/>
            <a:ahLst/>
            <a:cxnLst/>
            <a:rect l="l" t="t" r="r" b="b"/>
            <a:pathLst>
              <a:path w="4907280">
                <a:moveTo>
                  <a:pt x="0" y="0"/>
                </a:moveTo>
                <a:lnTo>
                  <a:pt x="4907280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59552" y="3118101"/>
            <a:ext cx="0" cy="1637030"/>
          </a:xfrm>
          <a:custGeom>
            <a:avLst/>
            <a:gdLst/>
            <a:ahLst/>
            <a:cxnLst/>
            <a:rect l="l" t="t" r="r" b="b"/>
            <a:pathLst>
              <a:path h="1637029">
                <a:moveTo>
                  <a:pt x="0" y="0"/>
                </a:moveTo>
                <a:lnTo>
                  <a:pt x="0" y="1636776"/>
                </a:lnTo>
              </a:path>
            </a:pathLst>
          </a:custGeom>
          <a:ln w="12192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655" y="920493"/>
            <a:ext cx="4840224" cy="21579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936" y="3116450"/>
            <a:ext cx="4928870" cy="0"/>
          </a:xfrm>
          <a:custGeom>
            <a:avLst/>
            <a:gdLst/>
            <a:ahLst/>
            <a:cxnLst/>
            <a:rect l="l" t="t" r="r" b="b"/>
            <a:pathLst>
              <a:path w="4928870">
                <a:moveTo>
                  <a:pt x="0" y="0"/>
                </a:moveTo>
                <a:lnTo>
                  <a:pt x="4928616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8555" y="890140"/>
            <a:ext cx="0" cy="2218690"/>
          </a:xfrm>
          <a:custGeom>
            <a:avLst/>
            <a:gdLst/>
            <a:ahLst/>
            <a:cxnLst/>
            <a:rect l="l" t="t" r="r" b="b"/>
            <a:pathLst>
              <a:path h="2218690">
                <a:moveTo>
                  <a:pt x="0" y="0"/>
                </a:moveTo>
                <a:lnTo>
                  <a:pt x="0" y="221869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0936" y="882520"/>
            <a:ext cx="4928870" cy="0"/>
          </a:xfrm>
          <a:custGeom>
            <a:avLst/>
            <a:gdLst/>
            <a:ahLst/>
            <a:cxnLst/>
            <a:rect l="l" t="t" r="r" b="b"/>
            <a:pathLst>
              <a:path w="4928870">
                <a:moveTo>
                  <a:pt x="0" y="0"/>
                </a:moveTo>
                <a:lnTo>
                  <a:pt x="4928616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51932" y="890013"/>
            <a:ext cx="0" cy="2219325"/>
          </a:xfrm>
          <a:custGeom>
            <a:avLst/>
            <a:gdLst/>
            <a:ahLst/>
            <a:cxnLst/>
            <a:rect l="l" t="t" r="r" b="b"/>
            <a:pathLst>
              <a:path h="2219325">
                <a:moveTo>
                  <a:pt x="0" y="0"/>
                </a:moveTo>
                <a:lnTo>
                  <a:pt x="0" y="2218943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1416" y="3085970"/>
            <a:ext cx="4867910" cy="0"/>
          </a:xfrm>
          <a:custGeom>
            <a:avLst/>
            <a:gdLst/>
            <a:ahLst/>
            <a:cxnLst/>
            <a:rect l="l" t="t" r="r" b="b"/>
            <a:pathLst>
              <a:path w="4867910">
                <a:moveTo>
                  <a:pt x="0" y="0"/>
                </a:moveTo>
                <a:lnTo>
                  <a:pt x="4867656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036" y="920620"/>
            <a:ext cx="0" cy="2157730"/>
          </a:xfrm>
          <a:custGeom>
            <a:avLst/>
            <a:gdLst/>
            <a:ahLst/>
            <a:cxnLst/>
            <a:rect l="l" t="t" r="r" b="b"/>
            <a:pathLst>
              <a:path h="2157730">
                <a:moveTo>
                  <a:pt x="0" y="0"/>
                </a:moveTo>
                <a:lnTo>
                  <a:pt x="0" y="215773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1416" y="913000"/>
            <a:ext cx="4867910" cy="0"/>
          </a:xfrm>
          <a:custGeom>
            <a:avLst/>
            <a:gdLst/>
            <a:ahLst/>
            <a:cxnLst/>
            <a:rect l="l" t="t" r="r" b="b"/>
            <a:pathLst>
              <a:path w="4867910">
                <a:moveTo>
                  <a:pt x="0" y="0"/>
                </a:moveTo>
                <a:lnTo>
                  <a:pt x="4867656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21452" y="920493"/>
            <a:ext cx="0" cy="2158365"/>
          </a:xfrm>
          <a:custGeom>
            <a:avLst/>
            <a:gdLst/>
            <a:ahLst/>
            <a:cxnLst/>
            <a:rect l="l" t="t" r="r" b="b"/>
            <a:pathLst>
              <a:path h="2158365">
                <a:moveTo>
                  <a:pt x="0" y="0"/>
                </a:moveTo>
                <a:lnTo>
                  <a:pt x="0" y="2157983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89888" y="1005837"/>
            <a:ext cx="341630" cy="19240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350" b="1" i="1" spc="-30" dirty="0">
                <a:solidFill>
                  <a:srgbClr val="F95588"/>
                </a:solidFill>
                <a:latin typeface="Arial"/>
                <a:cs typeface="Arial"/>
              </a:rPr>
              <a:t>8.7-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37232" y="1609341"/>
            <a:ext cx="441959" cy="195580"/>
          </a:xfrm>
          <a:custGeom>
            <a:avLst/>
            <a:gdLst/>
            <a:ahLst/>
            <a:cxnLst/>
            <a:rect l="l" t="t" r="r" b="b"/>
            <a:pathLst>
              <a:path w="441960" h="195580">
                <a:moveTo>
                  <a:pt x="0" y="195072"/>
                </a:moveTo>
                <a:lnTo>
                  <a:pt x="441960" y="195072"/>
                </a:lnTo>
                <a:lnTo>
                  <a:pt x="441960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43327" y="1640202"/>
            <a:ext cx="347472" cy="1430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56303" y="2453543"/>
            <a:ext cx="1367155" cy="4787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7620" algn="ctr">
              <a:lnSpc>
                <a:spcPts val="1150"/>
              </a:lnSpc>
              <a:spcBef>
                <a:spcPts val="229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Fig.(8.28) </a:t>
            </a:r>
            <a:r>
              <a:rPr sz="1050" b="1" i="1" spc="-35" dirty="0">
                <a:latin typeface="Times New Roman"/>
                <a:cs typeface="Times New Roman"/>
              </a:rPr>
              <a:t>The </a:t>
            </a:r>
            <a:r>
              <a:rPr sz="1050" b="1" i="1" spc="-30" dirty="0">
                <a:latin typeface="Times New Roman"/>
                <a:cs typeface="Times New Roman"/>
              </a:rPr>
              <a:t>two  </a:t>
            </a:r>
            <a:r>
              <a:rPr sz="1050" b="1" i="1" spc="-20" dirty="0">
                <a:latin typeface="Times New Roman"/>
                <a:cs typeface="Times New Roman"/>
              </a:rPr>
              <a:t>parallel </a:t>
            </a:r>
            <a:r>
              <a:rPr sz="1050" b="1" i="1" spc="-25" dirty="0">
                <a:latin typeface="Times New Roman"/>
                <a:cs typeface="Times New Roman"/>
              </a:rPr>
              <a:t>plates</a:t>
            </a:r>
            <a:r>
              <a:rPr sz="1050" b="1" i="1" spc="-65" dirty="0">
                <a:latin typeface="Times New Roman"/>
                <a:cs typeface="Times New Roman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considered  </a:t>
            </a:r>
            <a:r>
              <a:rPr sz="1050" b="1" i="1" spc="-35" dirty="0">
                <a:latin typeface="Times New Roman"/>
                <a:cs typeface="Times New Roman"/>
              </a:rPr>
              <a:t>in </a:t>
            </a:r>
            <a:r>
              <a:rPr sz="1050" b="1" i="1" spc="-25" dirty="0">
                <a:latin typeface="Times New Roman"/>
                <a:cs typeface="Times New Roman"/>
              </a:rPr>
              <a:t>Example-</a:t>
            </a:r>
            <a:r>
              <a:rPr sz="1050" b="1" i="1" spc="-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8.7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37031" y="5352284"/>
            <a:ext cx="6285230" cy="4480560"/>
          </a:xfrm>
          <a:custGeom>
            <a:avLst/>
            <a:gdLst/>
            <a:ahLst/>
            <a:cxnLst/>
            <a:rect l="l" t="t" r="r" b="b"/>
            <a:pathLst>
              <a:path w="6285230" h="4480559">
                <a:moveTo>
                  <a:pt x="0" y="4480559"/>
                </a:moveTo>
                <a:lnTo>
                  <a:pt x="6284976" y="4480559"/>
                </a:lnTo>
                <a:lnTo>
                  <a:pt x="6284976" y="0"/>
                </a:lnTo>
                <a:lnTo>
                  <a:pt x="0" y="0"/>
                </a:lnTo>
                <a:lnTo>
                  <a:pt x="0" y="4480559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70816" y="5785101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718" y="0"/>
                </a:lnTo>
                <a:lnTo>
                  <a:pt x="23241" y="1714"/>
                </a:lnTo>
                <a:lnTo>
                  <a:pt x="13716" y="8572"/>
                </a:lnTo>
                <a:lnTo>
                  <a:pt x="11430" y="12763"/>
                </a:lnTo>
                <a:lnTo>
                  <a:pt x="11430" y="20954"/>
                </a:lnTo>
                <a:lnTo>
                  <a:pt x="12763" y="23812"/>
                </a:lnTo>
                <a:lnTo>
                  <a:pt x="17907" y="29337"/>
                </a:lnTo>
                <a:lnTo>
                  <a:pt x="21145" y="31051"/>
                </a:lnTo>
                <a:lnTo>
                  <a:pt x="24955" y="32003"/>
                </a:lnTo>
                <a:lnTo>
                  <a:pt x="13983" y="34748"/>
                </a:lnTo>
                <a:lnTo>
                  <a:pt x="6191" y="39242"/>
                </a:lnTo>
                <a:lnTo>
                  <a:pt x="1541" y="45452"/>
                </a:lnTo>
                <a:lnTo>
                  <a:pt x="111" y="52768"/>
                </a:lnTo>
                <a:lnTo>
                  <a:pt x="0" y="58293"/>
                </a:lnTo>
                <a:lnTo>
                  <a:pt x="2095" y="62484"/>
                </a:lnTo>
                <a:lnTo>
                  <a:pt x="6286" y="65912"/>
                </a:lnTo>
                <a:lnTo>
                  <a:pt x="10668" y="69341"/>
                </a:lnTo>
                <a:lnTo>
                  <a:pt x="17145" y="71056"/>
                </a:lnTo>
                <a:lnTo>
                  <a:pt x="34099" y="71056"/>
                </a:lnTo>
                <a:lnTo>
                  <a:pt x="40957" y="69532"/>
                </a:lnTo>
                <a:lnTo>
                  <a:pt x="45036" y="67056"/>
                </a:lnTo>
                <a:lnTo>
                  <a:pt x="21717" y="67056"/>
                </a:lnTo>
                <a:lnTo>
                  <a:pt x="18859" y="63817"/>
                </a:lnTo>
                <a:lnTo>
                  <a:pt x="18859" y="50863"/>
                </a:lnTo>
                <a:lnTo>
                  <a:pt x="20383" y="45338"/>
                </a:lnTo>
                <a:lnTo>
                  <a:pt x="23812" y="40957"/>
                </a:lnTo>
                <a:lnTo>
                  <a:pt x="27050" y="36385"/>
                </a:lnTo>
                <a:lnTo>
                  <a:pt x="31432" y="34289"/>
                </a:lnTo>
                <a:lnTo>
                  <a:pt x="46482" y="34289"/>
                </a:lnTo>
                <a:lnTo>
                  <a:pt x="46862" y="33909"/>
                </a:lnTo>
                <a:lnTo>
                  <a:pt x="46862" y="30861"/>
                </a:lnTo>
                <a:lnTo>
                  <a:pt x="32194" y="30861"/>
                </a:lnTo>
                <a:lnTo>
                  <a:pt x="30289" y="30099"/>
                </a:lnTo>
                <a:lnTo>
                  <a:pt x="27241" y="27050"/>
                </a:lnTo>
                <a:lnTo>
                  <a:pt x="26670" y="25146"/>
                </a:lnTo>
                <a:lnTo>
                  <a:pt x="26670" y="19050"/>
                </a:lnTo>
                <a:lnTo>
                  <a:pt x="27812" y="14859"/>
                </a:lnTo>
                <a:lnTo>
                  <a:pt x="30099" y="10668"/>
                </a:lnTo>
                <a:lnTo>
                  <a:pt x="32575" y="6286"/>
                </a:lnTo>
                <a:lnTo>
                  <a:pt x="35813" y="4190"/>
                </a:lnTo>
                <a:lnTo>
                  <a:pt x="55625" y="4190"/>
                </a:lnTo>
                <a:lnTo>
                  <a:pt x="51625" y="1524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815"/>
                </a:moveTo>
                <a:lnTo>
                  <a:pt x="42100" y="47815"/>
                </a:lnTo>
                <a:lnTo>
                  <a:pt x="38671" y="51435"/>
                </a:lnTo>
                <a:lnTo>
                  <a:pt x="36957" y="58674"/>
                </a:lnTo>
                <a:lnTo>
                  <a:pt x="36195" y="61722"/>
                </a:lnTo>
                <a:lnTo>
                  <a:pt x="35051" y="63817"/>
                </a:lnTo>
                <a:lnTo>
                  <a:pt x="33718" y="65150"/>
                </a:lnTo>
                <a:lnTo>
                  <a:pt x="32194" y="66484"/>
                </a:lnTo>
                <a:lnTo>
                  <a:pt x="30099" y="67056"/>
                </a:lnTo>
                <a:lnTo>
                  <a:pt x="45036" y="67056"/>
                </a:lnTo>
                <a:lnTo>
                  <a:pt x="46291" y="66294"/>
                </a:lnTo>
                <a:lnTo>
                  <a:pt x="51435" y="63055"/>
                </a:lnTo>
                <a:lnTo>
                  <a:pt x="54101" y="59245"/>
                </a:lnTo>
                <a:lnTo>
                  <a:pt x="54101" y="52768"/>
                </a:lnTo>
                <a:lnTo>
                  <a:pt x="53340" y="51053"/>
                </a:lnTo>
                <a:lnTo>
                  <a:pt x="52006" y="49720"/>
                </a:lnTo>
                <a:lnTo>
                  <a:pt x="50482" y="48387"/>
                </a:lnTo>
                <a:lnTo>
                  <a:pt x="48958" y="47815"/>
                </a:lnTo>
                <a:close/>
              </a:path>
              <a:path w="62229" h="71120">
                <a:moveTo>
                  <a:pt x="46482" y="34289"/>
                </a:moveTo>
                <a:lnTo>
                  <a:pt x="37909" y="34289"/>
                </a:lnTo>
                <a:lnTo>
                  <a:pt x="39433" y="34480"/>
                </a:lnTo>
                <a:lnTo>
                  <a:pt x="41719" y="34861"/>
                </a:lnTo>
                <a:lnTo>
                  <a:pt x="42481" y="34861"/>
                </a:lnTo>
                <a:lnTo>
                  <a:pt x="43243" y="35051"/>
                </a:lnTo>
                <a:lnTo>
                  <a:pt x="45720" y="35051"/>
                </a:lnTo>
                <a:lnTo>
                  <a:pt x="46482" y="34289"/>
                </a:lnTo>
                <a:close/>
              </a:path>
              <a:path w="62229" h="71120">
                <a:moveTo>
                  <a:pt x="45720" y="29146"/>
                </a:moveTo>
                <a:lnTo>
                  <a:pt x="42862" y="29146"/>
                </a:lnTo>
                <a:lnTo>
                  <a:pt x="41719" y="29337"/>
                </a:lnTo>
                <a:lnTo>
                  <a:pt x="40195" y="29718"/>
                </a:lnTo>
                <a:lnTo>
                  <a:pt x="37528" y="30479"/>
                </a:lnTo>
                <a:lnTo>
                  <a:pt x="35623" y="30861"/>
                </a:lnTo>
                <a:lnTo>
                  <a:pt x="46862" y="30861"/>
                </a:lnTo>
                <a:lnTo>
                  <a:pt x="46862" y="30099"/>
                </a:lnTo>
                <a:lnTo>
                  <a:pt x="45720" y="29146"/>
                </a:lnTo>
                <a:close/>
              </a:path>
              <a:path w="62229" h="71120">
                <a:moveTo>
                  <a:pt x="55625" y="4190"/>
                </a:moveTo>
                <a:lnTo>
                  <a:pt x="44386" y="4190"/>
                </a:lnTo>
                <a:lnTo>
                  <a:pt x="46862" y="7238"/>
                </a:lnTo>
                <a:lnTo>
                  <a:pt x="47244" y="13525"/>
                </a:lnTo>
                <a:lnTo>
                  <a:pt x="47625" y="18287"/>
                </a:lnTo>
                <a:lnTo>
                  <a:pt x="49911" y="20764"/>
                </a:lnTo>
                <a:lnTo>
                  <a:pt x="56387" y="20764"/>
                </a:lnTo>
                <a:lnTo>
                  <a:pt x="58293" y="20002"/>
                </a:lnTo>
                <a:lnTo>
                  <a:pt x="60960" y="16954"/>
                </a:lnTo>
                <a:lnTo>
                  <a:pt x="61722" y="15239"/>
                </a:lnTo>
                <a:lnTo>
                  <a:pt x="61722" y="9906"/>
                </a:lnTo>
                <a:lnTo>
                  <a:pt x="59626" y="6858"/>
                </a:lnTo>
                <a:lnTo>
                  <a:pt x="55625" y="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85890" y="5785101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610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3906" y="8572"/>
                </a:lnTo>
                <a:lnTo>
                  <a:pt x="11620" y="12763"/>
                </a:lnTo>
                <a:lnTo>
                  <a:pt x="11620" y="20954"/>
                </a:lnTo>
                <a:lnTo>
                  <a:pt x="12763" y="23812"/>
                </a:lnTo>
                <a:lnTo>
                  <a:pt x="15430" y="26479"/>
                </a:lnTo>
                <a:lnTo>
                  <a:pt x="18097" y="29337"/>
                </a:lnTo>
                <a:lnTo>
                  <a:pt x="21336" y="31051"/>
                </a:lnTo>
                <a:lnTo>
                  <a:pt x="25146" y="32003"/>
                </a:lnTo>
                <a:lnTo>
                  <a:pt x="14144" y="34748"/>
                </a:lnTo>
                <a:lnTo>
                  <a:pt x="6286" y="39242"/>
                </a:lnTo>
                <a:lnTo>
                  <a:pt x="1571" y="45452"/>
                </a:lnTo>
                <a:lnTo>
                  <a:pt x="113" y="52768"/>
                </a:lnTo>
                <a:lnTo>
                  <a:pt x="0" y="58293"/>
                </a:lnTo>
                <a:lnTo>
                  <a:pt x="2286" y="62484"/>
                </a:lnTo>
                <a:lnTo>
                  <a:pt x="6476" y="65912"/>
                </a:lnTo>
                <a:lnTo>
                  <a:pt x="10858" y="69341"/>
                </a:lnTo>
                <a:lnTo>
                  <a:pt x="17145" y="71056"/>
                </a:lnTo>
                <a:lnTo>
                  <a:pt x="34289" y="71056"/>
                </a:lnTo>
                <a:lnTo>
                  <a:pt x="41148" y="69532"/>
                </a:lnTo>
                <a:lnTo>
                  <a:pt x="45226" y="67056"/>
                </a:lnTo>
                <a:lnTo>
                  <a:pt x="21717" y="67056"/>
                </a:lnTo>
                <a:lnTo>
                  <a:pt x="19050" y="63817"/>
                </a:lnTo>
                <a:lnTo>
                  <a:pt x="19050" y="50863"/>
                </a:lnTo>
                <a:lnTo>
                  <a:pt x="20574" y="45338"/>
                </a:lnTo>
                <a:lnTo>
                  <a:pt x="23812" y="40957"/>
                </a:lnTo>
                <a:lnTo>
                  <a:pt x="27241" y="36385"/>
                </a:lnTo>
                <a:lnTo>
                  <a:pt x="31432" y="34289"/>
                </a:lnTo>
                <a:lnTo>
                  <a:pt x="46672" y="34289"/>
                </a:lnTo>
                <a:lnTo>
                  <a:pt x="47053" y="33909"/>
                </a:lnTo>
                <a:lnTo>
                  <a:pt x="47053" y="30861"/>
                </a:lnTo>
                <a:lnTo>
                  <a:pt x="32385" y="30861"/>
                </a:lnTo>
                <a:lnTo>
                  <a:pt x="30480" y="30099"/>
                </a:lnTo>
                <a:lnTo>
                  <a:pt x="27432" y="27050"/>
                </a:lnTo>
                <a:lnTo>
                  <a:pt x="26670" y="25146"/>
                </a:lnTo>
                <a:lnTo>
                  <a:pt x="26670" y="19050"/>
                </a:lnTo>
                <a:lnTo>
                  <a:pt x="28003" y="14859"/>
                </a:lnTo>
                <a:lnTo>
                  <a:pt x="30289" y="10668"/>
                </a:lnTo>
                <a:lnTo>
                  <a:pt x="32766" y="6286"/>
                </a:lnTo>
                <a:lnTo>
                  <a:pt x="36004" y="4190"/>
                </a:lnTo>
                <a:lnTo>
                  <a:pt x="55816" y="4190"/>
                </a:lnTo>
                <a:lnTo>
                  <a:pt x="51816" y="1524"/>
                </a:lnTo>
                <a:lnTo>
                  <a:pt x="46100" y="0"/>
                </a:lnTo>
                <a:close/>
              </a:path>
              <a:path w="62229" h="71120">
                <a:moveTo>
                  <a:pt x="48958" y="47815"/>
                </a:moveTo>
                <a:lnTo>
                  <a:pt x="42100" y="47815"/>
                </a:lnTo>
                <a:lnTo>
                  <a:pt x="38862" y="51435"/>
                </a:lnTo>
                <a:lnTo>
                  <a:pt x="37147" y="58674"/>
                </a:lnTo>
                <a:lnTo>
                  <a:pt x="36385" y="61722"/>
                </a:lnTo>
                <a:lnTo>
                  <a:pt x="35242" y="63817"/>
                </a:lnTo>
                <a:lnTo>
                  <a:pt x="33909" y="65150"/>
                </a:lnTo>
                <a:lnTo>
                  <a:pt x="32385" y="66484"/>
                </a:lnTo>
                <a:lnTo>
                  <a:pt x="30289" y="67056"/>
                </a:lnTo>
                <a:lnTo>
                  <a:pt x="45226" y="67056"/>
                </a:lnTo>
                <a:lnTo>
                  <a:pt x="46482" y="66294"/>
                </a:lnTo>
                <a:lnTo>
                  <a:pt x="51625" y="63055"/>
                </a:lnTo>
                <a:lnTo>
                  <a:pt x="54292" y="59245"/>
                </a:lnTo>
                <a:lnTo>
                  <a:pt x="54292" y="52768"/>
                </a:lnTo>
                <a:lnTo>
                  <a:pt x="53530" y="51053"/>
                </a:lnTo>
                <a:lnTo>
                  <a:pt x="52197" y="49720"/>
                </a:lnTo>
                <a:lnTo>
                  <a:pt x="50673" y="48387"/>
                </a:lnTo>
                <a:lnTo>
                  <a:pt x="48958" y="47815"/>
                </a:lnTo>
                <a:close/>
              </a:path>
              <a:path w="62229" h="71120">
                <a:moveTo>
                  <a:pt x="46672" y="34289"/>
                </a:moveTo>
                <a:lnTo>
                  <a:pt x="38100" y="34289"/>
                </a:lnTo>
                <a:lnTo>
                  <a:pt x="39624" y="34480"/>
                </a:lnTo>
                <a:lnTo>
                  <a:pt x="41910" y="34861"/>
                </a:lnTo>
                <a:lnTo>
                  <a:pt x="42672" y="34861"/>
                </a:lnTo>
                <a:lnTo>
                  <a:pt x="43243" y="35051"/>
                </a:lnTo>
                <a:lnTo>
                  <a:pt x="45910" y="35051"/>
                </a:lnTo>
                <a:lnTo>
                  <a:pt x="46672" y="34289"/>
                </a:lnTo>
                <a:close/>
              </a:path>
              <a:path w="62229" h="71120">
                <a:moveTo>
                  <a:pt x="45910" y="29146"/>
                </a:moveTo>
                <a:lnTo>
                  <a:pt x="43053" y="29146"/>
                </a:lnTo>
                <a:lnTo>
                  <a:pt x="41910" y="29337"/>
                </a:lnTo>
                <a:lnTo>
                  <a:pt x="40386" y="29718"/>
                </a:lnTo>
                <a:lnTo>
                  <a:pt x="37528" y="30479"/>
                </a:lnTo>
                <a:lnTo>
                  <a:pt x="35623" y="30861"/>
                </a:lnTo>
                <a:lnTo>
                  <a:pt x="47053" y="30861"/>
                </a:lnTo>
                <a:lnTo>
                  <a:pt x="47053" y="30099"/>
                </a:lnTo>
                <a:lnTo>
                  <a:pt x="45910" y="29146"/>
                </a:lnTo>
                <a:close/>
              </a:path>
              <a:path w="62229" h="71120">
                <a:moveTo>
                  <a:pt x="55816" y="4190"/>
                </a:moveTo>
                <a:lnTo>
                  <a:pt x="44576" y="4190"/>
                </a:lnTo>
                <a:lnTo>
                  <a:pt x="47053" y="7238"/>
                </a:lnTo>
                <a:lnTo>
                  <a:pt x="47434" y="13525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20002"/>
                </a:lnTo>
                <a:lnTo>
                  <a:pt x="59817" y="18478"/>
                </a:lnTo>
                <a:lnTo>
                  <a:pt x="61150" y="16954"/>
                </a:lnTo>
                <a:lnTo>
                  <a:pt x="61912" y="15239"/>
                </a:lnTo>
                <a:lnTo>
                  <a:pt x="61912" y="9906"/>
                </a:lnTo>
                <a:lnTo>
                  <a:pt x="59817" y="6858"/>
                </a:lnTo>
                <a:lnTo>
                  <a:pt x="55816" y="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84239" y="5785101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908" y="0"/>
                </a:lnTo>
                <a:lnTo>
                  <a:pt x="23240" y="1714"/>
                </a:lnTo>
                <a:lnTo>
                  <a:pt x="18478" y="5143"/>
                </a:lnTo>
                <a:lnTo>
                  <a:pt x="13906" y="8572"/>
                </a:lnTo>
                <a:lnTo>
                  <a:pt x="11430" y="12763"/>
                </a:lnTo>
                <a:lnTo>
                  <a:pt x="11430" y="20954"/>
                </a:lnTo>
                <a:lnTo>
                  <a:pt x="12763" y="23812"/>
                </a:lnTo>
                <a:lnTo>
                  <a:pt x="15430" y="26479"/>
                </a:lnTo>
                <a:lnTo>
                  <a:pt x="17907" y="29337"/>
                </a:lnTo>
                <a:lnTo>
                  <a:pt x="21145" y="31051"/>
                </a:lnTo>
                <a:lnTo>
                  <a:pt x="24955" y="32003"/>
                </a:lnTo>
                <a:lnTo>
                  <a:pt x="14064" y="34748"/>
                </a:lnTo>
                <a:lnTo>
                  <a:pt x="6262" y="39242"/>
                </a:lnTo>
                <a:lnTo>
                  <a:pt x="1568" y="45452"/>
                </a:lnTo>
                <a:lnTo>
                  <a:pt x="113" y="52768"/>
                </a:lnTo>
                <a:lnTo>
                  <a:pt x="0" y="58293"/>
                </a:lnTo>
                <a:lnTo>
                  <a:pt x="2095" y="62484"/>
                </a:lnTo>
                <a:lnTo>
                  <a:pt x="6476" y="65912"/>
                </a:lnTo>
                <a:lnTo>
                  <a:pt x="10668" y="69341"/>
                </a:lnTo>
                <a:lnTo>
                  <a:pt x="17145" y="71056"/>
                </a:lnTo>
                <a:lnTo>
                  <a:pt x="34099" y="71056"/>
                </a:lnTo>
                <a:lnTo>
                  <a:pt x="41147" y="69532"/>
                </a:lnTo>
                <a:lnTo>
                  <a:pt x="45081" y="67056"/>
                </a:lnTo>
                <a:lnTo>
                  <a:pt x="21716" y="67056"/>
                </a:lnTo>
                <a:lnTo>
                  <a:pt x="18859" y="63817"/>
                </a:lnTo>
                <a:lnTo>
                  <a:pt x="18859" y="50863"/>
                </a:lnTo>
                <a:lnTo>
                  <a:pt x="20574" y="45338"/>
                </a:lnTo>
                <a:lnTo>
                  <a:pt x="23812" y="40957"/>
                </a:lnTo>
                <a:lnTo>
                  <a:pt x="27051" y="36385"/>
                </a:lnTo>
                <a:lnTo>
                  <a:pt x="31432" y="34289"/>
                </a:lnTo>
                <a:lnTo>
                  <a:pt x="46482" y="34289"/>
                </a:lnTo>
                <a:lnTo>
                  <a:pt x="46862" y="33909"/>
                </a:lnTo>
                <a:lnTo>
                  <a:pt x="46862" y="30861"/>
                </a:lnTo>
                <a:lnTo>
                  <a:pt x="32385" y="30861"/>
                </a:lnTo>
                <a:lnTo>
                  <a:pt x="30480" y="30099"/>
                </a:lnTo>
                <a:lnTo>
                  <a:pt x="27432" y="27050"/>
                </a:lnTo>
                <a:lnTo>
                  <a:pt x="26669" y="25146"/>
                </a:lnTo>
                <a:lnTo>
                  <a:pt x="26669" y="19050"/>
                </a:lnTo>
                <a:lnTo>
                  <a:pt x="27812" y="14859"/>
                </a:lnTo>
                <a:lnTo>
                  <a:pt x="30289" y="10668"/>
                </a:lnTo>
                <a:lnTo>
                  <a:pt x="32575" y="6286"/>
                </a:lnTo>
                <a:lnTo>
                  <a:pt x="35813" y="4190"/>
                </a:lnTo>
                <a:lnTo>
                  <a:pt x="55816" y="4190"/>
                </a:lnTo>
                <a:lnTo>
                  <a:pt x="51815" y="1524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815"/>
                </a:moveTo>
                <a:lnTo>
                  <a:pt x="42100" y="47815"/>
                </a:lnTo>
                <a:lnTo>
                  <a:pt x="38671" y="51435"/>
                </a:lnTo>
                <a:lnTo>
                  <a:pt x="36957" y="58674"/>
                </a:lnTo>
                <a:lnTo>
                  <a:pt x="36194" y="61722"/>
                </a:lnTo>
                <a:lnTo>
                  <a:pt x="35052" y="63817"/>
                </a:lnTo>
                <a:lnTo>
                  <a:pt x="32385" y="66484"/>
                </a:lnTo>
                <a:lnTo>
                  <a:pt x="30099" y="67056"/>
                </a:lnTo>
                <a:lnTo>
                  <a:pt x="45081" y="67056"/>
                </a:lnTo>
                <a:lnTo>
                  <a:pt x="46291" y="66294"/>
                </a:lnTo>
                <a:lnTo>
                  <a:pt x="51625" y="63055"/>
                </a:lnTo>
                <a:lnTo>
                  <a:pt x="54102" y="59245"/>
                </a:lnTo>
                <a:lnTo>
                  <a:pt x="54102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2" y="48387"/>
                </a:lnTo>
                <a:lnTo>
                  <a:pt x="48958" y="47815"/>
                </a:lnTo>
                <a:close/>
              </a:path>
              <a:path w="62229" h="71120">
                <a:moveTo>
                  <a:pt x="46482" y="34289"/>
                </a:moveTo>
                <a:lnTo>
                  <a:pt x="37909" y="34289"/>
                </a:lnTo>
                <a:lnTo>
                  <a:pt x="39624" y="34480"/>
                </a:lnTo>
                <a:lnTo>
                  <a:pt x="41719" y="34861"/>
                </a:lnTo>
                <a:lnTo>
                  <a:pt x="42671" y="34861"/>
                </a:lnTo>
                <a:lnTo>
                  <a:pt x="43243" y="35051"/>
                </a:lnTo>
                <a:lnTo>
                  <a:pt x="45719" y="35051"/>
                </a:lnTo>
                <a:lnTo>
                  <a:pt x="46482" y="34289"/>
                </a:lnTo>
                <a:close/>
              </a:path>
              <a:path w="62229" h="71120">
                <a:moveTo>
                  <a:pt x="45719" y="29146"/>
                </a:moveTo>
                <a:lnTo>
                  <a:pt x="42862" y="29146"/>
                </a:lnTo>
                <a:lnTo>
                  <a:pt x="41719" y="29337"/>
                </a:lnTo>
                <a:lnTo>
                  <a:pt x="40386" y="29718"/>
                </a:lnTo>
                <a:lnTo>
                  <a:pt x="37528" y="30479"/>
                </a:lnTo>
                <a:lnTo>
                  <a:pt x="35623" y="30861"/>
                </a:lnTo>
                <a:lnTo>
                  <a:pt x="46862" y="30861"/>
                </a:lnTo>
                <a:lnTo>
                  <a:pt x="46862" y="30099"/>
                </a:lnTo>
                <a:lnTo>
                  <a:pt x="45719" y="29146"/>
                </a:lnTo>
                <a:close/>
              </a:path>
              <a:path w="62229" h="71120">
                <a:moveTo>
                  <a:pt x="55816" y="4190"/>
                </a:moveTo>
                <a:lnTo>
                  <a:pt x="44577" y="4190"/>
                </a:lnTo>
                <a:lnTo>
                  <a:pt x="47053" y="7238"/>
                </a:lnTo>
                <a:lnTo>
                  <a:pt x="47434" y="13525"/>
                </a:lnTo>
                <a:lnTo>
                  <a:pt x="47815" y="18287"/>
                </a:lnTo>
                <a:lnTo>
                  <a:pt x="50101" y="20764"/>
                </a:lnTo>
                <a:lnTo>
                  <a:pt x="56387" y="20764"/>
                </a:lnTo>
                <a:lnTo>
                  <a:pt x="58292" y="20002"/>
                </a:lnTo>
                <a:lnTo>
                  <a:pt x="60960" y="16954"/>
                </a:lnTo>
                <a:lnTo>
                  <a:pt x="61721" y="15239"/>
                </a:lnTo>
                <a:lnTo>
                  <a:pt x="61721" y="9906"/>
                </a:lnTo>
                <a:lnTo>
                  <a:pt x="59816" y="6858"/>
                </a:lnTo>
                <a:lnTo>
                  <a:pt x="55816" y="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24222" y="5321035"/>
            <a:ext cx="6312535" cy="1981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ts val="156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8.8.2- </a:t>
            </a:r>
            <a:r>
              <a:rPr sz="1350" b="1" i="1" spc="-30" dirty="0">
                <a:latin typeface="Times New Roman"/>
                <a:cs typeface="Times New Roman"/>
              </a:rPr>
              <a:t>Radiation </a:t>
            </a:r>
            <a:r>
              <a:rPr sz="1350" b="1" i="1" spc="-10" dirty="0">
                <a:latin typeface="Times New Roman"/>
                <a:cs typeface="Times New Roman"/>
              </a:rPr>
              <a:t>Heat </a:t>
            </a:r>
            <a:r>
              <a:rPr sz="1350" b="1" i="1" spc="-20" dirty="0">
                <a:latin typeface="Times New Roman"/>
                <a:cs typeface="Times New Roman"/>
              </a:rPr>
              <a:t>Transfer </a:t>
            </a:r>
            <a:r>
              <a:rPr sz="1350" b="1" i="1" spc="-25" dirty="0">
                <a:latin typeface="Times New Roman"/>
                <a:cs typeface="Times New Roman"/>
              </a:rPr>
              <a:t>in </a:t>
            </a:r>
            <a:r>
              <a:rPr sz="1350" b="1" i="1" spc="-30" dirty="0">
                <a:latin typeface="Times New Roman"/>
                <a:cs typeface="Times New Roman"/>
              </a:rPr>
              <a:t>Three-Surface</a:t>
            </a:r>
            <a:r>
              <a:rPr sz="1350" b="1" i="1" spc="-75" dirty="0">
                <a:latin typeface="Times New Roman"/>
                <a:cs typeface="Times New Roman"/>
              </a:rPr>
              <a:t> </a:t>
            </a:r>
            <a:r>
              <a:rPr sz="1350" b="1" i="1" spc="-30" dirty="0">
                <a:latin typeface="Times New Roman"/>
                <a:cs typeface="Times New Roman"/>
              </a:rPr>
              <a:t>Enclosures</a:t>
            </a:r>
            <a:endParaRPr sz="1350">
              <a:latin typeface="Times New Roman"/>
              <a:cs typeface="Times New Roman"/>
            </a:endParaRPr>
          </a:p>
          <a:p>
            <a:pPr marL="241300" algn="just">
              <a:lnSpc>
                <a:spcPts val="1375"/>
              </a:lnSpc>
            </a:pPr>
            <a:r>
              <a:rPr sz="1200" spc="-5" dirty="0">
                <a:latin typeface="Times New Roman"/>
                <a:cs typeface="Times New Roman"/>
              </a:rPr>
              <a:t>We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now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enclosure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consisting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three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opaque,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diffuse,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gray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surfaces,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as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shown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2600"/>
              </a:lnSpc>
              <a:spcBef>
                <a:spcPts val="11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Fig.(8.29). Surfaces </a:t>
            </a:r>
            <a:r>
              <a:rPr sz="1875" b="1" i="1" spc="-22" baseline="4444" dirty="0">
                <a:latin typeface="Times New Roman"/>
                <a:cs typeface="Times New Roman"/>
              </a:rPr>
              <a:t>1</a:t>
            </a:r>
            <a:r>
              <a:rPr sz="1800" spc="-22" baseline="4629" dirty="0">
                <a:latin typeface="Times New Roman"/>
                <a:cs typeface="Times New Roman"/>
              </a:rPr>
              <a:t>, </a:t>
            </a:r>
            <a:r>
              <a:rPr sz="1875" b="1" i="1" spc="-22" baseline="4444" dirty="0">
                <a:latin typeface="Times New Roman"/>
                <a:cs typeface="Times New Roman"/>
              </a:rPr>
              <a:t>2</a:t>
            </a:r>
            <a:r>
              <a:rPr sz="1800" spc="-22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44" baseline="4444" dirty="0">
                <a:latin typeface="Times New Roman"/>
                <a:cs typeface="Times New Roman"/>
              </a:rPr>
              <a:t>3 </a:t>
            </a:r>
            <a:r>
              <a:rPr sz="1800" spc="-15" baseline="4629" dirty="0">
                <a:latin typeface="Times New Roman"/>
                <a:cs typeface="Times New Roman"/>
              </a:rPr>
              <a:t>have surface </a:t>
            </a:r>
            <a:r>
              <a:rPr sz="1800" spc="-7" baseline="4629" dirty="0">
                <a:latin typeface="Times New Roman"/>
                <a:cs typeface="Times New Roman"/>
              </a:rPr>
              <a:t>areas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25" dirty="0">
                <a:latin typeface="Times New Roman"/>
                <a:cs typeface="Times New Roman"/>
              </a:rPr>
              <a:t>1</a:t>
            </a:r>
            <a:r>
              <a:rPr sz="1800" spc="-37" baseline="4629" dirty="0">
                <a:latin typeface="Times New Roman"/>
                <a:cs typeface="Times New Roman"/>
              </a:rPr>
              <a:t>, </a:t>
            </a:r>
            <a:r>
              <a:rPr sz="1875" b="1" i="1" spc="-22" baseline="4444" dirty="0">
                <a:latin typeface="Times New Roman"/>
                <a:cs typeface="Times New Roman"/>
              </a:rPr>
              <a:t>A</a:t>
            </a:r>
            <a:r>
              <a:rPr sz="850" b="1" i="1" spc="-15" dirty="0">
                <a:latin typeface="Times New Roman"/>
                <a:cs typeface="Times New Roman"/>
              </a:rPr>
              <a:t>2</a:t>
            </a:r>
            <a:r>
              <a:rPr sz="1800" spc="-22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25" dirty="0">
                <a:latin typeface="Times New Roman"/>
                <a:cs typeface="Times New Roman"/>
              </a:rPr>
              <a:t>3</a:t>
            </a:r>
            <a:r>
              <a:rPr sz="1800" spc="-37" baseline="4629" dirty="0">
                <a:latin typeface="Times New Roman"/>
                <a:cs typeface="Times New Roman"/>
              </a:rPr>
              <a:t>; </a:t>
            </a:r>
            <a:r>
              <a:rPr sz="1800" spc="-7" baseline="4629" dirty="0">
                <a:latin typeface="Times New Roman"/>
                <a:cs typeface="Times New Roman"/>
              </a:rPr>
              <a:t>emissivities </a:t>
            </a:r>
            <a:r>
              <a:rPr sz="850" b="1" i="1" dirty="0">
                <a:latin typeface="Times New Roman"/>
                <a:cs typeface="Times New Roman"/>
              </a:rPr>
              <a:t>1</a:t>
            </a:r>
            <a:r>
              <a:rPr sz="1800" baseline="4629" dirty="0">
                <a:latin typeface="Times New Roman"/>
                <a:cs typeface="Times New Roman"/>
              </a:rPr>
              <a:t>, </a:t>
            </a:r>
            <a:r>
              <a:rPr sz="850" b="1" i="1" spc="-10" dirty="0">
                <a:latin typeface="Times New Roman"/>
                <a:cs typeface="Times New Roman"/>
              </a:rPr>
              <a:t>2</a:t>
            </a:r>
            <a:r>
              <a:rPr sz="1800" spc="-15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850" b="1" i="1" spc="-10" dirty="0">
                <a:latin typeface="Times New Roman"/>
                <a:cs typeface="Times New Roman"/>
              </a:rPr>
              <a:t>3</a:t>
            </a:r>
            <a:r>
              <a:rPr sz="1800" spc="-15" baseline="4629" dirty="0">
                <a:latin typeface="Times New Roman"/>
                <a:cs typeface="Times New Roman"/>
              </a:rPr>
              <a:t>; </a:t>
            </a:r>
            <a:r>
              <a:rPr sz="1800" spc="-7" baseline="4629" dirty="0">
                <a:latin typeface="Times New Roman"/>
                <a:cs typeface="Times New Roman"/>
              </a:rPr>
              <a:t>and  uniform temperatures </a:t>
            </a:r>
            <a:r>
              <a:rPr sz="1875" b="1" i="1" spc="-37" baseline="4444" dirty="0">
                <a:latin typeface="Times New Roman"/>
                <a:cs typeface="Times New Roman"/>
              </a:rPr>
              <a:t>T</a:t>
            </a:r>
            <a:r>
              <a:rPr sz="850" b="1" i="1" spc="-25" dirty="0">
                <a:latin typeface="Times New Roman"/>
                <a:cs typeface="Times New Roman"/>
              </a:rPr>
              <a:t>1</a:t>
            </a:r>
            <a:r>
              <a:rPr sz="1800" spc="-37" baseline="4629" dirty="0">
                <a:latin typeface="Times New Roman"/>
                <a:cs typeface="Times New Roman"/>
              </a:rPr>
              <a:t>, </a:t>
            </a:r>
            <a:r>
              <a:rPr sz="1875" b="1" i="1" spc="-22" baseline="4444" dirty="0">
                <a:latin typeface="Times New Roman"/>
                <a:cs typeface="Times New Roman"/>
              </a:rPr>
              <a:t>T</a:t>
            </a:r>
            <a:r>
              <a:rPr sz="850" b="1" i="1" spc="-15" dirty="0">
                <a:latin typeface="Times New Roman"/>
                <a:cs typeface="Times New Roman"/>
              </a:rPr>
              <a:t>2</a:t>
            </a:r>
            <a:r>
              <a:rPr sz="1800" spc="-22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37" baseline="4444" dirty="0">
                <a:latin typeface="Times New Roman"/>
                <a:cs typeface="Times New Roman"/>
              </a:rPr>
              <a:t>T</a:t>
            </a:r>
            <a:r>
              <a:rPr sz="850" b="1" i="1" spc="-25" dirty="0">
                <a:latin typeface="Times New Roman"/>
                <a:cs typeface="Times New Roman"/>
              </a:rPr>
              <a:t>3</a:t>
            </a:r>
            <a:r>
              <a:rPr sz="1800" spc="-37" baseline="4629" dirty="0">
                <a:latin typeface="Times New Roman"/>
                <a:cs typeface="Times New Roman"/>
              </a:rPr>
              <a:t>, </a:t>
            </a:r>
            <a:r>
              <a:rPr sz="1800" spc="-15" baseline="4629" dirty="0">
                <a:latin typeface="Times New Roman"/>
                <a:cs typeface="Times New Roman"/>
              </a:rPr>
              <a:t>respectively. The </a:t>
            </a:r>
            <a:r>
              <a:rPr sz="1800" spc="-7" baseline="4629" dirty="0">
                <a:latin typeface="Times New Roman"/>
                <a:cs typeface="Times New Roman"/>
              </a:rPr>
              <a:t>radiation network </a:t>
            </a:r>
            <a:r>
              <a:rPr sz="1800" spc="-22" baseline="4629" dirty="0">
                <a:latin typeface="Times New Roman"/>
                <a:cs typeface="Times New Roman"/>
              </a:rPr>
              <a:t>of </a:t>
            </a:r>
            <a:r>
              <a:rPr sz="1800" spc="-7" baseline="4629" dirty="0">
                <a:latin typeface="Times New Roman"/>
                <a:cs typeface="Times New Roman"/>
              </a:rPr>
              <a:t>this geometry is  </a:t>
            </a:r>
            <a:r>
              <a:rPr sz="1200" spc="-5" dirty="0">
                <a:latin typeface="Times New Roman"/>
                <a:cs typeface="Times New Roman"/>
              </a:rPr>
              <a:t>constructed by </a:t>
            </a:r>
            <a:r>
              <a:rPr sz="1200" dirty="0">
                <a:latin typeface="Times New Roman"/>
                <a:cs typeface="Times New Roman"/>
              </a:rPr>
              <a:t>following </a:t>
            </a:r>
            <a:r>
              <a:rPr sz="1200" spc="-5" dirty="0">
                <a:latin typeface="Times New Roman"/>
                <a:cs typeface="Times New Roman"/>
              </a:rPr>
              <a:t>the standard procedure: </a:t>
            </a:r>
            <a:r>
              <a:rPr sz="1200" spc="-10" dirty="0">
                <a:latin typeface="Times New Roman"/>
                <a:cs typeface="Times New Roman"/>
              </a:rPr>
              <a:t>draw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resistance associated with each of the  three surfaces and connect these surface resistances with </a:t>
            </a:r>
            <a:r>
              <a:rPr sz="1200" dirty="0">
                <a:latin typeface="Times New Roman"/>
                <a:cs typeface="Times New Roman"/>
              </a:rPr>
              <a:t>space </a:t>
            </a:r>
            <a:r>
              <a:rPr sz="1200" spc="-5" dirty="0">
                <a:latin typeface="Times New Roman"/>
                <a:cs typeface="Times New Roman"/>
              </a:rPr>
              <a:t>resistances, as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the </a:t>
            </a:r>
            <a:r>
              <a:rPr sz="1200" spc="-10" dirty="0">
                <a:latin typeface="Times New Roman"/>
                <a:cs typeface="Times New Roman"/>
              </a:rPr>
              <a:t>figure.  </a:t>
            </a:r>
            <a:r>
              <a:rPr sz="1200" spc="-5" dirty="0">
                <a:latin typeface="Times New Roman"/>
                <a:cs typeface="Times New Roman"/>
              </a:rPr>
              <a:t>Relations for the surface and </a:t>
            </a:r>
            <a:r>
              <a:rPr sz="1200" spc="-10" dirty="0">
                <a:latin typeface="Times New Roman"/>
                <a:cs typeface="Times New Roman"/>
              </a:rPr>
              <a:t>space </a:t>
            </a:r>
            <a:r>
              <a:rPr sz="1200" spc="-5" dirty="0">
                <a:latin typeface="Times New Roman"/>
                <a:cs typeface="Times New Roman"/>
              </a:rPr>
              <a:t>resistances </a:t>
            </a:r>
            <a:r>
              <a:rPr sz="1200" spc="-10" dirty="0">
                <a:latin typeface="Times New Roman"/>
                <a:cs typeface="Times New Roman"/>
              </a:rPr>
              <a:t>are given </a:t>
            </a:r>
            <a:r>
              <a:rPr sz="1200" spc="-5" dirty="0">
                <a:latin typeface="Times New Roman"/>
                <a:cs typeface="Times New Roman"/>
              </a:rPr>
              <a:t>by Eqs. [(8.19.b) and (8.22.b)].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three  </a:t>
            </a:r>
            <a:r>
              <a:rPr sz="1800" spc="-7" baseline="4629" dirty="0">
                <a:latin typeface="Times New Roman"/>
                <a:cs typeface="Times New Roman"/>
              </a:rPr>
              <a:t>endpoint potentials </a:t>
            </a:r>
            <a:r>
              <a:rPr sz="1875" b="1" i="1" spc="-30" baseline="4444" dirty="0">
                <a:latin typeface="Times New Roman"/>
                <a:cs typeface="Times New Roman"/>
              </a:rPr>
              <a:t>E</a:t>
            </a:r>
            <a:r>
              <a:rPr sz="850" b="1" i="1" spc="-20" dirty="0">
                <a:latin typeface="Times New Roman"/>
                <a:cs typeface="Times New Roman"/>
              </a:rPr>
              <a:t>b1</a:t>
            </a:r>
            <a:r>
              <a:rPr sz="1800" spc="-30" baseline="4629" dirty="0">
                <a:latin typeface="Times New Roman"/>
                <a:cs typeface="Times New Roman"/>
              </a:rPr>
              <a:t>,</a:t>
            </a:r>
            <a:r>
              <a:rPr sz="1800" spc="390" baseline="4629" dirty="0">
                <a:latin typeface="Times New Roman"/>
                <a:cs typeface="Times New Roman"/>
              </a:rPr>
              <a:t> </a:t>
            </a:r>
            <a:r>
              <a:rPr sz="1875" b="1" i="1" spc="-30" baseline="4444" dirty="0">
                <a:latin typeface="Times New Roman"/>
                <a:cs typeface="Times New Roman"/>
              </a:rPr>
              <a:t>E</a:t>
            </a:r>
            <a:r>
              <a:rPr sz="850" b="1" i="1" spc="-20" dirty="0">
                <a:latin typeface="Times New Roman"/>
                <a:cs typeface="Times New Roman"/>
              </a:rPr>
              <a:t>b2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75" b="1" i="1" spc="-44" baseline="4444" dirty="0">
                <a:latin typeface="Times New Roman"/>
                <a:cs typeface="Times New Roman"/>
              </a:rPr>
              <a:t>E</a:t>
            </a:r>
            <a:r>
              <a:rPr sz="850" b="1" i="1" spc="-30" dirty="0">
                <a:latin typeface="Times New Roman"/>
                <a:cs typeface="Times New Roman"/>
              </a:rPr>
              <a:t>b3 </a:t>
            </a:r>
            <a:r>
              <a:rPr sz="1800" spc="-22" baseline="4629" dirty="0">
                <a:latin typeface="Times New Roman"/>
                <a:cs typeface="Times New Roman"/>
              </a:rPr>
              <a:t>are </a:t>
            </a:r>
            <a:r>
              <a:rPr sz="1800" spc="-7" baseline="4629" dirty="0">
                <a:latin typeface="Times New Roman"/>
                <a:cs typeface="Times New Roman"/>
              </a:rPr>
              <a:t>considered known, since the </a:t>
            </a:r>
            <a:r>
              <a:rPr sz="1800" spc="-15" baseline="4629" dirty="0">
                <a:latin typeface="Times New Roman"/>
                <a:cs typeface="Times New Roman"/>
              </a:rPr>
              <a:t>surface </a:t>
            </a:r>
            <a:r>
              <a:rPr sz="1800" spc="-7" baseline="4629" dirty="0">
                <a:latin typeface="Times New Roman"/>
                <a:cs typeface="Times New Roman"/>
              </a:rPr>
              <a:t>temperatures are  specified. Then all we need to </a:t>
            </a:r>
            <a:r>
              <a:rPr sz="1800" spc="-15" baseline="4629" dirty="0">
                <a:latin typeface="Times New Roman"/>
                <a:cs typeface="Times New Roman"/>
              </a:rPr>
              <a:t>find </a:t>
            </a:r>
            <a:r>
              <a:rPr sz="1800" spc="-7" baseline="4629" dirty="0">
                <a:latin typeface="Times New Roman"/>
                <a:cs typeface="Times New Roman"/>
              </a:rPr>
              <a:t>are the radiosities </a:t>
            </a:r>
            <a:r>
              <a:rPr sz="1875" b="1" i="1" spc="-30" baseline="4444" dirty="0">
                <a:latin typeface="Times New Roman"/>
                <a:cs typeface="Times New Roman"/>
              </a:rPr>
              <a:t>J</a:t>
            </a:r>
            <a:r>
              <a:rPr sz="850" b="1" i="1" spc="-20" dirty="0">
                <a:latin typeface="Times New Roman"/>
                <a:cs typeface="Times New Roman"/>
              </a:rPr>
              <a:t>1</a:t>
            </a:r>
            <a:r>
              <a:rPr sz="1800" spc="-30" baseline="4629" dirty="0">
                <a:latin typeface="Times New Roman"/>
                <a:cs typeface="Times New Roman"/>
              </a:rPr>
              <a:t>, </a:t>
            </a:r>
            <a:r>
              <a:rPr sz="1875" b="1" i="1" spc="-30" baseline="4444" dirty="0">
                <a:latin typeface="Times New Roman"/>
                <a:cs typeface="Times New Roman"/>
              </a:rPr>
              <a:t>J</a:t>
            </a:r>
            <a:r>
              <a:rPr sz="850" b="1" i="1" spc="-20" dirty="0">
                <a:latin typeface="Times New Roman"/>
                <a:cs typeface="Times New Roman"/>
              </a:rPr>
              <a:t>2</a:t>
            </a:r>
            <a:r>
              <a:rPr sz="1800" spc="-30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30" baseline="4444" dirty="0">
                <a:latin typeface="Times New Roman"/>
                <a:cs typeface="Times New Roman"/>
              </a:rPr>
              <a:t>J</a:t>
            </a:r>
            <a:r>
              <a:rPr sz="850" b="1" i="1" spc="-20" dirty="0">
                <a:latin typeface="Times New Roman"/>
                <a:cs typeface="Times New Roman"/>
              </a:rPr>
              <a:t>3</a:t>
            </a:r>
            <a:r>
              <a:rPr sz="1800" spc="-30" baseline="4629" dirty="0">
                <a:latin typeface="Times New Roman"/>
                <a:cs typeface="Times New Roman"/>
              </a:rPr>
              <a:t>. </a:t>
            </a:r>
            <a:r>
              <a:rPr sz="1800" spc="-15" baseline="4629" dirty="0">
                <a:latin typeface="Times New Roman"/>
                <a:cs typeface="Times New Roman"/>
              </a:rPr>
              <a:t>The </a:t>
            </a:r>
            <a:r>
              <a:rPr sz="1800" spc="-7" baseline="4629" dirty="0">
                <a:latin typeface="Times New Roman"/>
                <a:cs typeface="Times New Roman"/>
              </a:rPr>
              <a:t>three equations </a:t>
            </a:r>
            <a:r>
              <a:rPr sz="1800" spc="-15" baseline="4629" dirty="0">
                <a:latin typeface="Times New Roman"/>
                <a:cs typeface="Times New Roman"/>
              </a:rPr>
              <a:t>for </a:t>
            </a:r>
            <a:r>
              <a:rPr sz="1800" spc="-7" baseline="4629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determination of these three unknowns are obtained from the requirement that </a:t>
            </a:r>
            <a:r>
              <a:rPr sz="1250" i="1" spc="-25" dirty="0">
                <a:latin typeface="Times New Roman"/>
                <a:cs typeface="Times New Roman"/>
              </a:rPr>
              <a:t>the algebraic </a:t>
            </a:r>
            <a:r>
              <a:rPr sz="1250" i="1" spc="-5" dirty="0">
                <a:latin typeface="Times New Roman"/>
                <a:cs typeface="Times New Roman"/>
              </a:rPr>
              <a:t>sum </a:t>
            </a:r>
            <a:r>
              <a:rPr sz="1250" i="1" spc="10" dirty="0">
                <a:latin typeface="Times New Roman"/>
                <a:cs typeface="Times New Roman"/>
              </a:rPr>
              <a:t>of </a:t>
            </a:r>
            <a:r>
              <a:rPr sz="1250" i="1" spc="-25" dirty="0">
                <a:latin typeface="Times New Roman"/>
                <a:cs typeface="Times New Roman"/>
              </a:rPr>
              <a:t>the  currents (net </a:t>
            </a:r>
            <a:r>
              <a:rPr sz="1250" i="1" spc="-20" dirty="0">
                <a:latin typeface="Times New Roman"/>
                <a:cs typeface="Times New Roman"/>
              </a:rPr>
              <a:t>radiation </a:t>
            </a:r>
            <a:r>
              <a:rPr sz="1250" i="1" spc="-30" dirty="0">
                <a:latin typeface="Times New Roman"/>
                <a:cs typeface="Times New Roman"/>
              </a:rPr>
              <a:t>heat </a:t>
            </a:r>
            <a:r>
              <a:rPr sz="1250" i="1" spc="-20" dirty="0">
                <a:latin typeface="Times New Roman"/>
                <a:cs typeface="Times New Roman"/>
              </a:rPr>
              <a:t>transfer) </a:t>
            </a:r>
            <a:r>
              <a:rPr sz="1250" i="1" spc="-25" dirty="0">
                <a:latin typeface="Times New Roman"/>
                <a:cs typeface="Times New Roman"/>
              </a:rPr>
              <a:t>at </a:t>
            </a:r>
            <a:r>
              <a:rPr sz="1250" i="1" spc="-35" dirty="0">
                <a:latin typeface="Times New Roman"/>
                <a:cs typeface="Times New Roman"/>
              </a:rPr>
              <a:t>each </a:t>
            </a:r>
            <a:r>
              <a:rPr sz="1250" i="1" spc="-25" dirty="0">
                <a:latin typeface="Times New Roman"/>
                <a:cs typeface="Times New Roman"/>
              </a:rPr>
              <a:t>node </a:t>
            </a:r>
            <a:r>
              <a:rPr sz="1250" i="1" spc="-30" dirty="0">
                <a:latin typeface="Times New Roman"/>
                <a:cs typeface="Times New Roman"/>
              </a:rPr>
              <a:t>must </a:t>
            </a:r>
            <a:r>
              <a:rPr sz="1250" i="1" spc="-25" dirty="0">
                <a:latin typeface="Times New Roman"/>
                <a:cs typeface="Times New Roman"/>
              </a:rPr>
              <a:t>equal zero. </a:t>
            </a:r>
            <a:r>
              <a:rPr sz="1200" spc="-5" dirty="0">
                <a:latin typeface="Times New Roman"/>
                <a:cs typeface="Times New Roman"/>
              </a:rPr>
              <a:t>That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89048" y="7555989"/>
            <a:ext cx="1911096" cy="10576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84249" y="7952604"/>
            <a:ext cx="425450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spc="15" dirty="0">
                <a:latin typeface="Times New Roman"/>
                <a:cs typeface="Times New Roman"/>
              </a:rPr>
              <a:t>(</a:t>
            </a:r>
            <a:r>
              <a:rPr sz="1250" spc="15" dirty="0">
                <a:latin typeface="Times New Roman"/>
                <a:cs typeface="Times New Roman"/>
              </a:rPr>
              <a:t>8</a:t>
            </a:r>
            <a:r>
              <a:rPr sz="1250" b="1" spc="15" dirty="0">
                <a:latin typeface="Times New Roman"/>
                <a:cs typeface="Times New Roman"/>
              </a:rPr>
              <a:t>.</a:t>
            </a:r>
            <a:r>
              <a:rPr sz="1250" spc="15" dirty="0">
                <a:latin typeface="Times New Roman"/>
                <a:cs typeface="Times New Roman"/>
              </a:rPr>
              <a:t>25</a:t>
            </a:r>
            <a:r>
              <a:rPr sz="1250" b="1" spc="1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30728" y="8464613"/>
            <a:ext cx="10858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55171" y="7952604"/>
            <a:ext cx="10858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82008" y="7437542"/>
            <a:ext cx="10858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25" dirty="0">
                <a:latin typeface="Times New Roman"/>
                <a:cs typeface="Times New Roman"/>
              </a:rPr>
              <a:t>0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870908" y="8570955"/>
            <a:ext cx="74295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3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34371" y="8183810"/>
            <a:ext cx="129539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75" dirty="0">
                <a:latin typeface="Times New Roman"/>
                <a:cs typeface="Times New Roman"/>
              </a:rPr>
              <a:t>2</a:t>
            </a:r>
            <a:r>
              <a:rPr sz="700" spc="3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63855" y="8183810"/>
            <a:ext cx="74295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3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874019" y="8058833"/>
            <a:ext cx="74295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3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81089" y="7668681"/>
            <a:ext cx="74295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3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864880" y="7546712"/>
            <a:ext cx="74295" cy="1384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00" spc="3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042534" y="8074339"/>
            <a:ext cx="129539" cy="18415"/>
          </a:xfrm>
          <a:custGeom>
            <a:avLst/>
            <a:gdLst/>
            <a:ahLst/>
            <a:cxnLst/>
            <a:rect l="l" t="t" r="r" b="b"/>
            <a:pathLst>
              <a:path w="129539" h="18415">
                <a:moveTo>
                  <a:pt x="12001" y="0"/>
                </a:moveTo>
                <a:lnTo>
                  <a:pt x="6857" y="0"/>
                </a:lnTo>
                <a:lnTo>
                  <a:pt x="4762" y="952"/>
                </a:lnTo>
                <a:lnTo>
                  <a:pt x="952" y="4381"/>
                </a:lnTo>
                <a:lnTo>
                  <a:pt x="0" y="6477"/>
                </a:lnTo>
                <a:lnTo>
                  <a:pt x="0" y="11430"/>
                </a:lnTo>
                <a:lnTo>
                  <a:pt x="952" y="13525"/>
                </a:lnTo>
                <a:lnTo>
                  <a:pt x="2857" y="15240"/>
                </a:lnTo>
                <a:lnTo>
                  <a:pt x="4762" y="17145"/>
                </a:lnTo>
                <a:lnTo>
                  <a:pt x="6857" y="18097"/>
                </a:lnTo>
                <a:lnTo>
                  <a:pt x="12001" y="18097"/>
                </a:lnTo>
                <a:lnTo>
                  <a:pt x="14287" y="17145"/>
                </a:lnTo>
                <a:lnTo>
                  <a:pt x="16001" y="15240"/>
                </a:lnTo>
                <a:lnTo>
                  <a:pt x="17716" y="13525"/>
                </a:lnTo>
                <a:lnTo>
                  <a:pt x="18668" y="11430"/>
                </a:lnTo>
                <a:lnTo>
                  <a:pt x="18668" y="6477"/>
                </a:lnTo>
                <a:lnTo>
                  <a:pt x="17716" y="4381"/>
                </a:lnTo>
                <a:lnTo>
                  <a:pt x="14287" y="952"/>
                </a:lnTo>
                <a:lnTo>
                  <a:pt x="12001" y="0"/>
                </a:lnTo>
                <a:close/>
              </a:path>
              <a:path w="129539" h="18415">
                <a:moveTo>
                  <a:pt x="67437" y="0"/>
                </a:moveTo>
                <a:lnTo>
                  <a:pt x="62293" y="0"/>
                </a:lnTo>
                <a:lnTo>
                  <a:pt x="60007" y="952"/>
                </a:lnTo>
                <a:lnTo>
                  <a:pt x="58292" y="2667"/>
                </a:lnTo>
                <a:lnTo>
                  <a:pt x="56387" y="4381"/>
                </a:lnTo>
                <a:lnTo>
                  <a:pt x="55435" y="6477"/>
                </a:lnTo>
                <a:lnTo>
                  <a:pt x="55435" y="11430"/>
                </a:lnTo>
                <a:lnTo>
                  <a:pt x="56387" y="13525"/>
                </a:lnTo>
                <a:lnTo>
                  <a:pt x="58292" y="15240"/>
                </a:lnTo>
                <a:lnTo>
                  <a:pt x="60007" y="17145"/>
                </a:lnTo>
                <a:lnTo>
                  <a:pt x="62293" y="18097"/>
                </a:lnTo>
                <a:lnTo>
                  <a:pt x="67437" y="18097"/>
                </a:lnTo>
                <a:lnTo>
                  <a:pt x="69532" y="17145"/>
                </a:lnTo>
                <a:lnTo>
                  <a:pt x="73151" y="13525"/>
                </a:lnTo>
                <a:lnTo>
                  <a:pt x="74104" y="11430"/>
                </a:lnTo>
                <a:lnTo>
                  <a:pt x="74104" y="6477"/>
                </a:lnTo>
                <a:lnTo>
                  <a:pt x="73151" y="4381"/>
                </a:lnTo>
                <a:lnTo>
                  <a:pt x="71437" y="2667"/>
                </a:lnTo>
                <a:lnTo>
                  <a:pt x="69532" y="952"/>
                </a:lnTo>
                <a:lnTo>
                  <a:pt x="67437" y="0"/>
                </a:lnTo>
                <a:close/>
              </a:path>
              <a:path w="129539" h="18415">
                <a:moveTo>
                  <a:pt x="122681" y="0"/>
                </a:moveTo>
                <a:lnTo>
                  <a:pt x="117538" y="0"/>
                </a:lnTo>
                <a:lnTo>
                  <a:pt x="115442" y="952"/>
                </a:lnTo>
                <a:lnTo>
                  <a:pt x="111632" y="4381"/>
                </a:lnTo>
                <a:lnTo>
                  <a:pt x="110680" y="6477"/>
                </a:lnTo>
                <a:lnTo>
                  <a:pt x="110680" y="11430"/>
                </a:lnTo>
                <a:lnTo>
                  <a:pt x="111632" y="13525"/>
                </a:lnTo>
                <a:lnTo>
                  <a:pt x="113537" y="15240"/>
                </a:lnTo>
                <a:lnTo>
                  <a:pt x="115442" y="17145"/>
                </a:lnTo>
                <a:lnTo>
                  <a:pt x="117538" y="18097"/>
                </a:lnTo>
                <a:lnTo>
                  <a:pt x="122681" y="18097"/>
                </a:lnTo>
                <a:lnTo>
                  <a:pt x="124967" y="17145"/>
                </a:lnTo>
                <a:lnTo>
                  <a:pt x="126682" y="15240"/>
                </a:lnTo>
                <a:lnTo>
                  <a:pt x="128587" y="13525"/>
                </a:lnTo>
                <a:lnTo>
                  <a:pt x="129349" y="11430"/>
                </a:lnTo>
                <a:lnTo>
                  <a:pt x="129349" y="6477"/>
                </a:lnTo>
                <a:lnTo>
                  <a:pt x="128587" y="4381"/>
                </a:lnTo>
                <a:lnTo>
                  <a:pt x="126682" y="2667"/>
                </a:lnTo>
                <a:lnTo>
                  <a:pt x="124967" y="952"/>
                </a:lnTo>
                <a:lnTo>
                  <a:pt x="1226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90465" y="8620312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0465" y="8466197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734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490465" y="8311893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4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90465" y="8158159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734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54652" y="8676129"/>
            <a:ext cx="40005" cy="161925"/>
          </a:xfrm>
          <a:custGeom>
            <a:avLst/>
            <a:gdLst/>
            <a:ahLst/>
            <a:cxnLst/>
            <a:rect l="l" t="t" r="r" b="b"/>
            <a:pathLst>
              <a:path w="40004" h="161925">
                <a:moveTo>
                  <a:pt x="39814" y="0"/>
                </a:moveTo>
                <a:lnTo>
                  <a:pt x="31813" y="0"/>
                </a:lnTo>
                <a:lnTo>
                  <a:pt x="31813" y="108394"/>
                </a:lnTo>
                <a:lnTo>
                  <a:pt x="31667" y="117035"/>
                </a:lnTo>
                <a:lnTo>
                  <a:pt x="14477" y="153352"/>
                </a:lnTo>
                <a:lnTo>
                  <a:pt x="0" y="158305"/>
                </a:lnTo>
                <a:lnTo>
                  <a:pt x="0" y="161734"/>
                </a:lnTo>
                <a:lnTo>
                  <a:pt x="34429" y="142517"/>
                </a:lnTo>
                <a:lnTo>
                  <a:pt x="39787" y="117035"/>
                </a:lnTo>
                <a:lnTo>
                  <a:pt x="39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90465" y="7883458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734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90465" y="7793923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4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90465" y="7640190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734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90465" y="7485884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925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86465" y="8003854"/>
            <a:ext cx="40005" cy="161925"/>
          </a:xfrm>
          <a:custGeom>
            <a:avLst/>
            <a:gdLst/>
            <a:ahLst/>
            <a:cxnLst/>
            <a:rect l="l" t="t" r="r" b="b"/>
            <a:pathLst>
              <a:path w="40004" h="161925">
                <a:moveTo>
                  <a:pt x="8000" y="0"/>
                </a:moveTo>
                <a:lnTo>
                  <a:pt x="0" y="0"/>
                </a:lnTo>
                <a:lnTo>
                  <a:pt x="93" y="43085"/>
                </a:lnTo>
                <a:lnTo>
                  <a:pt x="762" y="48767"/>
                </a:lnTo>
                <a:lnTo>
                  <a:pt x="3429" y="59054"/>
                </a:lnTo>
                <a:lnTo>
                  <a:pt x="5334" y="63436"/>
                </a:lnTo>
                <a:lnTo>
                  <a:pt x="8191" y="66865"/>
                </a:lnTo>
                <a:lnTo>
                  <a:pt x="11049" y="70484"/>
                </a:lnTo>
                <a:lnTo>
                  <a:pt x="36195" y="81152"/>
                </a:lnTo>
                <a:lnTo>
                  <a:pt x="29146" y="82676"/>
                </a:lnTo>
                <a:lnTo>
                  <a:pt x="2476" y="107632"/>
                </a:lnTo>
                <a:lnTo>
                  <a:pt x="762" y="113347"/>
                </a:lnTo>
                <a:lnTo>
                  <a:pt x="90" y="119220"/>
                </a:lnTo>
                <a:lnTo>
                  <a:pt x="0" y="161924"/>
                </a:lnTo>
                <a:lnTo>
                  <a:pt x="8000" y="161924"/>
                </a:lnTo>
                <a:lnTo>
                  <a:pt x="8000" y="128968"/>
                </a:lnTo>
                <a:lnTo>
                  <a:pt x="8435" y="119220"/>
                </a:lnTo>
                <a:lnTo>
                  <a:pt x="31822" y="86725"/>
                </a:lnTo>
                <a:lnTo>
                  <a:pt x="39814" y="84010"/>
                </a:lnTo>
                <a:lnTo>
                  <a:pt x="39814" y="78104"/>
                </a:lnTo>
                <a:lnTo>
                  <a:pt x="9763" y="51458"/>
                </a:lnTo>
                <a:lnTo>
                  <a:pt x="8000" y="33337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54652" y="7331960"/>
            <a:ext cx="40005" cy="161925"/>
          </a:xfrm>
          <a:custGeom>
            <a:avLst/>
            <a:gdLst/>
            <a:ahLst/>
            <a:cxnLst/>
            <a:rect l="l" t="t" r="r" b="b"/>
            <a:pathLst>
              <a:path w="40004" h="161925">
                <a:moveTo>
                  <a:pt x="0" y="0"/>
                </a:moveTo>
                <a:lnTo>
                  <a:pt x="0" y="3428"/>
                </a:lnTo>
                <a:lnTo>
                  <a:pt x="5905" y="4762"/>
                </a:lnTo>
                <a:lnTo>
                  <a:pt x="11049" y="6857"/>
                </a:lnTo>
                <a:lnTo>
                  <a:pt x="31791" y="45148"/>
                </a:lnTo>
                <a:lnTo>
                  <a:pt x="31813" y="161734"/>
                </a:lnTo>
                <a:lnTo>
                  <a:pt x="39814" y="161734"/>
                </a:lnTo>
                <a:lnTo>
                  <a:pt x="39814" y="45148"/>
                </a:lnTo>
                <a:lnTo>
                  <a:pt x="39210" y="35111"/>
                </a:lnTo>
                <a:lnTo>
                  <a:pt x="9608" y="178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14050" y="8578783"/>
            <a:ext cx="85725" cy="37465"/>
          </a:xfrm>
          <a:custGeom>
            <a:avLst/>
            <a:gdLst/>
            <a:ahLst/>
            <a:cxnLst/>
            <a:rect l="l" t="t" r="r" b="b"/>
            <a:pathLst>
              <a:path w="85725" h="37465">
                <a:moveTo>
                  <a:pt x="85153" y="0"/>
                </a:moveTo>
                <a:lnTo>
                  <a:pt x="0" y="0"/>
                </a:lnTo>
                <a:lnTo>
                  <a:pt x="0" y="7619"/>
                </a:lnTo>
                <a:lnTo>
                  <a:pt x="85153" y="7619"/>
                </a:lnTo>
                <a:lnTo>
                  <a:pt x="85153" y="0"/>
                </a:lnTo>
                <a:close/>
              </a:path>
              <a:path w="85725" h="37465">
                <a:moveTo>
                  <a:pt x="85153" y="29527"/>
                </a:moveTo>
                <a:lnTo>
                  <a:pt x="0" y="29527"/>
                </a:lnTo>
                <a:lnTo>
                  <a:pt x="0" y="36956"/>
                </a:lnTo>
                <a:lnTo>
                  <a:pt x="85153" y="36956"/>
                </a:lnTo>
                <a:lnTo>
                  <a:pt x="85153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81056" y="8471531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343" y="0"/>
                </a:lnTo>
                <a:lnTo>
                  <a:pt x="85343" y="7620"/>
                </a:lnTo>
                <a:lnTo>
                  <a:pt x="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83483" y="8556114"/>
            <a:ext cx="85343" cy="821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59251" y="8490963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343" y="0"/>
                </a:lnTo>
                <a:lnTo>
                  <a:pt x="85343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826448" y="8556114"/>
            <a:ext cx="85153" cy="821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02217" y="8490963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153" y="0"/>
                </a:lnTo>
                <a:lnTo>
                  <a:pt x="85153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92058" y="8558400"/>
            <a:ext cx="151828" cy="82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238053" y="8065767"/>
            <a:ext cx="85725" cy="37465"/>
          </a:xfrm>
          <a:custGeom>
            <a:avLst/>
            <a:gdLst/>
            <a:ahLst/>
            <a:cxnLst/>
            <a:rect l="l" t="t" r="r" b="b"/>
            <a:pathLst>
              <a:path w="85725" h="37465">
                <a:moveTo>
                  <a:pt x="85344" y="0"/>
                </a:moveTo>
                <a:lnTo>
                  <a:pt x="0" y="0"/>
                </a:lnTo>
                <a:lnTo>
                  <a:pt x="0" y="7429"/>
                </a:lnTo>
                <a:lnTo>
                  <a:pt x="85344" y="7429"/>
                </a:lnTo>
                <a:lnTo>
                  <a:pt x="85344" y="0"/>
                </a:lnTo>
                <a:close/>
              </a:path>
              <a:path w="85725" h="37465">
                <a:moveTo>
                  <a:pt x="85344" y="29336"/>
                </a:moveTo>
                <a:lnTo>
                  <a:pt x="0" y="29336"/>
                </a:lnTo>
                <a:lnTo>
                  <a:pt x="0" y="36956"/>
                </a:lnTo>
                <a:lnTo>
                  <a:pt x="85344" y="36956"/>
                </a:lnTo>
                <a:lnTo>
                  <a:pt x="85344" y="293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99153" y="7977565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153" y="0"/>
                </a:lnTo>
                <a:lnTo>
                  <a:pt x="85153" y="7429"/>
                </a:lnTo>
                <a:lnTo>
                  <a:pt x="0" y="74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72636" y="8043097"/>
            <a:ext cx="85343" cy="821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42500" y="7958325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153" y="0"/>
                </a:lnTo>
                <a:lnTo>
                  <a:pt x="85153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38450" y="8043097"/>
            <a:ext cx="85343" cy="821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08313" y="7978708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153" y="0"/>
                </a:lnTo>
                <a:lnTo>
                  <a:pt x="85153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98154" y="8045383"/>
            <a:ext cx="151828" cy="82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65663" y="7552179"/>
            <a:ext cx="85725" cy="37465"/>
          </a:xfrm>
          <a:custGeom>
            <a:avLst/>
            <a:gdLst/>
            <a:ahLst/>
            <a:cxnLst/>
            <a:rect l="l" t="t" r="r" b="b"/>
            <a:pathLst>
              <a:path w="85725" h="37465">
                <a:moveTo>
                  <a:pt x="85153" y="0"/>
                </a:moveTo>
                <a:lnTo>
                  <a:pt x="0" y="0"/>
                </a:lnTo>
                <a:lnTo>
                  <a:pt x="0" y="7620"/>
                </a:lnTo>
                <a:lnTo>
                  <a:pt x="85153" y="7620"/>
                </a:lnTo>
                <a:lnTo>
                  <a:pt x="85153" y="0"/>
                </a:lnTo>
                <a:close/>
              </a:path>
              <a:path w="85725" h="37465">
                <a:moveTo>
                  <a:pt x="85153" y="29527"/>
                </a:moveTo>
                <a:lnTo>
                  <a:pt x="0" y="29527"/>
                </a:lnTo>
                <a:lnTo>
                  <a:pt x="0" y="36957"/>
                </a:lnTo>
                <a:lnTo>
                  <a:pt x="85153" y="36957"/>
                </a:lnTo>
                <a:lnTo>
                  <a:pt x="85153" y="29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44861" y="7464168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343" y="0"/>
                </a:lnTo>
                <a:lnTo>
                  <a:pt x="85343" y="7429"/>
                </a:lnTo>
                <a:lnTo>
                  <a:pt x="0" y="742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18344" y="7529509"/>
            <a:ext cx="85153" cy="82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06305" y="7465310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153" y="0"/>
                </a:lnTo>
                <a:lnTo>
                  <a:pt x="85153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873311" y="7529509"/>
            <a:ext cx="85153" cy="822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61272" y="7444927"/>
            <a:ext cx="85725" cy="7620"/>
          </a:xfrm>
          <a:custGeom>
            <a:avLst/>
            <a:gdLst/>
            <a:ahLst/>
            <a:cxnLst/>
            <a:rect l="l" t="t" r="r" b="b"/>
            <a:pathLst>
              <a:path w="85725" h="7620">
                <a:moveTo>
                  <a:pt x="0" y="0"/>
                </a:moveTo>
                <a:lnTo>
                  <a:pt x="85153" y="0"/>
                </a:lnTo>
                <a:lnTo>
                  <a:pt x="85153" y="7619"/>
                </a:lnTo>
                <a:lnTo>
                  <a:pt x="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80057" y="7531795"/>
            <a:ext cx="151828" cy="822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3964042" y="8333032"/>
            <a:ext cx="21336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95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936843" y="8354406"/>
            <a:ext cx="518159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45440" algn="l"/>
              </a:tabLst>
            </a:pP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55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2	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215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431832" y="8579877"/>
            <a:ext cx="149288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52780" algn="l"/>
                <a:tab pos="1368425" algn="l"/>
              </a:tabLst>
            </a:pPr>
            <a:r>
              <a:rPr sz="1350" i="1" spc="45" dirty="0">
                <a:latin typeface="Times New Roman"/>
                <a:cs typeface="Times New Roman"/>
              </a:rPr>
              <a:t>R	R	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283961" y="8354406"/>
            <a:ext cx="1719580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340360" algn="l"/>
              </a:tabLst>
            </a:pPr>
            <a:r>
              <a:rPr sz="1350" i="1" spc="25" dirty="0">
                <a:latin typeface="Times New Roman"/>
                <a:cs typeface="Times New Roman"/>
              </a:rPr>
              <a:t>J</a:t>
            </a:r>
            <a:r>
              <a:rPr sz="1050" spc="37" baseline="-23809" dirty="0">
                <a:latin typeface="Times New Roman"/>
                <a:cs typeface="Times New Roman"/>
              </a:rPr>
              <a:t>1	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60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3</a:t>
            </a:r>
            <a:endParaRPr sz="1050" baseline="-23809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1120"/>
              </a:spcBef>
              <a:tabLst>
                <a:tab pos="916305" algn="l"/>
                <a:tab pos="1632585" algn="l"/>
              </a:tabLst>
            </a:pPr>
            <a:r>
              <a:rPr sz="700" spc="30" dirty="0">
                <a:latin typeface="Times New Roman"/>
                <a:cs typeface="Times New Roman"/>
              </a:rPr>
              <a:t>13	</a:t>
            </a:r>
            <a:r>
              <a:rPr sz="700" spc="55" dirty="0">
                <a:latin typeface="Times New Roman"/>
                <a:cs typeface="Times New Roman"/>
              </a:rPr>
              <a:t>23	</a:t>
            </a:r>
            <a:r>
              <a:rPr sz="700" spc="3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12073" y="8454847"/>
            <a:ext cx="76390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i="1" spc="-60" dirty="0">
                <a:latin typeface="Times New Roman"/>
                <a:cs typeface="Times New Roman"/>
              </a:rPr>
              <a:t>For </a:t>
            </a:r>
            <a:r>
              <a:rPr sz="1350" i="1" spc="-25" dirty="0">
                <a:latin typeface="Times New Roman"/>
                <a:cs typeface="Times New Roman"/>
              </a:rPr>
              <a:t>node</a:t>
            </a:r>
            <a:r>
              <a:rPr sz="1350" i="1" spc="-65" dirty="0">
                <a:latin typeface="Times New Roman"/>
                <a:cs typeface="Times New Roman"/>
              </a:rPr>
              <a:t> 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680535" y="7839183"/>
            <a:ext cx="518159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39725" algn="l"/>
              </a:tabLst>
            </a:pP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55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3	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70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326963" y="7821024"/>
            <a:ext cx="21336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95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437928" y="8067868"/>
            <a:ext cx="13652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i="1" spc="4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302813" y="7842236"/>
            <a:ext cx="506095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327660" algn="l"/>
              </a:tabLst>
            </a:pPr>
            <a:r>
              <a:rPr sz="1350" i="1" spc="25" dirty="0">
                <a:latin typeface="Times New Roman"/>
                <a:cs typeface="Times New Roman"/>
              </a:rPr>
              <a:t>J</a:t>
            </a:r>
            <a:r>
              <a:rPr sz="1050" spc="37" baseline="-23809" dirty="0">
                <a:latin typeface="Times New Roman"/>
                <a:cs typeface="Times New Roman"/>
              </a:rPr>
              <a:t>1	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70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2</a:t>
            </a:r>
            <a:endParaRPr sz="1050" baseline="-23809">
              <a:latin typeface="Times New Roman"/>
              <a:cs typeface="Times New Roman"/>
            </a:endParaRPr>
          </a:p>
          <a:p>
            <a:pPr marL="254000">
              <a:lnSpc>
                <a:spcPct val="100000"/>
              </a:lnSpc>
              <a:spcBef>
                <a:spcPts val="1120"/>
              </a:spcBef>
            </a:pPr>
            <a:r>
              <a:rPr sz="700" spc="45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12017" y="7942839"/>
            <a:ext cx="76390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i="1" spc="-60" dirty="0">
                <a:latin typeface="Times New Roman"/>
                <a:cs typeface="Times New Roman"/>
              </a:rPr>
              <a:t>For </a:t>
            </a:r>
            <a:r>
              <a:rPr sz="1350" i="1" spc="-25" dirty="0">
                <a:latin typeface="Times New Roman"/>
                <a:cs typeface="Times New Roman"/>
              </a:rPr>
              <a:t>node</a:t>
            </a:r>
            <a:r>
              <a:rPr sz="1350" i="1" spc="-65" dirty="0">
                <a:latin typeface="Times New Roman"/>
                <a:cs typeface="Times New Roman"/>
              </a:rPr>
              <a:t> 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63879" y="7552805"/>
            <a:ext cx="13652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i="1" spc="4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117711" y="7552805"/>
            <a:ext cx="13652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i="1" spc="4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969897" y="7327175"/>
            <a:ext cx="1177290" cy="48005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358140" algn="l"/>
                <a:tab pos="696595" algn="l"/>
                <a:tab pos="998219" algn="l"/>
              </a:tabLst>
            </a:pP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30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2	</a:t>
            </a:r>
            <a:r>
              <a:rPr sz="1350" i="1" spc="25" dirty="0">
                <a:latin typeface="Times New Roman"/>
                <a:cs typeface="Times New Roman"/>
              </a:rPr>
              <a:t>J</a:t>
            </a:r>
            <a:r>
              <a:rPr sz="1050" spc="37" baseline="-23809" dirty="0">
                <a:latin typeface="Times New Roman"/>
                <a:cs typeface="Times New Roman"/>
              </a:rPr>
              <a:t>1	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r>
              <a:rPr sz="1350" i="1" spc="-180" dirty="0">
                <a:latin typeface="Times New Roman"/>
                <a:cs typeface="Times New Roman"/>
              </a:rPr>
              <a:t> </a:t>
            </a:r>
            <a:r>
              <a:rPr sz="1050" spc="44" baseline="-23809" dirty="0">
                <a:latin typeface="Times New Roman"/>
                <a:cs typeface="Times New Roman"/>
              </a:rPr>
              <a:t>3	</a:t>
            </a:r>
            <a:r>
              <a:rPr sz="1350" i="1" spc="25" dirty="0">
                <a:latin typeface="Times New Roman"/>
                <a:cs typeface="Times New Roman"/>
              </a:rPr>
              <a:t>J</a:t>
            </a:r>
            <a:r>
              <a:rPr sz="1050" spc="37" baseline="-23809" dirty="0">
                <a:latin typeface="Times New Roman"/>
                <a:cs typeface="Times New Roman"/>
              </a:rPr>
              <a:t>1</a:t>
            </a:r>
            <a:endParaRPr sz="1050" baseline="-23809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1115"/>
              </a:spcBef>
              <a:tabLst>
                <a:tab pos="909955" algn="l"/>
              </a:tabLst>
            </a:pPr>
            <a:r>
              <a:rPr sz="700" spc="45" dirty="0">
                <a:latin typeface="Times New Roman"/>
                <a:cs typeface="Times New Roman"/>
              </a:rPr>
              <a:t>12	13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44296" y="7305801"/>
            <a:ext cx="204470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350" i="1" spc="25" dirty="0">
                <a:latin typeface="Times New Roman"/>
                <a:cs typeface="Times New Roman"/>
              </a:rPr>
              <a:t>J</a:t>
            </a:r>
            <a:r>
              <a:rPr sz="1050" spc="37" baseline="-27777" dirty="0">
                <a:latin typeface="Times New Roman"/>
                <a:cs typeface="Times New Roman"/>
              </a:rPr>
              <a:t>1</a:t>
            </a:r>
            <a:endParaRPr sz="1050" baseline="-27777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12043" y="7427776"/>
            <a:ext cx="763905" cy="2305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350" i="1" spc="-60" dirty="0">
                <a:latin typeface="Times New Roman"/>
                <a:cs typeface="Times New Roman"/>
              </a:rPr>
              <a:t>For </a:t>
            </a:r>
            <a:r>
              <a:rPr sz="1350" i="1" spc="-25" dirty="0">
                <a:latin typeface="Times New Roman"/>
                <a:cs typeface="Times New Roman"/>
              </a:rPr>
              <a:t>node</a:t>
            </a:r>
            <a:r>
              <a:rPr sz="1350" i="1" spc="-65" dirty="0">
                <a:latin typeface="Times New Roman"/>
                <a:cs typeface="Times New Roman"/>
              </a:rPr>
              <a:t> </a:t>
            </a:r>
            <a:r>
              <a:rPr sz="1350" i="1" spc="-90" dirty="0">
                <a:latin typeface="Times New Roman"/>
                <a:cs typeface="Times New Roman"/>
              </a:rPr>
              <a:t>J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589079" y="7967820"/>
            <a:ext cx="388620" cy="63500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80"/>
              </a:spcBef>
            </a:pPr>
            <a:r>
              <a:rPr sz="1350" i="1" spc="4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75"/>
              </a:spcBef>
            </a:pPr>
            <a:r>
              <a:rPr sz="2025" i="1" spc="-7" baseline="12345" dirty="0">
                <a:latin typeface="Times New Roman"/>
                <a:cs typeface="Times New Roman"/>
              </a:rPr>
              <a:t>E</a:t>
            </a:r>
            <a:r>
              <a:rPr sz="750" i="1" spc="-5" dirty="0">
                <a:latin typeface="Times New Roman"/>
                <a:cs typeface="Times New Roman"/>
              </a:rPr>
              <a:t>b</a:t>
            </a:r>
            <a:r>
              <a:rPr sz="750" i="1" spc="-125" dirty="0">
                <a:latin typeface="Times New Roman"/>
                <a:cs typeface="Times New Roman"/>
              </a:rPr>
              <a:t> </a:t>
            </a:r>
            <a:r>
              <a:rPr sz="700" spc="30" dirty="0">
                <a:latin typeface="Times New Roman"/>
                <a:cs typeface="Times New Roman"/>
              </a:rPr>
              <a:t>3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46013" y="7860454"/>
            <a:ext cx="363855" cy="4375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025" i="1" spc="-22" baseline="12345" dirty="0">
                <a:latin typeface="Times New Roman"/>
                <a:cs typeface="Times New Roman"/>
              </a:rPr>
              <a:t>E</a:t>
            </a:r>
            <a:r>
              <a:rPr sz="750" i="1" spc="-15" dirty="0">
                <a:latin typeface="Times New Roman"/>
                <a:cs typeface="Times New Roman"/>
              </a:rPr>
              <a:t>b</a:t>
            </a:r>
            <a:r>
              <a:rPr sz="750" i="1" spc="-85" dirty="0">
                <a:latin typeface="Times New Roman"/>
                <a:cs typeface="Times New Roman"/>
              </a:rPr>
              <a:t> </a:t>
            </a:r>
            <a:r>
              <a:rPr sz="700" spc="3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  <a:p>
            <a:pPr marL="214629">
              <a:lnSpc>
                <a:spcPct val="100000"/>
              </a:lnSpc>
              <a:spcBef>
                <a:spcPts val="15"/>
              </a:spcBef>
            </a:pPr>
            <a:r>
              <a:rPr sz="1350" i="1" spc="4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281471" y="7348332"/>
            <a:ext cx="354965" cy="434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614"/>
              </a:lnSpc>
              <a:spcBef>
                <a:spcPts val="90"/>
              </a:spcBef>
            </a:pPr>
            <a:r>
              <a:rPr sz="2025" i="1" spc="15" baseline="14403" dirty="0">
                <a:latin typeface="Times New Roman"/>
                <a:cs typeface="Times New Roman"/>
              </a:rPr>
              <a:t>E</a:t>
            </a:r>
            <a:r>
              <a:rPr sz="750" i="1" spc="10" dirty="0">
                <a:latin typeface="Times New Roman"/>
                <a:cs typeface="Times New Roman"/>
              </a:rPr>
              <a:t>b</a:t>
            </a:r>
            <a:r>
              <a:rPr sz="700" spc="10" dirty="0"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  <a:p>
            <a:pPr marL="205740">
              <a:lnSpc>
                <a:spcPts val="1614"/>
              </a:lnSpc>
            </a:pPr>
            <a:r>
              <a:rPr sz="1350" i="1" spc="45" dirty="0">
                <a:latin typeface="Times New Roman"/>
                <a:cs typeface="Times New Roman"/>
              </a:rPr>
              <a:t>R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44270" y="9259058"/>
            <a:ext cx="483870" cy="1076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95197" y="9294301"/>
            <a:ext cx="175640" cy="723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435417" y="9258678"/>
            <a:ext cx="547306" cy="1384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48636" y="9258678"/>
            <a:ext cx="113537" cy="10591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26754" y="9294301"/>
            <a:ext cx="623887" cy="10325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43605" y="9258678"/>
            <a:ext cx="810768" cy="1384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59414" y="9263631"/>
            <a:ext cx="183070" cy="1030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586278" y="8851324"/>
            <a:ext cx="6414770" cy="9264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50800" marR="70485" indent="191770" algn="just">
              <a:lnSpc>
                <a:spcPts val="1300"/>
              </a:lnSpc>
              <a:spcBef>
                <a:spcPts val="325"/>
              </a:spcBef>
            </a:pPr>
            <a:r>
              <a:rPr sz="1800" spc="-22" baseline="4629" dirty="0">
                <a:latin typeface="Times New Roman"/>
                <a:cs typeface="Times New Roman"/>
              </a:rPr>
              <a:t>Once </a:t>
            </a:r>
            <a:r>
              <a:rPr sz="1800" spc="-7" baseline="4629" dirty="0">
                <a:latin typeface="Times New Roman"/>
                <a:cs typeface="Times New Roman"/>
              </a:rPr>
              <a:t>the radiosities </a:t>
            </a:r>
            <a:r>
              <a:rPr sz="1875" b="1" i="1" spc="-30" baseline="4444" dirty="0">
                <a:latin typeface="Times New Roman"/>
                <a:cs typeface="Times New Roman"/>
              </a:rPr>
              <a:t>J</a:t>
            </a:r>
            <a:r>
              <a:rPr sz="850" b="1" i="1" spc="-20" dirty="0">
                <a:latin typeface="Times New Roman"/>
                <a:cs typeface="Times New Roman"/>
              </a:rPr>
              <a:t>1</a:t>
            </a:r>
            <a:r>
              <a:rPr sz="1800" spc="-30" baseline="4629" dirty="0">
                <a:latin typeface="Times New Roman"/>
                <a:cs typeface="Times New Roman"/>
              </a:rPr>
              <a:t>, </a:t>
            </a:r>
            <a:r>
              <a:rPr sz="1875" b="1" i="1" spc="-44" baseline="4444" dirty="0">
                <a:latin typeface="Times New Roman"/>
                <a:cs typeface="Times New Roman"/>
              </a:rPr>
              <a:t>J</a:t>
            </a:r>
            <a:r>
              <a:rPr sz="850" b="1" i="1" spc="-30" dirty="0">
                <a:latin typeface="Times New Roman"/>
                <a:cs typeface="Times New Roman"/>
              </a:rPr>
              <a:t>2 </a:t>
            </a:r>
            <a:r>
              <a:rPr sz="1800" spc="-7" baseline="4629" dirty="0">
                <a:latin typeface="Times New Roman"/>
                <a:cs typeface="Times New Roman"/>
              </a:rPr>
              <a:t>, and </a:t>
            </a:r>
            <a:r>
              <a:rPr sz="1875" b="1" i="1" spc="-44" baseline="4444" dirty="0">
                <a:latin typeface="Times New Roman"/>
                <a:cs typeface="Times New Roman"/>
              </a:rPr>
              <a:t>J</a:t>
            </a:r>
            <a:r>
              <a:rPr sz="850" b="1" i="1" spc="-30" dirty="0">
                <a:latin typeface="Times New Roman"/>
                <a:cs typeface="Times New Roman"/>
              </a:rPr>
              <a:t>3 </a:t>
            </a:r>
            <a:r>
              <a:rPr sz="1800" spc="-7" baseline="4629" dirty="0">
                <a:latin typeface="Times New Roman"/>
                <a:cs typeface="Times New Roman"/>
              </a:rPr>
              <a:t>are available, the net rate of radiation heat transfers at each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can be </a:t>
            </a:r>
            <a:r>
              <a:rPr sz="1200" dirty="0">
                <a:latin typeface="Times New Roman"/>
                <a:cs typeface="Times New Roman"/>
              </a:rPr>
              <a:t>determined </a:t>
            </a:r>
            <a:r>
              <a:rPr sz="1200" spc="-1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Eq.(8.23.a). The </a:t>
            </a:r>
            <a:r>
              <a:rPr sz="1200" spc="-10" dirty="0">
                <a:latin typeface="Times New Roman"/>
                <a:cs typeface="Times New Roman"/>
              </a:rPr>
              <a:t>set </a:t>
            </a:r>
            <a:r>
              <a:rPr sz="1200" spc="-5" dirty="0">
                <a:latin typeface="Times New Roman"/>
                <a:cs typeface="Times New Roman"/>
              </a:rPr>
              <a:t>of equations above simplify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further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one or more</a:t>
            </a:r>
            <a:endParaRPr sz="1200">
              <a:latin typeface="Times New Roman"/>
              <a:cs typeface="Times New Roman"/>
            </a:endParaRPr>
          </a:p>
          <a:p>
            <a:pPr marL="50800" marR="68580" indent="3185160" algn="just">
              <a:lnSpc>
                <a:spcPct val="93600"/>
              </a:lnSpc>
              <a:spcBef>
                <a:spcPts val="50"/>
              </a:spcBef>
            </a:pPr>
            <a:r>
              <a:rPr sz="1875" b="1" i="1" spc="-37" baseline="4444" dirty="0">
                <a:latin typeface="Times New Roman"/>
                <a:cs typeface="Times New Roman"/>
              </a:rPr>
              <a:t>J</a:t>
            </a:r>
            <a:r>
              <a:rPr sz="850" b="1" i="1" spc="-25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30" baseline="4444" dirty="0">
                <a:latin typeface="Times New Roman"/>
                <a:cs typeface="Times New Roman"/>
              </a:rPr>
              <a:t>E</a:t>
            </a:r>
            <a:r>
              <a:rPr sz="850" b="1" i="1" spc="-20" dirty="0">
                <a:latin typeface="Times New Roman"/>
                <a:cs typeface="Times New Roman"/>
              </a:rPr>
              <a:t>bi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850" b="1" i="1" spc="-15" dirty="0">
                <a:latin typeface="Times New Roman"/>
                <a:cs typeface="Times New Roman"/>
              </a:rPr>
              <a:t>i</a:t>
            </a:r>
            <a:r>
              <a:rPr sz="1275" b="1" i="1" spc="-22" baseline="32679" dirty="0">
                <a:latin typeface="Times New Roman"/>
                <a:cs typeface="Times New Roman"/>
              </a:rPr>
              <a:t>4 </a:t>
            </a:r>
            <a:r>
              <a:rPr sz="1800" spc="-7" baseline="4629" dirty="0">
                <a:latin typeface="Times New Roman"/>
                <a:cs typeface="Times New Roman"/>
              </a:rPr>
              <a:t>for a </a:t>
            </a:r>
            <a:r>
              <a:rPr sz="1875" i="1" spc="-15" baseline="4444" dirty="0">
                <a:latin typeface="Times New Roman"/>
                <a:cs typeface="Times New Roman"/>
              </a:rPr>
              <a:t>black </a:t>
            </a:r>
            <a:r>
              <a:rPr sz="1800" spc="-7" baseline="4629" dirty="0">
                <a:latin typeface="Times New Roman"/>
                <a:cs typeface="Times New Roman"/>
              </a:rPr>
              <a:t>or </a:t>
            </a:r>
            <a:r>
              <a:rPr sz="1875" i="1" spc="-37" baseline="4444" dirty="0">
                <a:latin typeface="Times New Roman"/>
                <a:cs typeface="Times New Roman"/>
              </a:rPr>
              <a:t>reradiating </a:t>
            </a:r>
            <a:r>
              <a:rPr sz="1800" spc="-15" baseline="4629" dirty="0">
                <a:latin typeface="Times New Roman"/>
                <a:cs typeface="Times New Roman"/>
              </a:rPr>
              <a:t>surface.  </a:t>
            </a:r>
            <a:r>
              <a:rPr sz="1800" spc="-7" baseline="4629" dirty="0">
                <a:latin typeface="Times New Roman"/>
                <a:cs typeface="Times New Roman"/>
              </a:rPr>
              <a:t>Also, </a:t>
            </a:r>
            <a:r>
              <a:rPr sz="1875" b="1" i="1" spc="-37" baseline="4444" dirty="0">
                <a:latin typeface="Times New Roman"/>
                <a:cs typeface="Times New Roman"/>
              </a:rPr>
              <a:t>Q</a:t>
            </a:r>
            <a:r>
              <a:rPr sz="850" b="1" i="1" spc="-25" dirty="0">
                <a:latin typeface="Times New Roman"/>
                <a:cs typeface="Times New Roman"/>
              </a:rPr>
              <a:t>i</a:t>
            </a:r>
            <a:r>
              <a:rPr sz="1875" b="1" i="1" spc="-37" baseline="4444" dirty="0">
                <a:latin typeface="Times New Roman"/>
                <a:cs typeface="Times New Roman"/>
              </a:rPr>
              <a:t>= </a:t>
            </a:r>
            <a:r>
              <a:rPr sz="1875" b="1" i="1" spc="-44" baseline="4444" dirty="0">
                <a:latin typeface="Times New Roman"/>
                <a:cs typeface="Times New Roman"/>
              </a:rPr>
              <a:t>0 </a:t>
            </a:r>
            <a:r>
              <a:rPr sz="1800" spc="-7" baseline="4629" dirty="0">
                <a:latin typeface="Times New Roman"/>
                <a:cs typeface="Times New Roman"/>
              </a:rPr>
              <a:t>for a reradiating surface. </a:t>
            </a:r>
            <a:r>
              <a:rPr sz="1800" spc="-15" baseline="4629" dirty="0">
                <a:latin typeface="Times New Roman"/>
                <a:cs typeface="Times New Roman"/>
              </a:rPr>
              <a:t>Finally, </a:t>
            </a:r>
            <a:r>
              <a:rPr sz="1800" spc="-22" baseline="4629" dirty="0">
                <a:latin typeface="Times New Roman"/>
                <a:cs typeface="Times New Roman"/>
              </a:rPr>
              <a:t>when </a:t>
            </a:r>
            <a:r>
              <a:rPr sz="1800" spc="-7" baseline="4629" dirty="0">
                <a:latin typeface="Times New Roman"/>
                <a:cs typeface="Times New Roman"/>
              </a:rPr>
              <a:t>the net </a:t>
            </a:r>
            <a:r>
              <a:rPr sz="1800" spc="-15" baseline="4629" dirty="0">
                <a:latin typeface="Times New Roman"/>
                <a:cs typeface="Times New Roman"/>
              </a:rPr>
              <a:t>rate </a:t>
            </a:r>
            <a:r>
              <a:rPr sz="1800" spc="-7" baseline="4629" dirty="0">
                <a:latin typeface="Times New Roman"/>
                <a:cs typeface="Times New Roman"/>
              </a:rPr>
              <a:t>of radiation heat transfer </a:t>
            </a:r>
            <a:r>
              <a:rPr sz="1875" b="1" i="1" spc="-44" baseline="4444" dirty="0">
                <a:latin typeface="Times New Roman"/>
                <a:cs typeface="Times New Roman"/>
              </a:rPr>
              <a:t>Q</a:t>
            </a:r>
            <a:r>
              <a:rPr sz="850" b="1" i="1" spc="-30" dirty="0">
                <a:latin typeface="Times New Roman"/>
                <a:cs typeface="Times New Roman"/>
              </a:rPr>
              <a:t>i </a:t>
            </a:r>
            <a:r>
              <a:rPr sz="1800" spc="-22" baseline="4629" dirty="0">
                <a:latin typeface="Times New Roman"/>
                <a:cs typeface="Times New Roman"/>
              </a:rPr>
              <a:t>is </a:t>
            </a:r>
            <a:r>
              <a:rPr sz="1800" spc="-7" baseline="4629" dirty="0">
                <a:latin typeface="Times New Roman"/>
                <a:cs typeface="Times New Roman"/>
              </a:rPr>
              <a:t>specified  at 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instead of the temperature, </a:t>
            </a:r>
            <a:r>
              <a:rPr sz="1800" spc="-15" baseline="4629" dirty="0">
                <a:latin typeface="Times New Roman"/>
                <a:cs typeface="Times New Roman"/>
              </a:rPr>
              <a:t>the </a:t>
            </a:r>
            <a:r>
              <a:rPr sz="1800" spc="-7" baseline="4629" dirty="0">
                <a:latin typeface="Times New Roman"/>
                <a:cs typeface="Times New Roman"/>
              </a:rPr>
              <a:t>term </a:t>
            </a:r>
            <a:r>
              <a:rPr sz="1875" b="1" i="1" spc="-37" baseline="4444" dirty="0">
                <a:latin typeface="Times New Roman"/>
                <a:cs typeface="Times New Roman"/>
              </a:rPr>
              <a:t>(E</a:t>
            </a:r>
            <a:r>
              <a:rPr sz="850" b="1" i="1" spc="-25" dirty="0">
                <a:latin typeface="Times New Roman"/>
                <a:cs typeface="Times New Roman"/>
              </a:rPr>
              <a:t>bi </a:t>
            </a:r>
            <a:r>
              <a:rPr sz="1875" b="1" i="1" spc="-30" baseline="4444" dirty="0">
                <a:latin typeface="Times New Roman"/>
                <a:cs typeface="Times New Roman"/>
              </a:rPr>
              <a:t>- J</a:t>
            </a:r>
            <a:r>
              <a:rPr sz="850" b="1" i="1" spc="-20" dirty="0">
                <a:latin typeface="Times New Roman"/>
                <a:cs typeface="Times New Roman"/>
              </a:rPr>
              <a:t>i</a:t>
            </a:r>
            <a:r>
              <a:rPr sz="1875" b="1" i="1" spc="-30" baseline="4444" dirty="0">
                <a:latin typeface="Times New Roman"/>
                <a:cs typeface="Times New Roman"/>
              </a:rPr>
              <a:t>)/R</a:t>
            </a:r>
            <a:r>
              <a:rPr sz="850" b="1" i="1" spc="-20" dirty="0">
                <a:latin typeface="Times New Roman"/>
                <a:cs typeface="Times New Roman"/>
              </a:rPr>
              <a:t>i </a:t>
            </a:r>
            <a:r>
              <a:rPr sz="1800" spc="-7" baseline="4629" dirty="0">
                <a:latin typeface="Times New Roman"/>
                <a:cs typeface="Times New Roman"/>
              </a:rPr>
              <a:t>should be replaced by the specified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75" b="1" i="1" spc="-37" baseline="4444" dirty="0">
                <a:latin typeface="Times New Roman"/>
                <a:cs typeface="Times New Roman"/>
              </a:rPr>
              <a:t>Q</a:t>
            </a:r>
            <a:r>
              <a:rPr sz="850" b="1" i="1" spc="-25" dirty="0">
                <a:latin typeface="Times New Roman"/>
                <a:cs typeface="Times New Roman"/>
              </a:rPr>
              <a:t>i</a:t>
            </a:r>
            <a:r>
              <a:rPr sz="1800" spc="-37" baseline="4629" dirty="0">
                <a:latin typeface="Times New Roman"/>
                <a:cs typeface="Times New Roman"/>
              </a:rPr>
              <a:t>.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52272" y="10259565"/>
            <a:ext cx="6303645" cy="155575"/>
          </a:xfrm>
          <a:custGeom>
            <a:avLst/>
            <a:gdLst/>
            <a:ahLst/>
            <a:cxnLst/>
            <a:rect l="l" t="t" r="r" b="b"/>
            <a:pathLst>
              <a:path w="6303645" h="155575">
                <a:moveTo>
                  <a:pt x="0" y="155447"/>
                </a:moveTo>
                <a:lnTo>
                  <a:pt x="6303263" y="155447"/>
                </a:lnTo>
                <a:lnTo>
                  <a:pt x="6303263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2272" y="10259565"/>
            <a:ext cx="6303645" cy="155575"/>
          </a:xfrm>
          <a:custGeom>
            <a:avLst/>
            <a:gdLst/>
            <a:ahLst/>
            <a:cxnLst/>
            <a:rect l="l" t="t" r="r" b="b"/>
            <a:pathLst>
              <a:path w="6303645" h="155575">
                <a:moveTo>
                  <a:pt x="0" y="155447"/>
                </a:moveTo>
                <a:lnTo>
                  <a:pt x="6303263" y="155447"/>
                </a:lnTo>
                <a:lnTo>
                  <a:pt x="6303263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69293"/>
            <a:ext cx="6288024" cy="19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232" y="728469"/>
            <a:ext cx="5462016" cy="2682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4103" y="4523228"/>
            <a:ext cx="1722120" cy="24194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68293" y="3441067"/>
            <a:ext cx="49447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Fig.(8.29) </a:t>
            </a:r>
            <a:r>
              <a:rPr sz="1050" b="1" i="1" spc="-30" dirty="0">
                <a:latin typeface="Times New Roman"/>
                <a:cs typeface="Times New Roman"/>
              </a:rPr>
              <a:t>Schematic </a:t>
            </a:r>
            <a:r>
              <a:rPr sz="1050" b="1" i="1" spc="-25" dirty="0">
                <a:latin typeface="Times New Roman"/>
                <a:cs typeface="Times New Roman"/>
              </a:rPr>
              <a:t>of </a:t>
            </a:r>
            <a:r>
              <a:rPr sz="1050" b="1" i="1" spc="-30" dirty="0">
                <a:latin typeface="Times New Roman"/>
                <a:cs typeface="Times New Roman"/>
              </a:rPr>
              <a:t>a </a:t>
            </a:r>
            <a:r>
              <a:rPr sz="1050" b="1" i="1" spc="-25" dirty="0">
                <a:latin typeface="Times New Roman"/>
                <a:cs typeface="Times New Roman"/>
              </a:rPr>
              <a:t>three-surface enclosure </a:t>
            </a:r>
            <a:r>
              <a:rPr sz="1050" b="1" i="1" spc="-10" dirty="0">
                <a:latin typeface="Times New Roman"/>
                <a:cs typeface="Times New Roman"/>
              </a:rPr>
              <a:t>and </a:t>
            </a:r>
            <a:r>
              <a:rPr sz="1050" b="1" i="1" spc="-30" dirty="0">
                <a:latin typeface="Times New Roman"/>
                <a:cs typeface="Times New Roman"/>
              </a:rPr>
              <a:t>the </a:t>
            </a:r>
            <a:r>
              <a:rPr sz="1050" b="1" i="1" spc="-25" dirty="0">
                <a:latin typeface="Times New Roman"/>
                <a:cs typeface="Times New Roman"/>
              </a:rPr>
              <a:t>radiation network </a:t>
            </a:r>
            <a:r>
              <a:rPr sz="1050" b="1" i="1" spc="-20" dirty="0">
                <a:latin typeface="Times New Roman"/>
                <a:cs typeface="Times New Roman"/>
              </a:rPr>
              <a:t>associated </a:t>
            </a:r>
            <a:r>
              <a:rPr sz="1050" b="1" i="1" spc="-35" dirty="0">
                <a:latin typeface="Times New Roman"/>
                <a:cs typeface="Times New Roman"/>
              </a:rPr>
              <a:t>with</a:t>
            </a:r>
            <a:r>
              <a:rPr sz="1050" b="1" i="1" spc="80" dirty="0">
                <a:latin typeface="Times New Roman"/>
                <a:cs typeface="Times New Roman"/>
              </a:rPr>
              <a:t> </a:t>
            </a:r>
            <a:r>
              <a:rPr sz="1050" b="1" i="1" dirty="0">
                <a:latin typeface="Times New Roman"/>
                <a:cs typeface="Times New Roman"/>
              </a:rPr>
              <a:t>it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92084" y="7010291"/>
            <a:ext cx="1373505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2400"/>
              </a:lnSpc>
              <a:spcBef>
                <a:spcPts val="195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Fig.(8.30) </a:t>
            </a:r>
            <a:r>
              <a:rPr sz="1050" b="1" i="1" spc="-35" dirty="0">
                <a:latin typeface="Times New Roman"/>
                <a:cs typeface="Times New Roman"/>
              </a:rPr>
              <a:t>The</a:t>
            </a:r>
            <a:r>
              <a:rPr sz="1050" b="1" i="1" spc="-7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cylindrical  furnace </a:t>
            </a:r>
            <a:r>
              <a:rPr sz="1050" b="1" i="1" spc="-20" dirty="0">
                <a:latin typeface="Times New Roman"/>
                <a:cs typeface="Times New Roman"/>
              </a:rPr>
              <a:t>considered in  </a:t>
            </a:r>
            <a:r>
              <a:rPr sz="1050" b="1" i="1" spc="-30" dirty="0">
                <a:latin typeface="Times New Roman"/>
                <a:cs typeface="Times New Roman"/>
              </a:rPr>
              <a:t>Example-</a:t>
            </a:r>
            <a:r>
              <a:rPr sz="1050" b="1" i="1" spc="-5" dirty="0">
                <a:latin typeface="Times New Roman"/>
                <a:cs typeface="Times New Roman"/>
              </a:rPr>
              <a:t> </a:t>
            </a:r>
            <a:r>
              <a:rPr sz="1050" b="1" i="1" spc="-35" dirty="0">
                <a:latin typeface="Times New Roman"/>
                <a:cs typeface="Times New Roman"/>
              </a:rPr>
              <a:t>8.8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7031" y="4002021"/>
            <a:ext cx="4645152" cy="6001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1312" y="10046205"/>
            <a:ext cx="4737100" cy="0"/>
          </a:xfrm>
          <a:custGeom>
            <a:avLst/>
            <a:gdLst/>
            <a:ahLst/>
            <a:cxnLst/>
            <a:rect l="l" t="t" r="r" b="b"/>
            <a:pathLst>
              <a:path w="4737100">
                <a:moveTo>
                  <a:pt x="0" y="0"/>
                </a:moveTo>
                <a:lnTo>
                  <a:pt x="4736592" y="0"/>
                </a:lnTo>
              </a:path>
            </a:pathLst>
          </a:custGeom>
          <a:ln w="3175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1312" y="10039855"/>
            <a:ext cx="4737100" cy="0"/>
          </a:xfrm>
          <a:custGeom>
            <a:avLst/>
            <a:gdLst/>
            <a:ahLst/>
            <a:cxnLst/>
            <a:rect l="l" t="t" r="r" b="b"/>
            <a:pathLst>
              <a:path w="4737100">
                <a:moveTo>
                  <a:pt x="0" y="0"/>
                </a:moveTo>
                <a:lnTo>
                  <a:pt x="4736592" y="0"/>
                </a:lnTo>
              </a:path>
            </a:pathLst>
          </a:custGeom>
          <a:ln w="1142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8931" y="3971159"/>
            <a:ext cx="0" cy="6062980"/>
          </a:xfrm>
          <a:custGeom>
            <a:avLst/>
            <a:gdLst/>
            <a:ahLst/>
            <a:cxnLst/>
            <a:rect l="l" t="t" r="r" b="b"/>
            <a:pathLst>
              <a:path h="6062980">
                <a:moveTo>
                  <a:pt x="0" y="0"/>
                </a:moveTo>
                <a:lnTo>
                  <a:pt x="0" y="606298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1312" y="3963540"/>
            <a:ext cx="4737100" cy="0"/>
          </a:xfrm>
          <a:custGeom>
            <a:avLst/>
            <a:gdLst/>
            <a:ahLst/>
            <a:cxnLst/>
            <a:rect l="l" t="t" r="r" b="b"/>
            <a:pathLst>
              <a:path w="4737100">
                <a:moveTo>
                  <a:pt x="0" y="0"/>
                </a:moveTo>
                <a:lnTo>
                  <a:pt x="4736592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20284" y="3971540"/>
            <a:ext cx="0" cy="6062980"/>
          </a:xfrm>
          <a:custGeom>
            <a:avLst/>
            <a:gdLst/>
            <a:ahLst/>
            <a:cxnLst/>
            <a:rect l="l" t="t" r="r" b="b"/>
            <a:pathLst>
              <a:path h="6062980">
                <a:moveTo>
                  <a:pt x="0" y="0"/>
                </a:moveTo>
                <a:lnTo>
                  <a:pt x="0" y="6062471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1791" y="10011280"/>
            <a:ext cx="4676140" cy="0"/>
          </a:xfrm>
          <a:custGeom>
            <a:avLst/>
            <a:gdLst/>
            <a:ahLst/>
            <a:cxnLst/>
            <a:rect l="l" t="t" r="r" b="b"/>
            <a:pathLst>
              <a:path w="4676140">
                <a:moveTo>
                  <a:pt x="0" y="0"/>
                </a:moveTo>
                <a:lnTo>
                  <a:pt x="4675632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9412" y="3999100"/>
            <a:ext cx="0" cy="6004560"/>
          </a:xfrm>
          <a:custGeom>
            <a:avLst/>
            <a:gdLst/>
            <a:ahLst/>
            <a:cxnLst/>
            <a:rect l="l" t="t" r="r" b="b"/>
            <a:pathLst>
              <a:path h="6004559">
                <a:moveTo>
                  <a:pt x="0" y="0"/>
                </a:moveTo>
                <a:lnTo>
                  <a:pt x="0" y="600456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1791" y="3991480"/>
            <a:ext cx="4676140" cy="0"/>
          </a:xfrm>
          <a:custGeom>
            <a:avLst/>
            <a:gdLst/>
            <a:ahLst/>
            <a:cxnLst/>
            <a:rect l="l" t="t" r="r" b="b"/>
            <a:pathLst>
              <a:path w="4676140">
                <a:moveTo>
                  <a:pt x="0" y="0"/>
                </a:moveTo>
                <a:lnTo>
                  <a:pt x="4675632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9803" y="3998972"/>
            <a:ext cx="0" cy="6004560"/>
          </a:xfrm>
          <a:custGeom>
            <a:avLst/>
            <a:gdLst/>
            <a:ahLst/>
            <a:cxnLst/>
            <a:rect l="l" t="t" r="r" b="b"/>
            <a:pathLst>
              <a:path h="6004559">
                <a:moveTo>
                  <a:pt x="0" y="0"/>
                </a:moveTo>
                <a:lnTo>
                  <a:pt x="0" y="600456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45735" y="4367781"/>
            <a:ext cx="527685" cy="195580"/>
          </a:xfrm>
          <a:custGeom>
            <a:avLst/>
            <a:gdLst/>
            <a:ahLst/>
            <a:cxnLst/>
            <a:rect l="l" t="t" r="r" b="b"/>
            <a:pathLst>
              <a:path w="527685" h="195579">
                <a:moveTo>
                  <a:pt x="0" y="195072"/>
                </a:moveTo>
                <a:lnTo>
                  <a:pt x="527303" y="195072"/>
                </a:lnTo>
                <a:lnTo>
                  <a:pt x="527303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52022" y="4399022"/>
            <a:ext cx="347472" cy="1430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07591" y="4099557"/>
            <a:ext cx="527685" cy="19240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0"/>
              </a:lnSpc>
            </a:pPr>
            <a:r>
              <a:rPr sz="1350" b="1" i="1" spc="-30" dirty="0">
                <a:solidFill>
                  <a:srgbClr val="F95588"/>
                </a:solidFill>
                <a:latin typeface="Arial"/>
                <a:cs typeface="Arial"/>
              </a:rPr>
              <a:t>8.8-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40080" y="10277853"/>
            <a:ext cx="6273165" cy="116205"/>
          </a:xfrm>
          <a:custGeom>
            <a:avLst/>
            <a:gdLst/>
            <a:ahLst/>
            <a:cxnLst/>
            <a:rect l="l" t="t" r="r" b="b"/>
            <a:pathLst>
              <a:path w="6273165" h="116204">
                <a:moveTo>
                  <a:pt x="0" y="115824"/>
                </a:moveTo>
                <a:lnTo>
                  <a:pt x="6272784" y="115824"/>
                </a:lnTo>
                <a:lnTo>
                  <a:pt x="6272784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79" y="10277852"/>
            <a:ext cx="6273165" cy="116205"/>
          </a:xfrm>
          <a:custGeom>
            <a:avLst/>
            <a:gdLst/>
            <a:ahLst/>
            <a:cxnLst/>
            <a:rect l="l" t="t" r="r" b="b"/>
            <a:pathLst>
              <a:path w="6273165" h="116204">
                <a:moveTo>
                  <a:pt x="0" y="115823"/>
                </a:moveTo>
                <a:lnTo>
                  <a:pt x="6272783" y="115823"/>
                </a:lnTo>
                <a:lnTo>
                  <a:pt x="6272783" y="0"/>
                </a:lnTo>
                <a:lnTo>
                  <a:pt x="0" y="0"/>
                </a:lnTo>
                <a:lnTo>
                  <a:pt x="0" y="115823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10219941"/>
            <a:ext cx="6285230" cy="192405"/>
          </a:xfrm>
          <a:custGeom>
            <a:avLst/>
            <a:gdLst/>
            <a:ahLst/>
            <a:cxnLst/>
            <a:rect l="l" t="t" r="r" b="b"/>
            <a:pathLst>
              <a:path w="6285230" h="192404">
                <a:moveTo>
                  <a:pt x="0" y="192023"/>
                </a:moveTo>
                <a:lnTo>
                  <a:pt x="6284976" y="192023"/>
                </a:lnTo>
                <a:lnTo>
                  <a:pt x="6284976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704" y="8631932"/>
            <a:ext cx="4636008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83" y="10040490"/>
            <a:ext cx="4733925" cy="0"/>
          </a:xfrm>
          <a:custGeom>
            <a:avLst/>
            <a:gdLst/>
            <a:ahLst/>
            <a:cxnLst/>
            <a:rect l="l" t="t" r="r" b="b"/>
            <a:pathLst>
              <a:path w="4733925">
                <a:moveTo>
                  <a:pt x="0" y="0"/>
                </a:moveTo>
                <a:lnTo>
                  <a:pt x="4733544" y="0"/>
                </a:lnTo>
              </a:path>
            </a:pathLst>
          </a:custGeom>
          <a:ln w="1270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604" y="8601580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0"/>
                </a:moveTo>
                <a:lnTo>
                  <a:pt x="0" y="143256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3983" y="8593959"/>
            <a:ext cx="4733925" cy="0"/>
          </a:xfrm>
          <a:custGeom>
            <a:avLst/>
            <a:gdLst/>
            <a:ahLst/>
            <a:cxnLst/>
            <a:rect l="l" t="t" r="r" b="b"/>
            <a:pathLst>
              <a:path w="4733925">
                <a:moveTo>
                  <a:pt x="0" y="0"/>
                </a:moveTo>
                <a:lnTo>
                  <a:pt x="473354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9908" y="8601453"/>
            <a:ext cx="0" cy="1432560"/>
          </a:xfrm>
          <a:custGeom>
            <a:avLst/>
            <a:gdLst/>
            <a:ahLst/>
            <a:cxnLst/>
            <a:rect l="l" t="t" r="r" b="b"/>
            <a:pathLst>
              <a:path h="1432559">
                <a:moveTo>
                  <a:pt x="0" y="0"/>
                </a:moveTo>
                <a:lnTo>
                  <a:pt x="0" y="143256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463" y="10011280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584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59" y="8629519"/>
            <a:ext cx="0" cy="1374140"/>
          </a:xfrm>
          <a:custGeom>
            <a:avLst/>
            <a:gdLst/>
            <a:ahLst/>
            <a:cxnLst/>
            <a:rect l="l" t="t" r="r" b="b"/>
            <a:pathLst>
              <a:path h="1374140">
                <a:moveTo>
                  <a:pt x="0" y="0"/>
                </a:moveTo>
                <a:lnTo>
                  <a:pt x="0" y="1374139"/>
                </a:lnTo>
              </a:path>
            </a:pathLst>
          </a:custGeom>
          <a:ln w="12192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4463" y="8623169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584" y="0"/>
                </a:lnTo>
              </a:path>
            </a:pathLst>
          </a:custGeom>
          <a:ln w="1270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29428" y="8628884"/>
            <a:ext cx="0" cy="1374775"/>
          </a:xfrm>
          <a:custGeom>
            <a:avLst/>
            <a:gdLst/>
            <a:ahLst/>
            <a:cxnLst/>
            <a:rect l="l" t="t" r="r" b="b"/>
            <a:pathLst>
              <a:path h="1374775">
                <a:moveTo>
                  <a:pt x="0" y="0"/>
                </a:moveTo>
                <a:lnTo>
                  <a:pt x="0" y="1374648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0663" y="9101325"/>
            <a:ext cx="405765" cy="143510"/>
          </a:xfrm>
          <a:custGeom>
            <a:avLst/>
            <a:gdLst/>
            <a:ahLst/>
            <a:cxnLst/>
            <a:rect l="l" t="t" r="r" b="b"/>
            <a:pathLst>
              <a:path w="405765" h="143509">
                <a:moveTo>
                  <a:pt x="0" y="143256"/>
                </a:moveTo>
                <a:lnTo>
                  <a:pt x="405383" y="143256"/>
                </a:lnTo>
                <a:lnTo>
                  <a:pt x="405383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379" y="9131424"/>
            <a:ext cx="237743" cy="113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6411" y="9131424"/>
            <a:ext cx="28575" cy="113664"/>
          </a:xfrm>
          <a:custGeom>
            <a:avLst/>
            <a:gdLst/>
            <a:ahLst/>
            <a:cxnLst/>
            <a:rect l="l" t="t" r="r" b="b"/>
            <a:pathLst>
              <a:path w="28575" h="113665">
                <a:moveTo>
                  <a:pt x="10858" y="0"/>
                </a:moveTo>
                <a:lnTo>
                  <a:pt x="0" y="0"/>
                </a:lnTo>
                <a:lnTo>
                  <a:pt x="3676" y="10284"/>
                </a:lnTo>
                <a:lnTo>
                  <a:pt x="6691" y="19692"/>
                </a:lnTo>
                <a:lnTo>
                  <a:pt x="13346" y="58209"/>
                </a:lnTo>
                <a:lnTo>
                  <a:pt x="13525" y="66103"/>
                </a:lnTo>
                <a:lnTo>
                  <a:pt x="13275" y="74640"/>
                </a:lnTo>
                <a:lnTo>
                  <a:pt x="6523" y="113156"/>
                </a:lnTo>
                <a:lnTo>
                  <a:pt x="19465" y="113156"/>
                </a:lnTo>
                <a:lnTo>
                  <a:pt x="28292" y="72985"/>
                </a:lnTo>
                <a:lnTo>
                  <a:pt x="28575" y="64769"/>
                </a:lnTo>
                <a:lnTo>
                  <a:pt x="28292" y="56596"/>
                </a:lnTo>
                <a:lnTo>
                  <a:pt x="18597" y="15716"/>
                </a:lnTo>
                <a:lnTo>
                  <a:pt x="15004" y="7786"/>
                </a:lnTo>
                <a:lnTo>
                  <a:pt x="108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9274" y="921429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0" y="19240"/>
                </a:moveTo>
                <a:lnTo>
                  <a:pt x="0" y="0"/>
                </a:lnTo>
                <a:lnTo>
                  <a:pt x="15811" y="0"/>
                </a:lnTo>
                <a:lnTo>
                  <a:pt x="15811" y="19240"/>
                </a:lnTo>
                <a:lnTo>
                  <a:pt x="0" y="19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65503" y="8695941"/>
            <a:ext cx="506095" cy="17399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0"/>
              </a:lnSpc>
            </a:pPr>
            <a:r>
              <a:rPr sz="1350" b="1" i="1" spc="-30" dirty="0">
                <a:solidFill>
                  <a:srgbClr val="F95588"/>
                </a:solidFill>
                <a:latin typeface="Arial"/>
                <a:cs typeface="Arial"/>
              </a:rPr>
              <a:t>8.9-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0936" y="8541890"/>
            <a:ext cx="4745990" cy="0"/>
          </a:xfrm>
          <a:custGeom>
            <a:avLst/>
            <a:gdLst/>
            <a:ahLst/>
            <a:cxnLst/>
            <a:rect l="l" t="t" r="r" b="b"/>
            <a:pathLst>
              <a:path w="4745990">
                <a:moveTo>
                  <a:pt x="0" y="0"/>
                </a:moveTo>
                <a:lnTo>
                  <a:pt x="4745736" y="0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8555" y="719960"/>
            <a:ext cx="0" cy="7814309"/>
          </a:xfrm>
          <a:custGeom>
            <a:avLst/>
            <a:gdLst/>
            <a:ahLst/>
            <a:cxnLst/>
            <a:rect l="l" t="t" r="r" b="b"/>
            <a:pathLst>
              <a:path h="7814309">
                <a:moveTo>
                  <a:pt x="0" y="0"/>
                </a:moveTo>
                <a:lnTo>
                  <a:pt x="0" y="781431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936" y="712340"/>
            <a:ext cx="4745990" cy="0"/>
          </a:xfrm>
          <a:custGeom>
            <a:avLst/>
            <a:gdLst/>
            <a:ahLst/>
            <a:cxnLst/>
            <a:rect l="l" t="t" r="r" b="b"/>
            <a:pathLst>
              <a:path w="4745990">
                <a:moveTo>
                  <a:pt x="0" y="0"/>
                </a:moveTo>
                <a:lnTo>
                  <a:pt x="4745736" y="0"/>
                </a:lnTo>
              </a:path>
            </a:pathLst>
          </a:custGeom>
          <a:ln w="15240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9052" y="719325"/>
            <a:ext cx="0" cy="7815580"/>
          </a:xfrm>
          <a:custGeom>
            <a:avLst/>
            <a:gdLst/>
            <a:ahLst/>
            <a:cxnLst/>
            <a:rect l="l" t="t" r="r" b="b"/>
            <a:pathLst>
              <a:path h="7815580">
                <a:moveTo>
                  <a:pt x="0" y="0"/>
                </a:moveTo>
                <a:lnTo>
                  <a:pt x="0" y="7815072"/>
                </a:lnTo>
              </a:path>
            </a:pathLst>
          </a:custGeom>
          <a:ln w="1523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1416" y="8522205"/>
            <a:ext cx="4685030" cy="0"/>
          </a:xfrm>
          <a:custGeom>
            <a:avLst/>
            <a:gdLst/>
            <a:ahLst/>
            <a:cxnLst/>
            <a:rect l="l" t="t" r="r" b="b"/>
            <a:pathLst>
              <a:path w="4685030">
                <a:moveTo>
                  <a:pt x="0" y="0"/>
                </a:moveTo>
                <a:lnTo>
                  <a:pt x="4684776" y="0"/>
                </a:lnTo>
              </a:path>
            </a:pathLst>
          </a:custGeom>
          <a:ln w="3175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1416" y="8514584"/>
            <a:ext cx="4685030" cy="0"/>
          </a:xfrm>
          <a:custGeom>
            <a:avLst/>
            <a:gdLst/>
            <a:ahLst/>
            <a:cxnLst/>
            <a:rect l="l" t="t" r="r" b="b"/>
            <a:pathLst>
              <a:path w="4685030">
                <a:moveTo>
                  <a:pt x="0" y="0"/>
                </a:moveTo>
                <a:lnTo>
                  <a:pt x="4684776" y="0"/>
                </a:lnTo>
              </a:path>
            </a:pathLst>
          </a:custGeom>
          <a:ln w="13969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1416" y="735200"/>
            <a:ext cx="4684776" cy="7771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8368" y="10259565"/>
            <a:ext cx="6261100" cy="134620"/>
          </a:xfrm>
          <a:custGeom>
            <a:avLst/>
            <a:gdLst/>
            <a:ahLst/>
            <a:cxnLst/>
            <a:rect l="l" t="t" r="r" b="b"/>
            <a:pathLst>
              <a:path w="6261100" h="134620">
                <a:moveTo>
                  <a:pt x="0" y="134111"/>
                </a:moveTo>
                <a:lnTo>
                  <a:pt x="6260591" y="134111"/>
                </a:lnTo>
                <a:lnTo>
                  <a:pt x="6260591" y="0"/>
                </a:lnTo>
                <a:lnTo>
                  <a:pt x="0" y="0"/>
                </a:lnTo>
                <a:lnTo>
                  <a:pt x="0" y="134111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5464" y="1603245"/>
            <a:ext cx="2069591" cy="2487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1288" y="7327389"/>
            <a:ext cx="2057400" cy="1637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031" y="789429"/>
            <a:ext cx="4227830" cy="4185285"/>
          </a:xfrm>
          <a:custGeom>
            <a:avLst/>
            <a:gdLst/>
            <a:ahLst/>
            <a:cxnLst/>
            <a:rect l="l" t="t" r="r" b="b"/>
            <a:pathLst>
              <a:path w="4227830" h="4185285">
                <a:moveTo>
                  <a:pt x="0" y="4184904"/>
                </a:moveTo>
                <a:lnTo>
                  <a:pt x="4227576" y="4184904"/>
                </a:lnTo>
                <a:lnTo>
                  <a:pt x="4227576" y="0"/>
                </a:lnTo>
                <a:lnTo>
                  <a:pt x="0" y="0"/>
                </a:lnTo>
                <a:lnTo>
                  <a:pt x="0" y="4184904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8663" y="1747644"/>
            <a:ext cx="77914" cy="71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4132" y="755252"/>
            <a:ext cx="4255135" cy="11049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ts val="157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8.3.2- Absorptivity, </a:t>
            </a:r>
            <a:r>
              <a:rPr sz="1350" b="1" i="1" spc="-20" dirty="0">
                <a:latin typeface="Times New Roman"/>
                <a:cs typeface="Times New Roman"/>
              </a:rPr>
              <a:t>Reflectivity, </a:t>
            </a:r>
            <a:r>
              <a:rPr sz="1350" b="1" i="1" spc="-5" dirty="0">
                <a:latin typeface="Times New Roman"/>
                <a:cs typeface="Times New Roman"/>
              </a:rPr>
              <a:t>and</a:t>
            </a:r>
            <a:r>
              <a:rPr sz="1350" b="1" i="1" spc="-50" dirty="0">
                <a:latin typeface="Times New Roman"/>
                <a:cs typeface="Times New Roman"/>
              </a:rPr>
              <a:t> </a:t>
            </a:r>
            <a:r>
              <a:rPr sz="1350" b="1" i="1" spc="-20" dirty="0">
                <a:latin typeface="Times New Roman"/>
                <a:cs typeface="Times New Roman"/>
              </a:rPr>
              <a:t>Transmissivity</a:t>
            </a:r>
            <a:endParaRPr sz="1350">
              <a:latin typeface="Times New Roman"/>
              <a:cs typeface="Times New Roman"/>
            </a:endParaRPr>
          </a:p>
          <a:p>
            <a:pPr marL="12700" marR="5080" indent="151765" algn="just">
              <a:lnSpc>
                <a:spcPct val="95800"/>
              </a:lnSpc>
              <a:spcBef>
                <a:spcPts val="10"/>
              </a:spcBef>
            </a:pPr>
            <a:r>
              <a:rPr sz="1200" spc="-5" dirty="0">
                <a:latin typeface="Times New Roman"/>
                <a:cs typeface="Times New Roman"/>
              </a:rPr>
              <a:t>When radiation strikes a </a:t>
            </a:r>
            <a:r>
              <a:rPr sz="1200" spc="-10" dirty="0">
                <a:latin typeface="Times New Roman"/>
                <a:cs typeface="Times New Roman"/>
              </a:rPr>
              <a:t>surface, part </a:t>
            </a:r>
            <a:r>
              <a:rPr sz="1200" spc="-5" dirty="0">
                <a:latin typeface="Times New Roman"/>
                <a:cs typeface="Times New Roman"/>
              </a:rPr>
              <a:t>of it is absorbed, </a:t>
            </a:r>
            <a:r>
              <a:rPr sz="1200" spc="-10" dirty="0">
                <a:latin typeface="Times New Roman"/>
                <a:cs typeface="Times New Roman"/>
              </a:rPr>
              <a:t>part </a:t>
            </a:r>
            <a:r>
              <a:rPr sz="1200" spc="-5" dirty="0">
                <a:latin typeface="Times New Roman"/>
                <a:cs typeface="Times New Roman"/>
              </a:rPr>
              <a:t>of it is  reflected,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the remaining part, if </a:t>
            </a:r>
            <a:r>
              <a:rPr sz="1200" spc="-15" dirty="0">
                <a:latin typeface="Times New Roman"/>
                <a:cs typeface="Times New Roman"/>
              </a:rPr>
              <a:t>any, </a:t>
            </a:r>
            <a:r>
              <a:rPr sz="1200" spc="-5" dirty="0">
                <a:latin typeface="Times New Roman"/>
                <a:cs typeface="Times New Roman"/>
              </a:rPr>
              <a:t>is transmitted, as illustrated  in Fig.(8.4).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55"/>
              </a:lnSpc>
            </a:pPr>
            <a:r>
              <a:rPr sz="1200" spc="-1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fraction  of  </a:t>
            </a:r>
            <a:r>
              <a:rPr sz="1200" dirty="0">
                <a:latin typeface="Times New Roman"/>
                <a:cs typeface="Times New Roman"/>
              </a:rPr>
              <a:t>irradiation  </a:t>
            </a:r>
            <a:r>
              <a:rPr sz="1200" spc="-5" dirty="0">
                <a:latin typeface="Times New Roman"/>
                <a:cs typeface="Times New Roman"/>
              </a:rPr>
              <a:t>absorbed  </a:t>
            </a:r>
            <a:r>
              <a:rPr sz="1200" spc="5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the  surface  is  called 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405"/>
              </a:lnSpc>
            </a:pPr>
            <a:r>
              <a:rPr sz="1200" b="1" spc="-5" dirty="0">
                <a:latin typeface="Times New Roman"/>
                <a:cs typeface="Times New Roman"/>
              </a:rPr>
              <a:t>absorptivity    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dirty="0">
                <a:latin typeface="Times New Roman"/>
                <a:cs typeface="Times New Roman"/>
              </a:rPr>
              <a:t>fraction  </a:t>
            </a:r>
            <a:r>
              <a:rPr sz="1200" spc="-5" dirty="0">
                <a:latin typeface="Times New Roman"/>
                <a:cs typeface="Times New Roman"/>
              </a:rPr>
              <a:t>reflected  </a:t>
            </a:r>
            <a:r>
              <a:rPr sz="1200" spc="5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the  surface  is  called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75422" y="1922904"/>
            <a:ext cx="84201" cy="1017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3151" y="2100450"/>
            <a:ext cx="67627" cy="687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54015" y="1828365"/>
            <a:ext cx="3324860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  <a:tabLst>
                <a:tab pos="198120" algn="l"/>
                <a:tab pos="567055" algn="l"/>
                <a:tab pos="902335" algn="l"/>
                <a:tab pos="1527175" algn="l"/>
                <a:tab pos="2362835" algn="l"/>
                <a:tab pos="2612390" algn="l"/>
                <a:tab pos="3124835" algn="l"/>
              </a:tabLst>
            </a:pPr>
            <a:r>
              <a:rPr sz="1200" spc="-5" dirty="0">
                <a:latin typeface="Times New Roman"/>
                <a:cs typeface="Times New Roman"/>
              </a:rPr>
              <a:t>,	and	the	fr</a:t>
            </a:r>
            <a:r>
              <a:rPr sz="1200" spc="5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ction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Times New Roman"/>
                <a:cs typeface="Times New Roman"/>
              </a:rPr>
              <a:t>t</a:t>
            </a:r>
            <a:r>
              <a:rPr sz="1200" spc="-20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ansm</a:t>
            </a:r>
            <a:r>
              <a:rPr sz="1200" spc="5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tted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Times New Roman"/>
                <a:cs typeface="Times New Roman"/>
              </a:rPr>
              <a:t>called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  <a:p>
            <a:pPr marL="103505">
              <a:lnSpc>
                <a:spcPts val="1405"/>
              </a:lnSpc>
            </a:pP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76983" y="2410965"/>
            <a:ext cx="1828799" cy="944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87509" y="2299735"/>
            <a:ext cx="1171575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4505" algn="l"/>
              </a:tabLst>
            </a:pPr>
            <a:r>
              <a:rPr sz="1200" spc="10" dirty="0">
                <a:latin typeface="Times New Roman"/>
                <a:cs typeface="Times New Roman"/>
              </a:rPr>
              <a:t>0	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27940">
              <a:lnSpc>
                <a:spcPct val="100000"/>
              </a:lnSpc>
              <a:tabLst>
                <a:tab pos="497205" algn="l"/>
                <a:tab pos="865505" algn="l"/>
              </a:tabLst>
            </a:pPr>
            <a:r>
              <a:rPr sz="1200" spc="10" dirty="0">
                <a:latin typeface="Times New Roman"/>
                <a:cs typeface="Times New Roman"/>
              </a:rPr>
              <a:t>0	1	</a:t>
            </a:r>
            <a:r>
              <a:rPr sz="1200" spc="-20" dirty="0">
                <a:latin typeface="Times New Roman"/>
                <a:cs typeface="Times New Roman"/>
              </a:rPr>
              <a:t>(</a:t>
            </a:r>
            <a:r>
              <a:rPr sz="1200" spc="15" dirty="0">
                <a:latin typeface="Times New Roman"/>
                <a:cs typeface="Times New Roman"/>
              </a:rPr>
              <a:t>8</a:t>
            </a:r>
            <a:r>
              <a:rPr sz="1200" spc="-15" dirty="0">
                <a:latin typeface="Times New Roman"/>
                <a:cs typeface="Times New Roman"/>
              </a:rPr>
              <a:t>.</a:t>
            </a:r>
            <a:r>
              <a:rPr sz="1200" spc="-5" dirty="0">
                <a:latin typeface="Times New Roman"/>
                <a:cs typeface="Times New Roman"/>
              </a:rPr>
              <a:t>2</a:t>
            </a:r>
            <a:r>
              <a:rPr sz="1200" spc="5" dirty="0">
                <a:latin typeface="Times New Roman"/>
                <a:cs typeface="Times New Roman"/>
              </a:rPr>
              <a:t>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tabLst>
                <a:tab pos="499745" algn="l"/>
              </a:tabLst>
            </a:pPr>
            <a:r>
              <a:rPr sz="1200" spc="10" dirty="0">
                <a:latin typeface="Times New Roman"/>
                <a:cs typeface="Times New Roman"/>
              </a:rPr>
              <a:t>0	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12551" y="2882452"/>
            <a:ext cx="121285" cy="17145"/>
          </a:xfrm>
          <a:custGeom>
            <a:avLst/>
            <a:gdLst/>
            <a:ahLst/>
            <a:cxnLst/>
            <a:rect l="l" t="t" r="r" b="b"/>
            <a:pathLst>
              <a:path w="121285" h="17144">
                <a:moveTo>
                  <a:pt x="11239" y="0"/>
                </a:moveTo>
                <a:lnTo>
                  <a:pt x="6476" y="0"/>
                </a:lnTo>
                <a:lnTo>
                  <a:pt x="4381" y="761"/>
                </a:lnTo>
                <a:lnTo>
                  <a:pt x="2666" y="2476"/>
                </a:lnTo>
                <a:lnTo>
                  <a:pt x="762" y="4000"/>
                </a:lnTo>
                <a:lnTo>
                  <a:pt x="0" y="6095"/>
                </a:lnTo>
                <a:lnTo>
                  <a:pt x="0" y="10667"/>
                </a:lnTo>
                <a:lnTo>
                  <a:pt x="762" y="12763"/>
                </a:lnTo>
                <a:lnTo>
                  <a:pt x="2666" y="14477"/>
                </a:lnTo>
                <a:lnTo>
                  <a:pt x="4381" y="16192"/>
                </a:lnTo>
                <a:lnTo>
                  <a:pt x="6476" y="17144"/>
                </a:lnTo>
                <a:lnTo>
                  <a:pt x="11239" y="17144"/>
                </a:lnTo>
                <a:lnTo>
                  <a:pt x="13144" y="16192"/>
                </a:lnTo>
                <a:lnTo>
                  <a:pt x="16573" y="12763"/>
                </a:lnTo>
                <a:lnTo>
                  <a:pt x="17335" y="10667"/>
                </a:lnTo>
                <a:lnTo>
                  <a:pt x="17335" y="6095"/>
                </a:lnTo>
                <a:lnTo>
                  <a:pt x="16573" y="4000"/>
                </a:lnTo>
                <a:lnTo>
                  <a:pt x="14859" y="2476"/>
                </a:lnTo>
                <a:lnTo>
                  <a:pt x="13144" y="761"/>
                </a:lnTo>
                <a:lnTo>
                  <a:pt x="11239" y="0"/>
                </a:lnTo>
                <a:close/>
              </a:path>
              <a:path w="121285" h="17144">
                <a:moveTo>
                  <a:pt x="63055" y="0"/>
                </a:moveTo>
                <a:lnTo>
                  <a:pt x="58293" y="0"/>
                </a:lnTo>
                <a:lnTo>
                  <a:pt x="56197" y="761"/>
                </a:lnTo>
                <a:lnTo>
                  <a:pt x="54483" y="2476"/>
                </a:lnTo>
                <a:lnTo>
                  <a:pt x="52768" y="4000"/>
                </a:lnTo>
                <a:lnTo>
                  <a:pt x="51815" y="6095"/>
                </a:lnTo>
                <a:lnTo>
                  <a:pt x="51815" y="10667"/>
                </a:lnTo>
                <a:lnTo>
                  <a:pt x="52768" y="12763"/>
                </a:lnTo>
                <a:lnTo>
                  <a:pt x="56197" y="16192"/>
                </a:lnTo>
                <a:lnTo>
                  <a:pt x="58293" y="17144"/>
                </a:lnTo>
                <a:lnTo>
                  <a:pt x="63055" y="17144"/>
                </a:lnTo>
                <a:lnTo>
                  <a:pt x="65150" y="16192"/>
                </a:lnTo>
                <a:lnTo>
                  <a:pt x="66675" y="14477"/>
                </a:lnTo>
                <a:lnTo>
                  <a:pt x="68389" y="12763"/>
                </a:lnTo>
                <a:lnTo>
                  <a:pt x="69341" y="10667"/>
                </a:lnTo>
                <a:lnTo>
                  <a:pt x="69341" y="6095"/>
                </a:lnTo>
                <a:lnTo>
                  <a:pt x="68389" y="4000"/>
                </a:lnTo>
                <a:lnTo>
                  <a:pt x="66675" y="2476"/>
                </a:lnTo>
                <a:lnTo>
                  <a:pt x="65150" y="761"/>
                </a:lnTo>
                <a:lnTo>
                  <a:pt x="63055" y="0"/>
                </a:lnTo>
                <a:close/>
              </a:path>
              <a:path w="121285" h="17144">
                <a:moveTo>
                  <a:pt x="114871" y="0"/>
                </a:moveTo>
                <a:lnTo>
                  <a:pt x="110109" y="0"/>
                </a:lnTo>
                <a:lnTo>
                  <a:pt x="108013" y="761"/>
                </a:lnTo>
                <a:lnTo>
                  <a:pt x="106299" y="2476"/>
                </a:lnTo>
                <a:lnTo>
                  <a:pt x="104584" y="4000"/>
                </a:lnTo>
                <a:lnTo>
                  <a:pt x="103632" y="6095"/>
                </a:lnTo>
                <a:lnTo>
                  <a:pt x="103632" y="10667"/>
                </a:lnTo>
                <a:lnTo>
                  <a:pt x="104584" y="12763"/>
                </a:lnTo>
                <a:lnTo>
                  <a:pt x="108013" y="16192"/>
                </a:lnTo>
                <a:lnTo>
                  <a:pt x="110109" y="17144"/>
                </a:lnTo>
                <a:lnTo>
                  <a:pt x="114871" y="17144"/>
                </a:lnTo>
                <a:lnTo>
                  <a:pt x="116966" y="16192"/>
                </a:lnTo>
                <a:lnTo>
                  <a:pt x="118681" y="14477"/>
                </a:lnTo>
                <a:lnTo>
                  <a:pt x="120205" y="12763"/>
                </a:lnTo>
                <a:lnTo>
                  <a:pt x="121158" y="10667"/>
                </a:lnTo>
                <a:lnTo>
                  <a:pt x="121158" y="6095"/>
                </a:lnTo>
                <a:lnTo>
                  <a:pt x="120205" y="4000"/>
                </a:lnTo>
                <a:lnTo>
                  <a:pt x="116966" y="761"/>
                </a:lnTo>
                <a:lnTo>
                  <a:pt x="1148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298" y="3255451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411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91298" y="3108766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411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91298" y="2962081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430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57865" y="3396802"/>
            <a:ext cx="37465" cy="154305"/>
          </a:xfrm>
          <a:custGeom>
            <a:avLst/>
            <a:gdLst/>
            <a:ahLst/>
            <a:cxnLst/>
            <a:rect l="l" t="t" r="r" b="b"/>
            <a:pathLst>
              <a:path w="37464" h="154304">
                <a:moveTo>
                  <a:pt x="37147" y="0"/>
                </a:moveTo>
                <a:lnTo>
                  <a:pt x="29718" y="0"/>
                </a:lnTo>
                <a:lnTo>
                  <a:pt x="29718" y="115061"/>
                </a:lnTo>
                <a:lnTo>
                  <a:pt x="28956" y="123634"/>
                </a:lnTo>
                <a:lnTo>
                  <a:pt x="0" y="150875"/>
                </a:lnTo>
                <a:lnTo>
                  <a:pt x="0" y="154114"/>
                </a:lnTo>
                <a:lnTo>
                  <a:pt x="34956" y="128873"/>
                </a:lnTo>
                <a:lnTo>
                  <a:pt x="37147" y="111061"/>
                </a:lnTo>
                <a:lnTo>
                  <a:pt x="371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91298" y="2673855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411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1298" y="2527170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4114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91298" y="2380485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4305"/>
                </a:lnTo>
              </a:path>
            </a:pathLst>
          </a:custGeom>
          <a:ln w="7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7583" y="2815396"/>
            <a:ext cx="37465" cy="154305"/>
          </a:xfrm>
          <a:custGeom>
            <a:avLst/>
            <a:gdLst/>
            <a:ahLst/>
            <a:cxnLst/>
            <a:rect l="l" t="t" r="r" b="b"/>
            <a:pathLst>
              <a:path w="37464" h="154305">
                <a:moveTo>
                  <a:pt x="7429" y="0"/>
                </a:moveTo>
                <a:lnTo>
                  <a:pt x="0" y="0"/>
                </a:lnTo>
                <a:lnTo>
                  <a:pt x="83" y="41055"/>
                </a:lnTo>
                <a:lnTo>
                  <a:pt x="7810" y="63817"/>
                </a:lnTo>
                <a:lnTo>
                  <a:pt x="10287" y="67246"/>
                </a:lnTo>
                <a:lnTo>
                  <a:pt x="13715" y="69913"/>
                </a:lnTo>
                <a:lnTo>
                  <a:pt x="17935" y="72023"/>
                </a:lnTo>
                <a:lnTo>
                  <a:pt x="21907" y="74104"/>
                </a:lnTo>
                <a:lnTo>
                  <a:pt x="27241" y="75819"/>
                </a:lnTo>
                <a:lnTo>
                  <a:pt x="33908" y="77343"/>
                </a:lnTo>
                <a:lnTo>
                  <a:pt x="27241" y="78867"/>
                </a:lnTo>
                <a:lnTo>
                  <a:pt x="22098" y="80391"/>
                </a:lnTo>
                <a:lnTo>
                  <a:pt x="18287" y="82486"/>
                </a:lnTo>
                <a:lnTo>
                  <a:pt x="14477" y="84391"/>
                </a:lnTo>
                <a:lnTo>
                  <a:pt x="0" y="154305"/>
                </a:lnTo>
                <a:lnTo>
                  <a:pt x="7429" y="154305"/>
                </a:lnTo>
                <a:lnTo>
                  <a:pt x="7429" y="123063"/>
                </a:lnTo>
                <a:lnTo>
                  <a:pt x="7858" y="113630"/>
                </a:lnTo>
                <a:lnTo>
                  <a:pt x="37337" y="80200"/>
                </a:lnTo>
                <a:lnTo>
                  <a:pt x="37337" y="74485"/>
                </a:lnTo>
                <a:lnTo>
                  <a:pt x="7858" y="41055"/>
                </a:lnTo>
                <a:lnTo>
                  <a:pt x="7429" y="31623"/>
                </a:lnTo>
                <a:lnTo>
                  <a:pt x="7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57865" y="2234371"/>
            <a:ext cx="37465" cy="154305"/>
          </a:xfrm>
          <a:custGeom>
            <a:avLst/>
            <a:gdLst/>
            <a:ahLst/>
            <a:cxnLst/>
            <a:rect l="l" t="t" r="r" b="b"/>
            <a:pathLst>
              <a:path w="37464" h="154305">
                <a:moveTo>
                  <a:pt x="0" y="0"/>
                </a:moveTo>
                <a:lnTo>
                  <a:pt x="0" y="3238"/>
                </a:lnTo>
                <a:lnTo>
                  <a:pt x="5524" y="4572"/>
                </a:lnTo>
                <a:lnTo>
                  <a:pt x="10287" y="6476"/>
                </a:lnTo>
                <a:lnTo>
                  <a:pt x="14287" y="9144"/>
                </a:lnTo>
                <a:lnTo>
                  <a:pt x="18478" y="11620"/>
                </a:lnTo>
                <a:lnTo>
                  <a:pt x="21526" y="14668"/>
                </a:lnTo>
                <a:lnTo>
                  <a:pt x="29718" y="154114"/>
                </a:lnTo>
                <a:lnTo>
                  <a:pt x="37147" y="154114"/>
                </a:lnTo>
                <a:lnTo>
                  <a:pt x="37147" y="43052"/>
                </a:lnTo>
                <a:lnTo>
                  <a:pt x="36605" y="33522"/>
                </a:lnTo>
                <a:lnTo>
                  <a:pt x="8959" y="16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88129" y="3283835"/>
            <a:ext cx="76581" cy="9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59720" y="3283835"/>
            <a:ext cx="76390" cy="95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0597" y="3322316"/>
            <a:ext cx="80010" cy="35560"/>
          </a:xfrm>
          <a:custGeom>
            <a:avLst/>
            <a:gdLst/>
            <a:ahLst/>
            <a:cxnLst/>
            <a:rect l="l" t="t" r="r" b="b"/>
            <a:pathLst>
              <a:path w="80010" h="35560">
                <a:moveTo>
                  <a:pt x="79819" y="0"/>
                </a:moveTo>
                <a:lnTo>
                  <a:pt x="0" y="0"/>
                </a:lnTo>
                <a:lnTo>
                  <a:pt x="0" y="7238"/>
                </a:lnTo>
                <a:lnTo>
                  <a:pt x="79819" y="7238"/>
                </a:lnTo>
                <a:lnTo>
                  <a:pt x="79819" y="0"/>
                </a:lnTo>
                <a:close/>
              </a:path>
              <a:path w="80010" h="35560">
                <a:moveTo>
                  <a:pt x="79819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79819" y="35242"/>
                </a:lnTo>
                <a:lnTo>
                  <a:pt x="79819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69732" y="3322316"/>
            <a:ext cx="80010" cy="35560"/>
          </a:xfrm>
          <a:custGeom>
            <a:avLst/>
            <a:gdLst/>
            <a:ahLst/>
            <a:cxnLst/>
            <a:rect l="l" t="t" r="r" b="b"/>
            <a:pathLst>
              <a:path w="80010" h="35560">
                <a:moveTo>
                  <a:pt x="79819" y="0"/>
                </a:moveTo>
                <a:lnTo>
                  <a:pt x="0" y="0"/>
                </a:lnTo>
                <a:lnTo>
                  <a:pt x="0" y="7238"/>
                </a:lnTo>
                <a:lnTo>
                  <a:pt x="79819" y="7238"/>
                </a:lnTo>
                <a:lnTo>
                  <a:pt x="79819" y="0"/>
                </a:lnTo>
                <a:close/>
              </a:path>
              <a:path w="80010" h="35560">
                <a:moveTo>
                  <a:pt x="79819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79819" y="35242"/>
                </a:lnTo>
                <a:lnTo>
                  <a:pt x="79819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85272" y="2835589"/>
            <a:ext cx="76580" cy="9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27716" y="2835589"/>
            <a:ext cx="76581" cy="95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71253" y="2874070"/>
            <a:ext cx="80010" cy="35560"/>
          </a:xfrm>
          <a:custGeom>
            <a:avLst/>
            <a:gdLst/>
            <a:ahLst/>
            <a:cxnLst/>
            <a:rect l="l" t="t" r="r" b="b"/>
            <a:pathLst>
              <a:path w="80010" h="35560">
                <a:moveTo>
                  <a:pt x="80009" y="0"/>
                </a:moveTo>
                <a:lnTo>
                  <a:pt x="0" y="0"/>
                </a:lnTo>
                <a:lnTo>
                  <a:pt x="0" y="7239"/>
                </a:lnTo>
                <a:lnTo>
                  <a:pt x="80009" y="7239"/>
                </a:lnTo>
                <a:lnTo>
                  <a:pt x="80009" y="0"/>
                </a:lnTo>
                <a:close/>
              </a:path>
              <a:path w="80010" h="35560">
                <a:moveTo>
                  <a:pt x="80009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80009" y="35242"/>
                </a:lnTo>
                <a:lnTo>
                  <a:pt x="80009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1170" y="2874070"/>
            <a:ext cx="80010" cy="35560"/>
          </a:xfrm>
          <a:custGeom>
            <a:avLst/>
            <a:gdLst/>
            <a:ahLst/>
            <a:cxnLst/>
            <a:rect l="l" t="t" r="r" b="b"/>
            <a:pathLst>
              <a:path w="80010" h="35560">
                <a:moveTo>
                  <a:pt x="80010" y="0"/>
                </a:moveTo>
                <a:lnTo>
                  <a:pt x="0" y="0"/>
                </a:lnTo>
                <a:lnTo>
                  <a:pt x="0" y="7239"/>
                </a:lnTo>
                <a:lnTo>
                  <a:pt x="80010" y="7239"/>
                </a:lnTo>
                <a:lnTo>
                  <a:pt x="80010" y="0"/>
                </a:lnTo>
                <a:close/>
              </a:path>
              <a:path w="80010" h="35560">
                <a:moveTo>
                  <a:pt x="80010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80010" y="35242"/>
                </a:lnTo>
                <a:lnTo>
                  <a:pt x="80010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1556" y="2369055"/>
            <a:ext cx="76580" cy="95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14571" y="2369055"/>
            <a:ext cx="76580" cy="95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50679" y="2407726"/>
            <a:ext cx="80010" cy="35560"/>
          </a:xfrm>
          <a:custGeom>
            <a:avLst/>
            <a:gdLst/>
            <a:ahLst/>
            <a:cxnLst/>
            <a:rect l="l" t="t" r="r" b="b"/>
            <a:pathLst>
              <a:path w="80010" h="35560">
                <a:moveTo>
                  <a:pt x="79819" y="0"/>
                </a:moveTo>
                <a:lnTo>
                  <a:pt x="0" y="0"/>
                </a:lnTo>
                <a:lnTo>
                  <a:pt x="0" y="7238"/>
                </a:lnTo>
                <a:lnTo>
                  <a:pt x="79819" y="7238"/>
                </a:lnTo>
                <a:lnTo>
                  <a:pt x="79819" y="0"/>
                </a:lnTo>
                <a:close/>
              </a:path>
              <a:path w="80010" h="35560">
                <a:moveTo>
                  <a:pt x="79819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79819" y="35242"/>
                </a:lnTo>
                <a:lnTo>
                  <a:pt x="79819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94878" y="2407726"/>
            <a:ext cx="80010" cy="35560"/>
          </a:xfrm>
          <a:custGeom>
            <a:avLst/>
            <a:gdLst/>
            <a:ahLst/>
            <a:cxnLst/>
            <a:rect l="l" t="t" r="r" b="b"/>
            <a:pathLst>
              <a:path w="80010" h="35560">
                <a:moveTo>
                  <a:pt x="79819" y="0"/>
                </a:moveTo>
                <a:lnTo>
                  <a:pt x="0" y="0"/>
                </a:lnTo>
                <a:lnTo>
                  <a:pt x="0" y="7238"/>
                </a:lnTo>
                <a:lnTo>
                  <a:pt x="79819" y="7238"/>
                </a:lnTo>
                <a:lnTo>
                  <a:pt x="79819" y="0"/>
                </a:lnTo>
                <a:close/>
              </a:path>
              <a:path w="80010" h="35560">
                <a:moveTo>
                  <a:pt x="79819" y="28003"/>
                </a:moveTo>
                <a:lnTo>
                  <a:pt x="0" y="28003"/>
                </a:lnTo>
                <a:lnTo>
                  <a:pt x="0" y="35242"/>
                </a:lnTo>
                <a:lnTo>
                  <a:pt x="79819" y="35242"/>
                </a:lnTo>
                <a:lnTo>
                  <a:pt x="79819" y="28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78783" y="3310315"/>
            <a:ext cx="65912" cy="71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59623" y="3310315"/>
            <a:ext cx="65912" cy="710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46207" y="2860164"/>
            <a:ext cx="97345" cy="1036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1342" y="2860164"/>
            <a:ext cx="97345" cy="1036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34301" y="2393820"/>
            <a:ext cx="91916" cy="727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56861" y="2393820"/>
            <a:ext cx="91916" cy="727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39784" y="3205188"/>
            <a:ext cx="87947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i="1" spc="-30" dirty="0">
                <a:latin typeface="Times New Roman"/>
                <a:cs typeface="Times New Roman"/>
              </a:rPr>
              <a:t>Transmitivity;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52055" y="2757073"/>
            <a:ext cx="755015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50" i="1" spc="-35" dirty="0">
                <a:latin typeface="Times New Roman"/>
                <a:cs typeface="Times New Roman"/>
              </a:rPr>
              <a:t>Reflectivi</a:t>
            </a:r>
            <a:r>
              <a:rPr sz="1250" i="1" spc="-165" dirty="0">
                <a:latin typeface="Times New Roman"/>
                <a:cs typeface="Times New Roman"/>
              </a:rPr>
              <a:t> </a:t>
            </a:r>
            <a:r>
              <a:rPr sz="1250" i="1" spc="-65" dirty="0">
                <a:latin typeface="Times New Roman"/>
                <a:cs typeface="Times New Roman"/>
              </a:rPr>
              <a:t>ty;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4378" y="1828365"/>
            <a:ext cx="939800" cy="6826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b="1" spc="-5" dirty="0">
                <a:latin typeface="Times New Roman"/>
                <a:cs typeface="Times New Roman"/>
              </a:rPr>
              <a:t>reflectivity  t</a:t>
            </a:r>
            <a:r>
              <a:rPr sz="1200" b="1" spc="-30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an</a:t>
            </a:r>
            <a:r>
              <a:rPr sz="1200" b="1" spc="10" dirty="0">
                <a:latin typeface="Times New Roman"/>
                <a:cs typeface="Times New Roman"/>
              </a:rPr>
              <a:t>s</a:t>
            </a:r>
            <a:r>
              <a:rPr sz="1200" b="1" spc="-25" dirty="0">
                <a:latin typeface="Times New Roman"/>
                <a:cs typeface="Times New Roman"/>
              </a:rPr>
              <a:t>m</a:t>
            </a:r>
            <a:r>
              <a:rPr sz="1200" b="1" spc="-5" dirty="0">
                <a:latin typeface="Times New Roman"/>
                <a:cs typeface="Times New Roman"/>
              </a:rPr>
              <a:t>i</a:t>
            </a:r>
            <a:r>
              <a:rPr sz="1200" b="1" spc="10" dirty="0">
                <a:latin typeface="Times New Roman"/>
                <a:cs typeface="Times New Roman"/>
              </a:rPr>
              <a:t>s</a:t>
            </a:r>
            <a:r>
              <a:rPr sz="1200" b="1" spc="-10" dirty="0">
                <a:latin typeface="Times New Roman"/>
                <a:cs typeface="Times New Roman"/>
              </a:rPr>
              <a:t>sivity</a:t>
            </a:r>
            <a:endParaRPr sz="1200">
              <a:latin typeface="Times New Roman"/>
              <a:cs typeface="Times New Roman"/>
            </a:endParaRPr>
          </a:p>
          <a:p>
            <a:pPr marL="48895">
              <a:lnSpc>
                <a:spcPct val="100000"/>
              </a:lnSpc>
              <a:spcBef>
                <a:spcPts val="825"/>
              </a:spcBef>
            </a:pPr>
            <a:r>
              <a:rPr sz="1250" i="1" spc="-25" dirty="0">
                <a:latin typeface="Times New Roman"/>
                <a:cs typeface="Times New Roman"/>
              </a:rPr>
              <a:t>Absorptivity;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54412" y="2171359"/>
            <a:ext cx="1849755" cy="1372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364" marR="65405" indent="-43180">
              <a:lnSpc>
                <a:spcPct val="113599"/>
              </a:lnSpc>
              <a:spcBef>
                <a:spcPts val="95"/>
              </a:spcBef>
              <a:tabLst>
                <a:tab pos="1522095" algn="l"/>
                <a:tab pos="1595120" algn="l"/>
              </a:tabLst>
            </a:pPr>
            <a:r>
              <a:rPr sz="1250" i="1" spc="-50" dirty="0">
                <a:latin typeface="Times New Roman"/>
                <a:cs typeface="Times New Roman"/>
              </a:rPr>
              <a:t>A</a:t>
            </a:r>
            <a:r>
              <a:rPr sz="1250" i="1" spc="-30" dirty="0">
                <a:latin typeface="Times New Roman"/>
                <a:cs typeface="Times New Roman"/>
              </a:rPr>
              <a:t>b</a:t>
            </a:r>
            <a:r>
              <a:rPr sz="1250" i="1" spc="15" dirty="0">
                <a:latin typeface="Times New Roman"/>
                <a:cs typeface="Times New Roman"/>
              </a:rPr>
              <a:t>s</a:t>
            </a:r>
            <a:r>
              <a:rPr sz="1250" i="1" spc="-5" dirty="0">
                <a:latin typeface="Times New Roman"/>
                <a:cs typeface="Times New Roman"/>
              </a:rPr>
              <a:t>o</a:t>
            </a:r>
            <a:r>
              <a:rPr sz="1250" i="1" spc="15" dirty="0">
                <a:latin typeface="Times New Roman"/>
                <a:cs typeface="Times New Roman"/>
              </a:rPr>
              <a:t>r</a:t>
            </a:r>
            <a:r>
              <a:rPr sz="1250" i="1" spc="-30" dirty="0">
                <a:latin typeface="Times New Roman"/>
                <a:cs typeface="Times New Roman"/>
              </a:rPr>
              <a:t>b</a:t>
            </a:r>
            <a:r>
              <a:rPr sz="1250" i="1" spc="-60" dirty="0">
                <a:latin typeface="Times New Roman"/>
                <a:cs typeface="Times New Roman"/>
              </a:rPr>
              <a:t>e</a:t>
            </a:r>
            <a:r>
              <a:rPr sz="1250" i="1" spc="-15" dirty="0">
                <a:latin typeface="Times New Roman"/>
                <a:cs typeface="Times New Roman"/>
              </a:rPr>
              <a:t>d</a:t>
            </a:r>
            <a:r>
              <a:rPr sz="1250" i="1" spc="130" dirty="0">
                <a:latin typeface="Times New Roman"/>
                <a:cs typeface="Times New Roman"/>
              </a:rPr>
              <a:t> </a:t>
            </a:r>
            <a:r>
              <a:rPr sz="1250" i="1" spc="-75" dirty="0">
                <a:latin typeface="Times New Roman"/>
                <a:cs typeface="Times New Roman"/>
              </a:rPr>
              <a:t>R</a:t>
            </a:r>
            <a:r>
              <a:rPr sz="1250" i="1" spc="-10" dirty="0">
                <a:latin typeface="Times New Roman"/>
                <a:cs typeface="Times New Roman"/>
              </a:rPr>
              <a:t>a</a:t>
            </a:r>
            <a:r>
              <a:rPr sz="1250" i="1" spc="-30" dirty="0">
                <a:latin typeface="Times New Roman"/>
                <a:cs typeface="Times New Roman"/>
              </a:rPr>
              <a:t>d</a:t>
            </a:r>
            <a:r>
              <a:rPr sz="1250" i="1" spc="-40" dirty="0">
                <a:latin typeface="Times New Roman"/>
                <a:cs typeface="Times New Roman"/>
              </a:rPr>
              <a:t>i</a:t>
            </a:r>
            <a:r>
              <a:rPr sz="1250" i="1" spc="-30" dirty="0">
                <a:latin typeface="Times New Roman"/>
                <a:cs typeface="Times New Roman"/>
              </a:rPr>
              <a:t>a</a:t>
            </a:r>
            <a:r>
              <a:rPr sz="1250" i="1" spc="-40" dirty="0">
                <a:latin typeface="Times New Roman"/>
                <a:cs typeface="Times New Roman"/>
              </a:rPr>
              <a:t>t</a:t>
            </a:r>
            <a:r>
              <a:rPr sz="1250" i="1" spc="-65" dirty="0">
                <a:latin typeface="Times New Roman"/>
                <a:cs typeface="Times New Roman"/>
              </a:rPr>
              <a:t>i</a:t>
            </a:r>
            <a:r>
              <a:rPr sz="1250" i="1" spc="-5" dirty="0">
                <a:latin typeface="Times New Roman"/>
                <a:cs typeface="Times New Roman"/>
              </a:rPr>
              <a:t>o</a:t>
            </a:r>
            <a:r>
              <a:rPr sz="1250" i="1" spc="-15" dirty="0">
                <a:latin typeface="Times New Roman"/>
                <a:cs typeface="Times New Roman"/>
              </a:rPr>
              <a:t>n</a:t>
            </a:r>
            <a:r>
              <a:rPr sz="1250" i="1" dirty="0">
                <a:latin typeface="Times New Roman"/>
                <a:cs typeface="Times New Roman"/>
              </a:rPr>
              <a:t>	G</a:t>
            </a:r>
            <a:r>
              <a:rPr sz="1125" i="1" spc="44" baseline="-18518" dirty="0">
                <a:latin typeface="Times New Roman"/>
                <a:cs typeface="Times New Roman"/>
              </a:rPr>
              <a:t>ab</a:t>
            </a:r>
            <a:r>
              <a:rPr sz="1125" i="1" spc="-22" baseline="-18518" dirty="0">
                <a:latin typeface="Times New Roman"/>
                <a:cs typeface="Times New Roman"/>
              </a:rPr>
              <a:t>s </a:t>
            </a:r>
            <a:r>
              <a:rPr sz="1125" i="1" spc="-15" baseline="-18518" dirty="0">
                <a:latin typeface="Times New Roman"/>
                <a:cs typeface="Times New Roman"/>
              </a:rPr>
              <a:t> </a:t>
            </a:r>
            <a:r>
              <a:rPr sz="1250" i="1" spc="-30" dirty="0">
                <a:latin typeface="Times New Roman"/>
                <a:cs typeface="Times New Roman"/>
              </a:rPr>
              <a:t>Incident</a:t>
            </a:r>
            <a:r>
              <a:rPr sz="1250" i="1" spc="180" dirty="0">
                <a:latin typeface="Times New Roman"/>
                <a:cs typeface="Times New Roman"/>
              </a:rPr>
              <a:t> </a:t>
            </a:r>
            <a:r>
              <a:rPr sz="1250" i="1" spc="-35" dirty="0">
                <a:latin typeface="Times New Roman"/>
                <a:cs typeface="Times New Roman"/>
              </a:rPr>
              <a:t>Radiation		</a:t>
            </a:r>
            <a:r>
              <a:rPr sz="1250" i="1" spc="-20" dirty="0">
                <a:latin typeface="Times New Roman"/>
                <a:cs typeface="Times New Roman"/>
              </a:rPr>
              <a:t>G</a:t>
            </a:r>
            <a:endParaRPr sz="1250">
              <a:latin typeface="Times New Roman"/>
              <a:cs typeface="Times New Roman"/>
            </a:endParaRPr>
          </a:p>
          <a:p>
            <a:pPr marL="38100" marR="43180" indent="85090" algn="r">
              <a:lnSpc>
                <a:spcPct val="116300"/>
              </a:lnSpc>
              <a:spcBef>
                <a:spcPts val="220"/>
              </a:spcBef>
              <a:tabLst>
                <a:tab pos="1491615" algn="l"/>
                <a:tab pos="1543685" algn="l"/>
                <a:tab pos="1631950" algn="l"/>
              </a:tabLst>
            </a:pPr>
            <a:r>
              <a:rPr sz="1250" i="1" spc="-50" dirty="0">
                <a:latin typeface="Times New Roman"/>
                <a:cs typeface="Times New Roman"/>
              </a:rPr>
              <a:t>R</a:t>
            </a:r>
            <a:r>
              <a:rPr sz="1250" i="1" spc="-60" dirty="0">
                <a:latin typeface="Times New Roman"/>
                <a:cs typeface="Times New Roman"/>
              </a:rPr>
              <a:t>e</a:t>
            </a:r>
            <a:r>
              <a:rPr sz="1250" i="1" spc="-65" dirty="0">
                <a:latin typeface="Times New Roman"/>
                <a:cs typeface="Times New Roman"/>
              </a:rPr>
              <a:t>f</a:t>
            </a:r>
            <a:r>
              <a:rPr sz="1250" i="1" spc="-40" dirty="0">
                <a:latin typeface="Times New Roman"/>
                <a:cs typeface="Times New Roman"/>
              </a:rPr>
              <a:t>l</a:t>
            </a:r>
            <a:r>
              <a:rPr sz="1250" i="1" spc="-60" dirty="0">
                <a:latin typeface="Times New Roman"/>
                <a:cs typeface="Times New Roman"/>
              </a:rPr>
              <a:t>ec</a:t>
            </a:r>
            <a:r>
              <a:rPr sz="1250" i="1" spc="-40" dirty="0">
                <a:latin typeface="Times New Roman"/>
                <a:cs typeface="Times New Roman"/>
              </a:rPr>
              <a:t>t</a:t>
            </a:r>
            <a:r>
              <a:rPr sz="1250" i="1" spc="-60" dirty="0">
                <a:latin typeface="Times New Roman"/>
                <a:cs typeface="Times New Roman"/>
              </a:rPr>
              <a:t>e</a:t>
            </a:r>
            <a:r>
              <a:rPr sz="1250" i="1" spc="-15" dirty="0">
                <a:latin typeface="Times New Roman"/>
                <a:cs typeface="Times New Roman"/>
              </a:rPr>
              <a:t>d</a:t>
            </a:r>
            <a:r>
              <a:rPr sz="1250" i="1" dirty="0">
                <a:latin typeface="Times New Roman"/>
                <a:cs typeface="Times New Roman"/>
              </a:rPr>
              <a:t> </a:t>
            </a:r>
            <a:r>
              <a:rPr sz="1250" i="1" spc="80" dirty="0">
                <a:latin typeface="Times New Roman"/>
                <a:cs typeface="Times New Roman"/>
              </a:rPr>
              <a:t> </a:t>
            </a:r>
            <a:r>
              <a:rPr sz="1250" i="1" spc="-75" dirty="0">
                <a:latin typeface="Times New Roman"/>
                <a:cs typeface="Times New Roman"/>
              </a:rPr>
              <a:t>R</a:t>
            </a:r>
            <a:r>
              <a:rPr sz="1250" i="1" spc="-30" dirty="0">
                <a:latin typeface="Times New Roman"/>
                <a:cs typeface="Times New Roman"/>
              </a:rPr>
              <a:t>a</a:t>
            </a:r>
            <a:r>
              <a:rPr sz="1250" i="1" spc="-5" dirty="0">
                <a:latin typeface="Times New Roman"/>
                <a:cs typeface="Times New Roman"/>
              </a:rPr>
              <a:t>d</a:t>
            </a:r>
            <a:r>
              <a:rPr sz="1250" i="1" spc="-65" dirty="0">
                <a:latin typeface="Times New Roman"/>
                <a:cs typeface="Times New Roman"/>
              </a:rPr>
              <a:t>i</a:t>
            </a:r>
            <a:r>
              <a:rPr sz="1250" i="1" spc="-10" dirty="0">
                <a:latin typeface="Times New Roman"/>
                <a:cs typeface="Times New Roman"/>
              </a:rPr>
              <a:t>a</a:t>
            </a:r>
            <a:r>
              <a:rPr sz="1250" i="1" spc="-65" dirty="0">
                <a:latin typeface="Times New Roman"/>
                <a:cs typeface="Times New Roman"/>
              </a:rPr>
              <a:t>t</a:t>
            </a:r>
            <a:r>
              <a:rPr sz="1250" i="1" spc="-40" dirty="0">
                <a:latin typeface="Times New Roman"/>
                <a:cs typeface="Times New Roman"/>
              </a:rPr>
              <a:t>i</a:t>
            </a:r>
            <a:r>
              <a:rPr sz="1250" i="1" spc="-30" dirty="0">
                <a:latin typeface="Times New Roman"/>
                <a:cs typeface="Times New Roman"/>
              </a:rPr>
              <a:t>o</a:t>
            </a:r>
            <a:r>
              <a:rPr sz="1250" i="1" spc="-15" dirty="0">
                <a:latin typeface="Times New Roman"/>
                <a:cs typeface="Times New Roman"/>
              </a:rPr>
              <a:t>n</a:t>
            </a:r>
            <a:r>
              <a:rPr sz="1250" i="1" dirty="0">
                <a:latin typeface="Times New Roman"/>
                <a:cs typeface="Times New Roman"/>
              </a:rPr>
              <a:t>		</a:t>
            </a:r>
            <a:r>
              <a:rPr sz="1875" i="1" spc="-37" baseline="6666" dirty="0">
                <a:latin typeface="Times New Roman"/>
                <a:cs typeface="Times New Roman"/>
              </a:rPr>
              <a:t>G</a:t>
            </a:r>
            <a:r>
              <a:rPr sz="1125" i="1" spc="22" baseline="-11111" dirty="0">
                <a:latin typeface="Times New Roman"/>
                <a:cs typeface="Times New Roman"/>
              </a:rPr>
              <a:t>r</a:t>
            </a:r>
            <a:r>
              <a:rPr sz="1125" i="1" spc="-44" baseline="-11111" dirty="0">
                <a:latin typeface="Times New Roman"/>
                <a:cs typeface="Times New Roman"/>
              </a:rPr>
              <a:t>e</a:t>
            </a:r>
            <a:r>
              <a:rPr sz="1125" i="1" spc="37" baseline="-11111" dirty="0">
                <a:latin typeface="Times New Roman"/>
                <a:cs typeface="Times New Roman"/>
              </a:rPr>
              <a:t>f  </a:t>
            </a:r>
            <a:r>
              <a:rPr sz="1250" i="1" spc="-10" dirty="0">
                <a:latin typeface="Times New Roman"/>
                <a:cs typeface="Times New Roman"/>
              </a:rPr>
              <a:t>I</a:t>
            </a:r>
            <a:r>
              <a:rPr sz="1250" i="1" spc="-5" dirty="0">
                <a:latin typeface="Times New Roman"/>
                <a:cs typeface="Times New Roman"/>
              </a:rPr>
              <a:t>n</a:t>
            </a:r>
            <a:r>
              <a:rPr sz="1250" i="1" spc="-60" dirty="0">
                <a:latin typeface="Times New Roman"/>
                <a:cs typeface="Times New Roman"/>
              </a:rPr>
              <a:t>c</a:t>
            </a:r>
            <a:r>
              <a:rPr sz="1250" i="1" spc="-65" dirty="0">
                <a:latin typeface="Times New Roman"/>
                <a:cs typeface="Times New Roman"/>
              </a:rPr>
              <a:t>i</a:t>
            </a:r>
            <a:r>
              <a:rPr sz="1250" i="1" spc="-5" dirty="0">
                <a:latin typeface="Times New Roman"/>
                <a:cs typeface="Times New Roman"/>
              </a:rPr>
              <a:t>d</a:t>
            </a:r>
            <a:r>
              <a:rPr sz="1250" i="1" spc="-60" dirty="0">
                <a:latin typeface="Times New Roman"/>
                <a:cs typeface="Times New Roman"/>
              </a:rPr>
              <a:t>e</a:t>
            </a:r>
            <a:r>
              <a:rPr sz="1250" i="1" spc="-30" dirty="0">
                <a:latin typeface="Times New Roman"/>
                <a:cs typeface="Times New Roman"/>
              </a:rPr>
              <a:t>n</a:t>
            </a:r>
            <a:r>
              <a:rPr sz="1250" i="1" spc="-10" dirty="0">
                <a:latin typeface="Times New Roman"/>
                <a:cs typeface="Times New Roman"/>
              </a:rPr>
              <a:t>t</a:t>
            </a:r>
            <a:r>
              <a:rPr sz="1250" i="1" dirty="0">
                <a:latin typeface="Times New Roman"/>
                <a:cs typeface="Times New Roman"/>
              </a:rPr>
              <a:t> </a:t>
            </a:r>
            <a:r>
              <a:rPr sz="1250" i="1" spc="-155" dirty="0">
                <a:latin typeface="Times New Roman"/>
                <a:cs typeface="Times New Roman"/>
              </a:rPr>
              <a:t> </a:t>
            </a:r>
            <a:r>
              <a:rPr sz="1250" i="1" spc="-50" dirty="0">
                <a:latin typeface="Times New Roman"/>
                <a:cs typeface="Times New Roman"/>
              </a:rPr>
              <a:t>R</a:t>
            </a:r>
            <a:r>
              <a:rPr sz="1250" i="1" spc="-30" dirty="0">
                <a:latin typeface="Times New Roman"/>
                <a:cs typeface="Times New Roman"/>
              </a:rPr>
              <a:t>ad</a:t>
            </a:r>
            <a:r>
              <a:rPr sz="1250" i="1" spc="-40" dirty="0">
                <a:latin typeface="Times New Roman"/>
                <a:cs typeface="Times New Roman"/>
              </a:rPr>
              <a:t>i</a:t>
            </a:r>
            <a:r>
              <a:rPr sz="1250" i="1" spc="-10" dirty="0">
                <a:latin typeface="Times New Roman"/>
                <a:cs typeface="Times New Roman"/>
              </a:rPr>
              <a:t>a</a:t>
            </a:r>
            <a:r>
              <a:rPr sz="1250" i="1" spc="-65" dirty="0">
                <a:latin typeface="Times New Roman"/>
                <a:cs typeface="Times New Roman"/>
              </a:rPr>
              <a:t>t</a:t>
            </a:r>
            <a:r>
              <a:rPr sz="1250" i="1" spc="-40" dirty="0">
                <a:latin typeface="Times New Roman"/>
                <a:cs typeface="Times New Roman"/>
              </a:rPr>
              <a:t>i</a:t>
            </a:r>
            <a:r>
              <a:rPr sz="1250" i="1" spc="-30" dirty="0">
                <a:latin typeface="Times New Roman"/>
                <a:cs typeface="Times New Roman"/>
              </a:rPr>
              <a:t>o</a:t>
            </a:r>
            <a:r>
              <a:rPr sz="1250" i="1" spc="-15" dirty="0">
                <a:latin typeface="Times New Roman"/>
                <a:cs typeface="Times New Roman"/>
              </a:rPr>
              <a:t>n</a:t>
            </a:r>
            <a:r>
              <a:rPr sz="1250" i="1" dirty="0">
                <a:latin typeface="Times New Roman"/>
                <a:cs typeface="Times New Roman"/>
              </a:rPr>
              <a:t>	</a:t>
            </a:r>
            <a:r>
              <a:rPr sz="1250" i="1" spc="-10" dirty="0">
                <a:latin typeface="Times New Roman"/>
                <a:cs typeface="Times New Roman"/>
              </a:rPr>
              <a:t>G  </a:t>
            </a:r>
            <a:r>
              <a:rPr sz="1250" i="1" spc="-5" dirty="0">
                <a:latin typeface="Times New Roman"/>
                <a:cs typeface="Times New Roman"/>
              </a:rPr>
              <a:t>T</a:t>
            </a:r>
            <a:r>
              <a:rPr sz="1250" i="1" spc="15" dirty="0">
                <a:latin typeface="Times New Roman"/>
                <a:cs typeface="Times New Roman"/>
              </a:rPr>
              <a:t>r</a:t>
            </a:r>
            <a:r>
              <a:rPr sz="1250" i="1" spc="-10" dirty="0">
                <a:latin typeface="Times New Roman"/>
                <a:cs typeface="Times New Roman"/>
              </a:rPr>
              <a:t>a</a:t>
            </a:r>
            <a:r>
              <a:rPr sz="1250" i="1" spc="-30" dirty="0">
                <a:latin typeface="Times New Roman"/>
                <a:cs typeface="Times New Roman"/>
              </a:rPr>
              <a:t>n</a:t>
            </a:r>
            <a:r>
              <a:rPr sz="1250" i="1" spc="15" dirty="0">
                <a:latin typeface="Times New Roman"/>
                <a:cs typeface="Times New Roman"/>
              </a:rPr>
              <a:t>s</a:t>
            </a:r>
            <a:r>
              <a:rPr sz="1250" i="1" spc="5" dirty="0">
                <a:latin typeface="Times New Roman"/>
                <a:cs typeface="Times New Roman"/>
              </a:rPr>
              <a:t>m</a:t>
            </a:r>
            <a:r>
              <a:rPr sz="1250" i="1" spc="-40" dirty="0">
                <a:latin typeface="Times New Roman"/>
                <a:cs typeface="Times New Roman"/>
              </a:rPr>
              <a:t>it</a:t>
            </a:r>
            <a:r>
              <a:rPr sz="1250" i="1" spc="-65" dirty="0">
                <a:latin typeface="Times New Roman"/>
                <a:cs typeface="Times New Roman"/>
              </a:rPr>
              <a:t>t</a:t>
            </a:r>
            <a:r>
              <a:rPr sz="1250" i="1" spc="-35" dirty="0">
                <a:latin typeface="Times New Roman"/>
                <a:cs typeface="Times New Roman"/>
              </a:rPr>
              <a:t>e</a:t>
            </a:r>
            <a:r>
              <a:rPr sz="1250" i="1" spc="-15" dirty="0">
                <a:latin typeface="Times New Roman"/>
                <a:cs typeface="Times New Roman"/>
              </a:rPr>
              <a:t>d</a:t>
            </a:r>
            <a:r>
              <a:rPr sz="1250" i="1" spc="130" dirty="0">
                <a:latin typeface="Times New Roman"/>
                <a:cs typeface="Times New Roman"/>
              </a:rPr>
              <a:t> </a:t>
            </a:r>
            <a:r>
              <a:rPr sz="1250" i="1" spc="-75" dirty="0">
                <a:latin typeface="Times New Roman"/>
                <a:cs typeface="Times New Roman"/>
              </a:rPr>
              <a:t>R</a:t>
            </a:r>
            <a:r>
              <a:rPr sz="1250" i="1" spc="-10" dirty="0">
                <a:latin typeface="Times New Roman"/>
                <a:cs typeface="Times New Roman"/>
              </a:rPr>
              <a:t>a</a:t>
            </a:r>
            <a:r>
              <a:rPr sz="1250" i="1" spc="-30" dirty="0">
                <a:latin typeface="Times New Roman"/>
                <a:cs typeface="Times New Roman"/>
              </a:rPr>
              <a:t>d</a:t>
            </a:r>
            <a:r>
              <a:rPr sz="1250" i="1" spc="-40" dirty="0">
                <a:latin typeface="Times New Roman"/>
                <a:cs typeface="Times New Roman"/>
              </a:rPr>
              <a:t>i</a:t>
            </a:r>
            <a:r>
              <a:rPr sz="1250" i="1" spc="-30" dirty="0">
                <a:latin typeface="Times New Roman"/>
                <a:cs typeface="Times New Roman"/>
              </a:rPr>
              <a:t>a</a:t>
            </a:r>
            <a:r>
              <a:rPr sz="1250" i="1" spc="-40" dirty="0">
                <a:latin typeface="Times New Roman"/>
                <a:cs typeface="Times New Roman"/>
              </a:rPr>
              <a:t>t</a:t>
            </a:r>
            <a:r>
              <a:rPr sz="1250" i="1" spc="-65" dirty="0">
                <a:latin typeface="Times New Roman"/>
                <a:cs typeface="Times New Roman"/>
              </a:rPr>
              <a:t>i</a:t>
            </a:r>
            <a:r>
              <a:rPr sz="1250" i="1" spc="-5" dirty="0">
                <a:latin typeface="Times New Roman"/>
                <a:cs typeface="Times New Roman"/>
              </a:rPr>
              <a:t>o</a:t>
            </a:r>
            <a:r>
              <a:rPr sz="1250" i="1" spc="-15" dirty="0">
                <a:latin typeface="Times New Roman"/>
                <a:cs typeface="Times New Roman"/>
              </a:rPr>
              <a:t>n</a:t>
            </a:r>
            <a:r>
              <a:rPr sz="1250" i="1" dirty="0">
                <a:latin typeface="Times New Roman"/>
                <a:cs typeface="Times New Roman"/>
              </a:rPr>
              <a:t>			</a:t>
            </a:r>
            <a:r>
              <a:rPr sz="1250" i="1" spc="-25" dirty="0">
                <a:latin typeface="Times New Roman"/>
                <a:cs typeface="Times New Roman"/>
              </a:rPr>
              <a:t>G</a:t>
            </a:r>
            <a:r>
              <a:rPr sz="1125" i="1" spc="-30" baseline="-22222" dirty="0">
                <a:latin typeface="Times New Roman"/>
                <a:cs typeface="Times New Roman"/>
              </a:rPr>
              <a:t>t</a:t>
            </a:r>
            <a:r>
              <a:rPr sz="1125" i="1" spc="-67" baseline="-22222" dirty="0">
                <a:latin typeface="Times New Roman"/>
                <a:cs typeface="Times New Roman"/>
              </a:rPr>
              <a:t>r  </a:t>
            </a:r>
            <a:r>
              <a:rPr sz="1250" i="1" spc="-10" dirty="0">
                <a:latin typeface="Times New Roman"/>
                <a:cs typeface="Times New Roman"/>
              </a:rPr>
              <a:t>I</a:t>
            </a:r>
            <a:r>
              <a:rPr sz="1250" i="1" spc="-30" dirty="0">
                <a:latin typeface="Times New Roman"/>
                <a:cs typeface="Times New Roman"/>
              </a:rPr>
              <a:t>n</a:t>
            </a:r>
            <a:r>
              <a:rPr sz="1250" i="1" spc="-35" dirty="0">
                <a:latin typeface="Times New Roman"/>
                <a:cs typeface="Times New Roman"/>
              </a:rPr>
              <a:t>c</a:t>
            </a:r>
            <a:r>
              <a:rPr sz="1250" i="1" spc="-65" dirty="0">
                <a:latin typeface="Times New Roman"/>
                <a:cs typeface="Times New Roman"/>
              </a:rPr>
              <a:t>i</a:t>
            </a:r>
            <a:r>
              <a:rPr sz="1250" i="1" spc="-5" dirty="0">
                <a:latin typeface="Times New Roman"/>
                <a:cs typeface="Times New Roman"/>
              </a:rPr>
              <a:t>d</a:t>
            </a:r>
            <a:r>
              <a:rPr sz="1250" i="1" spc="-60" dirty="0">
                <a:latin typeface="Times New Roman"/>
                <a:cs typeface="Times New Roman"/>
              </a:rPr>
              <a:t>e</a:t>
            </a:r>
            <a:r>
              <a:rPr sz="1250" i="1" spc="-30" dirty="0">
                <a:latin typeface="Times New Roman"/>
                <a:cs typeface="Times New Roman"/>
              </a:rPr>
              <a:t>n</a:t>
            </a:r>
            <a:r>
              <a:rPr sz="1250" i="1" spc="-10" dirty="0">
                <a:latin typeface="Times New Roman"/>
                <a:cs typeface="Times New Roman"/>
              </a:rPr>
              <a:t>t</a:t>
            </a:r>
            <a:r>
              <a:rPr sz="1250" i="1" dirty="0">
                <a:latin typeface="Times New Roman"/>
                <a:cs typeface="Times New Roman"/>
              </a:rPr>
              <a:t> </a:t>
            </a:r>
            <a:r>
              <a:rPr sz="1250" i="1" spc="-150" dirty="0">
                <a:latin typeface="Times New Roman"/>
                <a:cs typeface="Times New Roman"/>
              </a:rPr>
              <a:t> </a:t>
            </a:r>
            <a:r>
              <a:rPr sz="1250" i="1" spc="-50" dirty="0">
                <a:latin typeface="Times New Roman"/>
                <a:cs typeface="Times New Roman"/>
              </a:rPr>
              <a:t>R</a:t>
            </a:r>
            <a:r>
              <a:rPr sz="1250" i="1" spc="-30" dirty="0">
                <a:latin typeface="Times New Roman"/>
                <a:cs typeface="Times New Roman"/>
              </a:rPr>
              <a:t>ad</a:t>
            </a:r>
            <a:r>
              <a:rPr sz="1250" i="1" spc="-40" dirty="0">
                <a:latin typeface="Times New Roman"/>
                <a:cs typeface="Times New Roman"/>
              </a:rPr>
              <a:t>i</a:t>
            </a:r>
            <a:r>
              <a:rPr sz="1250" i="1" spc="-30" dirty="0">
                <a:latin typeface="Times New Roman"/>
                <a:cs typeface="Times New Roman"/>
              </a:rPr>
              <a:t>a</a:t>
            </a:r>
            <a:r>
              <a:rPr sz="1250" i="1" spc="-40" dirty="0">
                <a:latin typeface="Times New Roman"/>
                <a:cs typeface="Times New Roman"/>
              </a:rPr>
              <a:t>ti</a:t>
            </a:r>
            <a:r>
              <a:rPr sz="1250" i="1" spc="-30" dirty="0">
                <a:latin typeface="Times New Roman"/>
                <a:cs typeface="Times New Roman"/>
              </a:rPr>
              <a:t>o</a:t>
            </a:r>
            <a:r>
              <a:rPr sz="1250" i="1" spc="-15" dirty="0">
                <a:latin typeface="Times New Roman"/>
                <a:cs typeface="Times New Roman"/>
              </a:rPr>
              <a:t>n</a:t>
            </a:r>
            <a:r>
              <a:rPr sz="1250" i="1" dirty="0">
                <a:latin typeface="Times New Roman"/>
                <a:cs typeface="Times New Roman"/>
              </a:rPr>
              <a:t>		</a:t>
            </a:r>
            <a:r>
              <a:rPr sz="1250" i="1" spc="-20" dirty="0">
                <a:latin typeface="Times New Roman"/>
                <a:cs typeface="Times New Roman"/>
              </a:rPr>
              <a:t>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4201" y="3557024"/>
            <a:ext cx="4255135" cy="3924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7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where </a:t>
            </a:r>
            <a:r>
              <a:rPr sz="1875" b="1" i="1" spc="44" baseline="4444" dirty="0">
                <a:latin typeface="Times New Roman"/>
                <a:cs typeface="Times New Roman"/>
              </a:rPr>
              <a:t>G </a:t>
            </a:r>
            <a:r>
              <a:rPr sz="1800" spc="-7" baseline="4629" dirty="0">
                <a:latin typeface="Times New Roman"/>
                <a:cs typeface="Times New Roman"/>
              </a:rPr>
              <a:t>is the radiation energy incident on the surface, and </a:t>
            </a:r>
            <a:r>
              <a:rPr sz="1875" b="1" i="1" spc="-30" baseline="4444" dirty="0">
                <a:latin typeface="Times New Roman"/>
                <a:cs typeface="Times New Roman"/>
              </a:rPr>
              <a:t>G</a:t>
            </a:r>
            <a:r>
              <a:rPr sz="850" b="1" i="1" spc="-20" dirty="0">
                <a:latin typeface="Times New Roman"/>
                <a:cs typeface="Times New Roman"/>
              </a:rPr>
              <a:t>abs</a:t>
            </a:r>
            <a:r>
              <a:rPr sz="1800" spc="-30" baseline="4629" dirty="0">
                <a:latin typeface="Times New Roman"/>
                <a:cs typeface="Times New Roman"/>
              </a:rPr>
              <a:t>,  </a:t>
            </a:r>
            <a:r>
              <a:rPr sz="1875" b="1" i="1" spc="-30" baseline="4444" dirty="0">
                <a:latin typeface="Times New Roman"/>
                <a:cs typeface="Times New Roman"/>
              </a:rPr>
              <a:t>G</a:t>
            </a:r>
            <a:r>
              <a:rPr sz="850" b="1" i="1" spc="-20" dirty="0">
                <a:latin typeface="Times New Roman"/>
                <a:cs typeface="Times New Roman"/>
              </a:rPr>
              <a:t>ref</a:t>
            </a:r>
            <a:r>
              <a:rPr sz="1800" spc="-30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22" baseline="4444" dirty="0">
                <a:latin typeface="Times New Roman"/>
                <a:cs typeface="Times New Roman"/>
              </a:rPr>
              <a:t>G</a:t>
            </a:r>
            <a:r>
              <a:rPr sz="850" b="1" i="1" spc="-15" dirty="0">
                <a:latin typeface="Times New Roman"/>
                <a:cs typeface="Times New Roman"/>
              </a:rPr>
              <a:t>tr </a:t>
            </a:r>
            <a:r>
              <a:rPr sz="1800" spc="-22" baseline="4629" dirty="0">
                <a:latin typeface="Times New Roman"/>
                <a:cs typeface="Times New Roman"/>
              </a:rPr>
              <a:t>are </a:t>
            </a:r>
            <a:r>
              <a:rPr sz="1800" spc="-7" baseline="4629" dirty="0">
                <a:latin typeface="Times New Roman"/>
                <a:cs typeface="Times New Roman"/>
              </a:rPr>
              <a:t>the absorbed, reflected, and transmitted </a:t>
            </a:r>
            <a:r>
              <a:rPr sz="1800" baseline="4629" dirty="0">
                <a:latin typeface="Times New Roman"/>
                <a:cs typeface="Times New Roman"/>
              </a:rPr>
              <a:t>portions</a:t>
            </a:r>
            <a:r>
              <a:rPr sz="1800" spc="-26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of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24378" y="3904053"/>
            <a:ext cx="4255135" cy="3822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0"/>
              </a:spcBef>
            </a:pPr>
            <a:r>
              <a:rPr sz="1200" spc="-5" dirty="0">
                <a:latin typeface="Times New Roman"/>
                <a:cs typeface="Times New Roman"/>
              </a:rPr>
              <a:t>it, </a:t>
            </a:r>
            <a:r>
              <a:rPr sz="1200" spc="-10" dirty="0">
                <a:latin typeface="Times New Roman"/>
                <a:cs typeface="Times New Roman"/>
              </a:rPr>
              <a:t>respectively. </a:t>
            </a:r>
            <a:r>
              <a:rPr sz="1200" spc="-5" dirty="0">
                <a:latin typeface="Times New Roman"/>
                <a:cs typeface="Times New Roman"/>
              </a:rPr>
              <a:t>Thus, according to the first law of thermodynamics  we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have;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92334" y="4257516"/>
            <a:ext cx="131826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41375" algn="l"/>
              </a:tabLst>
            </a:pPr>
            <a:r>
              <a:rPr sz="1400" i="1" spc="30" dirty="0">
                <a:latin typeface="Times New Roman"/>
                <a:cs typeface="Times New Roman"/>
              </a:rPr>
              <a:t>G	</a:t>
            </a:r>
            <a:r>
              <a:rPr sz="1300" spc="5" dirty="0">
                <a:latin typeface="Times New Roman"/>
                <a:cs typeface="Times New Roman"/>
              </a:rPr>
              <a:t>(8</a:t>
            </a:r>
            <a:r>
              <a:rPr sz="1300" spc="35" dirty="0">
                <a:latin typeface="Times New Roman"/>
                <a:cs typeface="Times New Roman"/>
              </a:rPr>
              <a:t>.</a:t>
            </a:r>
            <a:r>
              <a:rPr sz="1300" dirty="0">
                <a:latin typeface="Times New Roman"/>
                <a:cs typeface="Times New Roman"/>
              </a:rPr>
              <a:t>3.</a:t>
            </a:r>
            <a:r>
              <a:rPr sz="1400" i="1" spc="10" dirty="0">
                <a:latin typeface="Times New Roman"/>
                <a:cs typeface="Times New Roman"/>
              </a:rPr>
              <a:t>a</a:t>
            </a:r>
            <a:r>
              <a:rPr sz="1300" spc="4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64868" y="4300228"/>
            <a:ext cx="118872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4"/>
              </a:spcBef>
              <a:tabLst>
                <a:tab pos="501650" algn="l"/>
                <a:tab pos="946785" algn="l"/>
              </a:tabLst>
            </a:pPr>
            <a:r>
              <a:rPr sz="2100" i="1" spc="44" baseline="13888" dirty="0">
                <a:latin typeface="Times New Roman"/>
                <a:cs typeface="Times New Roman"/>
              </a:rPr>
              <a:t>G</a:t>
            </a:r>
            <a:r>
              <a:rPr sz="800" i="1" spc="30" dirty="0">
                <a:latin typeface="Times New Roman"/>
                <a:cs typeface="Times New Roman"/>
              </a:rPr>
              <a:t>abs	</a:t>
            </a:r>
            <a:r>
              <a:rPr sz="2100" i="1" spc="22" baseline="13888" dirty="0">
                <a:latin typeface="Times New Roman"/>
                <a:cs typeface="Times New Roman"/>
              </a:rPr>
              <a:t>G</a:t>
            </a:r>
            <a:r>
              <a:rPr sz="800" i="1" spc="15" dirty="0">
                <a:latin typeface="Times New Roman"/>
                <a:cs typeface="Times New Roman"/>
              </a:rPr>
              <a:t>ref	</a:t>
            </a:r>
            <a:r>
              <a:rPr sz="2100" i="1" spc="-30" baseline="13888" dirty="0">
                <a:latin typeface="Times New Roman"/>
                <a:cs typeface="Times New Roman"/>
              </a:rPr>
              <a:t>G</a:t>
            </a:r>
            <a:r>
              <a:rPr sz="800" i="1" spc="-20" dirty="0">
                <a:latin typeface="Times New Roman"/>
                <a:cs typeface="Times New Roman"/>
              </a:rPr>
              <a:t>tr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73336" y="4397118"/>
            <a:ext cx="142875" cy="19050"/>
          </a:xfrm>
          <a:custGeom>
            <a:avLst/>
            <a:gdLst/>
            <a:ahLst/>
            <a:cxnLst/>
            <a:rect l="l" t="t" r="r" b="b"/>
            <a:pathLst>
              <a:path w="142875" h="19050">
                <a:moveTo>
                  <a:pt x="13144" y="0"/>
                </a:moveTo>
                <a:lnTo>
                  <a:pt x="7619" y="0"/>
                </a:lnTo>
                <a:lnTo>
                  <a:pt x="5143" y="762"/>
                </a:lnTo>
                <a:lnTo>
                  <a:pt x="3048" y="2667"/>
                </a:lnTo>
                <a:lnTo>
                  <a:pt x="952" y="4381"/>
                </a:lnTo>
                <a:lnTo>
                  <a:pt x="0" y="6667"/>
                </a:lnTo>
                <a:lnTo>
                  <a:pt x="0" y="11811"/>
                </a:lnTo>
                <a:lnTo>
                  <a:pt x="952" y="14097"/>
                </a:lnTo>
                <a:lnTo>
                  <a:pt x="5143" y="17907"/>
                </a:lnTo>
                <a:lnTo>
                  <a:pt x="7619" y="18859"/>
                </a:lnTo>
                <a:lnTo>
                  <a:pt x="13144" y="18859"/>
                </a:lnTo>
                <a:lnTo>
                  <a:pt x="15620" y="17907"/>
                </a:lnTo>
                <a:lnTo>
                  <a:pt x="19431" y="14097"/>
                </a:lnTo>
                <a:lnTo>
                  <a:pt x="20383" y="11811"/>
                </a:lnTo>
                <a:lnTo>
                  <a:pt x="20383" y="6667"/>
                </a:lnTo>
                <a:lnTo>
                  <a:pt x="19431" y="4381"/>
                </a:lnTo>
                <a:lnTo>
                  <a:pt x="17525" y="2667"/>
                </a:lnTo>
                <a:lnTo>
                  <a:pt x="15620" y="762"/>
                </a:lnTo>
                <a:lnTo>
                  <a:pt x="13144" y="0"/>
                </a:lnTo>
                <a:close/>
              </a:path>
              <a:path w="142875" h="19050">
                <a:moveTo>
                  <a:pt x="74104" y="0"/>
                </a:moveTo>
                <a:lnTo>
                  <a:pt x="68580" y="0"/>
                </a:lnTo>
                <a:lnTo>
                  <a:pt x="66103" y="762"/>
                </a:lnTo>
                <a:lnTo>
                  <a:pt x="64007" y="2667"/>
                </a:lnTo>
                <a:lnTo>
                  <a:pt x="61912" y="4381"/>
                </a:lnTo>
                <a:lnTo>
                  <a:pt x="60959" y="6667"/>
                </a:lnTo>
                <a:lnTo>
                  <a:pt x="60959" y="11811"/>
                </a:lnTo>
                <a:lnTo>
                  <a:pt x="61912" y="14097"/>
                </a:lnTo>
                <a:lnTo>
                  <a:pt x="66103" y="17907"/>
                </a:lnTo>
                <a:lnTo>
                  <a:pt x="68580" y="18859"/>
                </a:lnTo>
                <a:lnTo>
                  <a:pt x="74104" y="18859"/>
                </a:lnTo>
                <a:lnTo>
                  <a:pt x="76581" y="17907"/>
                </a:lnTo>
                <a:lnTo>
                  <a:pt x="80390" y="14097"/>
                </a:lnTo>
                <a:lnTo>
                  <a:pt x="81343" y="11811"/>
                </a:lnTo>
                <a:lnTo>
                  <a:pt x="81343" y="6667"/>
                </a:lnTo>
                <a:lnTo>
                  <a:pt x="80390" y="4381"/>
                </a:lnTo>
                <a:lnTo>
                  <a:pt x="78486" y="2667"/>
                </a:lnTo>
                <a:lnTo>
                  <a:pt x="76581" y="762"/>
                </a:lnTo>
                <a:lnTo>
                  <a:pt x="74104" y="0"/>
                </a:lnTo>
                <a:close/>
              </a:path>
              <a:path w="142875" h="19050">
                <a:moveTo>
                  <a:pt x="135064" y="0"/>
                </a:moveTo>
                <a:lnTo>
                  <a:pt x="129539" y="0"/>
                </a:lnTo>
                <a:lnTo>
                  <a:pt x="127063" y="762"/>
                </a:lnTo>
                <a:lnTo>
                  <a:pt x="124968" y="2667"/>
                </a:lnTo>
                <a:lnTo>
                  <a:pt x="122872" y="4381"/>
                </a:lnTo>
                <a:lnTo>
                  <a:pt x="121919" y="6667"/>
                </a:lnTo>
                <a:lnTo>
                  <a:pt x="121919" y="11811"/>
                </a:lnTo>
                <a:lnTo>
                  <a:pt x="122872" y="14097"/>
                </a:lnTo>
                <a:lnTo>
                  <a:pt x="127063" y="17907"/>
                </a:lnTo>
                <a:lnTo>
                  <a:pt x="129539" y="18859"/>
                </a:lnTo>
                <a:lnTo>
                  <a:pt x="135064" y="18859"/>
                </a:lnTo>
                <a:lnTo>
                  <a:pt x="137540" y="17907"/>
                </a:lnTo>
                <a:lnTo>
                  <a:pt x="141350" y="14097"/>
                </a:lnTo>
                <a:lnTo>
                  <a:pt x="142303" y="11811"/>
                </a:lnTo>
                <a:lnTo>
                  <a:pt x="142303" y="6667"/>
                </a:lnTo>
                <a:lnTo>
                  <a:pt x="141350" y="4381"/>
                </a:lnTo>
                <a:lnTo>
                  <a:pt x="139445" y="2667"/>
                </a:lnTo>
                <a:lnTo>
                  <a:pt x="137540" y="762"/>
                </a:lnTo>
                <a:lnTo>
                  <a:pt x="1350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76855" y="4391879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916" y="0"/>
                </a:lnTo>
              </a:path>
            </a:pathLst>
          </a:custGeom>
          <a:ln w="7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76855" y="4422740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916" y="0"/>
                </a:lnTo>
              </a:path>
            </a:pathLst>
          </a:custGeom>
          <a:ln w="7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31860" y="4411215"/>
            <a:ext cx="8890" cy="39370"/>
          </a:xfrm>
          <a:custGeom>
            <a:avLst/>
            <a:gdLst/>
            <a:ahLst/>
            <a:cxnLst/>
            <a:rect l="l" t="t" r="r" b="b"/>
            <a:pathLst>
              <a:path w="8889" h="39370">
                <a:moveTo>
                  <a:pt x="8762" y="0"/>
                </a:moveTo>
                <a:lnTo>
                  <a:pt x="0" y="0"/>
                </a:lnTo>
                <a:lnTo>
                  <a:pt x="0" y="39052"/>
                </a:lnTo>
                <a:lnTo>
                  <a:pt x="8762" y="39052"/>
                </a:lnTo>
                <a:lnTo>
                  <a:pt x="8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889188" y="4407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31860" y="4364161"/>
            <a:ext cx="8890" cy="39370"/>
          </a:xfrm>
          <a:custGeom>
            <a:avLst/>
            <a:gdLst/>
            <a:ahLst/>
            <a:cxnLst/>
            <a:rect l="l" t="t" r="r" b="b"/>
            <a:pathLst>
              <a:path w="8889" h="39370">
                <a:moveTo>
                  <a:pt x="8762" y="0"/>
                </a:moveTo>
                <a:lnTo>
                  <a:pt x="0" y="0"/>
                </a:lnTo>
                <a:lnTo>
                  <a:pt x="0" y="39052"/>
                </a:lnTo>
                <a:lnTo>
                  <a:pt x="8762" y="39052"/>
                </a:lnTo>
                <a:lnTo>
                  <a:pt x="87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88566" y="4411215"/>
            <a:ext cx="8890" cy="39370"/>
          </a:xfrm>
          <a:custGeom>
            <a:avLst/>
            <a:gdLst/>
            <a:ahLst/>
            <a:cxnLst/>
            <a:rect l="l" t="t" r="r" b="b"/>
            <a:pathLst>
              <a:path w="8890" h="39370">
                <a:moveTo>
                  <a:pt x="8763" y="0"/>
                </a:moveTo>
                <a:lnTo>
                  <a:pt x="0" y="0"/>
                </a:lnTo>
                <a:lnTo>
                  <a:pt x="0" y="39052"/>
                </a:lnTo>
                <a:lnTo>
                  <a:pt x="8763" y="39052"/>
                </a:lnTo>
                <a:lnTo>
                  <a:pt x="8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45894" y="440721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916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88566" y="4364161"/>
            <a:ext cx="8890" cy="39370"/>
          </a:xfrm>
          <a:custGeom>
            <a:avLst/>
            <a:gdLst/>
            <a:ahLst/>
            <a:cxnLst/>
            <a:rect l="l" t="t" r="r" b="b"/>
            <a:pathLst>
              <a:path w="8890" h="39370">
                <a:moveTo>
                  <a:pt x="8763" y="0"/>
                </a:moveTo>
                <a:lnTo>
                  <a:pt x="0" y="0"/>
                </a:lnTo>
                <a:lnTo>
                  <a:pt x="0" y="39052"/>
                </a:lnTo>
                <a:lnTo>
                  <a:pt x="8763" y="39052"/>
                </a:lnTo>
                <a:lnTo>
                  <a:pt x="8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24378" y="4522797"/>
            <a:ext cx="193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o</a:t>
            </a:r>
            <a:r>
              <a:rPr sz="1200" spc="-25" dirty="0">
                <a:latin typeface="Times New Roman"/>
                <a:cs typeface="Times New Roman"/>
              </a:rPr>
              <a:t>r</a:t>
            </a:r>
            <a:r>
              <a:rPr sz="1200" spc="-5" dirty="0">
                <a:latin typeface="Times New Roman"/>
                <a:cs typeface="Times New Roman"/>
              </a:rPr>
              <a:t>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947118" y="4697947"/>
            <a:ext cx="1206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9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48863" y="4685854"/>
            <a:ext cx="49784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spc="65" dirty="0">
                <a:latin typeface="Times New Roman"/>
                <a:cs typeface="Times New Roman"/>
              </a:rPr>
              <a:t>8</a:t>
            </a:r>
            <a:r>
              <a:rPr sz="1300" spc="30" dirty="0">
                <a:latin typeface="Times New Roman"/>
                <a:cs typeface="Times New Roman"/>
              </a:rPr>
              <a:t>.</a:t>
            </a:r>
            <a:r>
              <a:rPr sz="1300" spc="40" dirty="0">
                <a:latin typeface="Times New Roman"/>
                <a:cs typeface="Times New Roman"/>
              </a:rPr>
              <a:t>3</a:t>
            </a:r>
            <a:r>
              <a:rPr sz="1300" spc="-65" dirty="0">
                <a:latin typeface="Times New Roman"/>
                <a:cs typeface="Times New Roman"/>
              </a:rPr>
              <a:t>.</a:t>
            </a:r>
            <a:r>
              <a:rPr sz="1400" i="1" spc="35" dirty="0">
                <a:latin typeface="Times New Roman"/>
                <a:cs typeface="Times New Roman"/>
              </a:rPr>
              <a:t>b</a:t>
            </a:r>
            <a:r>
              <a:rPr sz="1300" spc="6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90990" y="4826885"/>
            <a:ext cx="148590" cy="19050"/>
          </a:xfrm>
          <a:custGeom>
            <a:avLst/>
            <a:gdLst/>
            <a:ahLst/>
            <a:cxnLst/>
            <a:rect l="l" t="t" r="r" b="b"/>
            <a:pathLst>
              <a:path w="148589" h="19050">
                <a:moveTo>
                  <a:pt x="13716" y="0"/>
                </a:moveTo>
                <a:lnTo>
                  <a:pt x="7810" y="0"/>
                </a:lnTo>
                <a:lnTo>
                  <a:pt x="5334" y="952"/>
                </a:lnTo>
                <a:lnTo>
                  <a:pt x="3238" y="2666"/>
                </a:lnTo>
                <a:lnTo>
                  <a:pt x="952" y="4381"/>
                </a:lnTo>
                <a:lnTo>
                  <a:pt x="0" y="6667"/>
                </a:lnTo>
                <a:lnTo>
                  <a:pt x="0" y="12001"/>
                </a:lnTo>
                <a:lnTo>
                  <a:pt x="952" y="14097"/>
                </a:lnTo>
                <a:lnTo>
                  <a:pt x="3238" y="16001"/>
                </a:lnTo>
                <a:lnTo>
                  <a:pt x="5334" y="17906"/>
                </a:lnTo>
                <a:lnTo>
                  <a:pt x="7810" y="18859"/>
                </a:lnTo>
                <a:lnTo>
                  <a:pt x="13716" y="18859"/>
                </a:lnTo>
                <a:lnTo>
                  <a:pt x="16192" y="17906"/>
                </a:lnTo>
                <a:lnTo>
                  <a:pt x="18288" y="16001"/>
                </a:lnTo>
                <a:lnTo>
                  <a:pt x="20193" y="14097"/>
                </a:lnTo>
                <a:lnTo>
                  <a:pt x="21336" y="12001"/>
                </a:lnTo>
                <a:lnTo>
                  <a:pt x="21336" y="6667"/>
                </a:lnTo>
                <a:lnTo>
                  <a:pt x="20193" y="4381"/>
                </a:lnTo>
                <a:lnTo>
                  <a:pt x="18288" y="2666"/>
                </a:lnTo>
                <a:lnTo>
                  <a:pt x="16192" y="952"/>
                </a:lnTo>
                <a:lnTo>
                  <a:pt x="13716" y="0"/>
                </a:lnTo>
                <a:close/>
              </a:path>
              <a:path w="148589" h="19050">
                <a:moveTo>
                  <a:pt x="76962" y="0"/>
                </a:moveTo>
                <a:lnTo>
                  <a:pt x="71247" y="0"/>
                </a:lnTo>
                <a:lnTo>
                  <a:pt x="68770" y="952"/>
                </a:lnTo>
                <a:lnTo>
                  <a:pt x="66484" y="2666"/>
                </a:lnTo>
                <a:lnTo>
                  <a:pt x="64389" y="4381"/>
                </a:lnTo>
                <a:lnTo>
                  <a:pt x="63246" y="6667"/>
                </a:lnTo>
                <a:lnTo>
                  <a:pt x="63246" y="12001"/>
                </a:lnTo>
                <a:lnTo>
                  <a:pt x="64389" y="14097"/>
                </a:lnTo>
                <a:lnTo>
                  <a:pt x="66484" y="16001"/>
                </a:lnTo>
                <a:lnTo>
                  <a:pt x="68770" y="17906"/>
                </a:lnTo>
                <a:lnTo>
                  <a:pt x="71247" y="18859"/>
                </a:lnTo>
                <a:lnTo>
                  <a:pt x="76962" y="18859"/>
                </a:lnTo>
                <a:lnTo>
                  <a:pt x="79629" y="17906"/>
                </a:lnTo>
                <a:lnTo>
                  <a:pt x="81534" y="16001"/>
                </a:lnTo>
                <a:lnTo>
                  <a:pt x="83629" y="14097"/>
                </a:lnTo>
                <a:lnTo>
                  <a:pt x="84582" y="12001"/>
                </a:lnTo>
                <a:lnTo>
                  <a:pt x="84582" y="6667"/>
                </a:lnTo>
                <a:lnTo>
                  <a:pt x="83629" y="4381"/>
                </a:lnTo>
                <a:lnTo>
                  <a:pt x="81534" y="2666"/>
                </a:lnTo>
                <a:lnTo>
                  <a:pt x="79629" y="952"/>
                </a:lnTo>
                <a:lnTo>
                  <a:pt x="76962" y="0"/>
                </a:lnTo>
                <a:close/>
              </a:path>
              <a:path w="148589" h="19050">
                <a:moveTo>
                  <a:pt x="140398" y="0"/>
                </a:moveTo>
                <a:lnTo>
                  <a:pt x="134493" y="0"/>
                </a:lnTo>
                <a:lnTo>
                  <a:pt x="132207" y="952"/>
                </a:lnTo>
                <a:lnTo>
                  <a:pt x="129921" y="2666"/>
                </a:lnTo>
                <a:lnTo>
                  <a:pt x="127825" y="4381"/>
                </a:lnTo>
                <a:lnTo>
                  <a:pt x="126682" y="6667"/>
                </a:lnTo>
                <a:lnTo>
                  <a:pt x="126682" y="12001"/>
                </a:lnTo>
                <a:lnTo>
                  <a:pt x="127825" y="14097"/>
                </a:lnTo>
                <a:lnTo>
                  <a:pt x="129921" y="16001"/>
                </a:lnTo>
                <a:lnTo>
                  <a:pt x="132207" y="17906"/>
                </a:lnTo>
                <a:lnTo>
                  <a:pt x="134493" y="18859"/>
                </a:lnTo>
                <a:lnTo>
                  <a:pt x="140398" y="18859"/>
                </a:lnTo>
                <a:lnTo>
                  <a:pt x="142875" y="17906"/>
                </a:lnTo>
                <a:lnTo>
                  <a:pt x="147066" y="14097"/>
                </a:lnTo>
                <a:lnTo>
                  <a:pt x="148018" y="12001"/>
                </a:lnTo>
                <a:lnTo>
                  <a:pt x="148018" y="6667"/>
                </a:lnTo>
                <a:lnTo>
                  <a:pt x="147066" y="4381"/>
                </a:lnTo>
                <a:lnTo>
                  <a:pt x="142875" y="952"/>
                </a:lnTo>
                <a:lnTo>
                  <a:pt x="140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39086" y="4821742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39086" y="4852603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15821" y="4840983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143" y="0"/>
                </a:moveTo>
                <a:lnTo>
                  <a:pt x="0" y="0"/>
                </a:lnTo>
                <a:lnTo>
                  <a:pt x="0" y="39242"/>
                </a:lnTo>
                <a:lnTo>
                  <a:pt x="9143" y="39242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71434" y="4837078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726" y="0"/>
                </a:lnTo>
              </a:path>
            </a:pathLst>
          </a:custGeom>
          <a:ln w="7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615821" y="4793929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143" y="0"/>
                </a:moveTo>
                <a:lnTo>
                  <a:pt x="0" y="0"/>
                </a:lnTo>
                <a:lnTo>
                  <a:pt x="0" y="39243"/>
                </a:lnTo>
                <a:lnTo>
                  <a:pt x="9143" y="392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23594" y="4840983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143" y="0"/>
                </a:moveTo>
                <a:lnTo>
                  <a:pt x="0" y="0"/>
                </a:lnTo>
                <a:lnTo>
                  <a:pt x="0" y="39242"/>
                </a:lnTo>
                <a:lnTo>
                  <a:pt x="9143" y="39242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79207" y="483707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536" y="0"/>
                </a:lnTo>
              </a:path>
            </a:pathLst>
          </a:custGeom>
          <a:ln w="7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23594" y="4793929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143" y="0"/>
                </a:moveTo>
                <a:lnTo>
                  <a:pt x="0" y="0"/>
                </a:lnTo>
                <a:lnTo>
                  <a:pt x="0" y="39243"/>
                </a:lnTo>
                <a:lnTo>
                  <a:pt x="9143" y="39243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09356" y="4804597"/>
            <a:ext cx="80581" cy="782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26307" y="4802311"/>
            <a:ext cx="112323" cy="805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15224" y="4802311"/>
            <a:ext cx="119062" cy="1144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4940510" y="4090350"/>
            <a:ext cx="1907539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Fig.(8.4) </a:t>
            </a:r>
            <a:r>
              <a:rPr sz="1050" b="1" i="1" spc="-35" dirty="0">
                <a:latin typeface="Times New Roman"/>
                <a:cs typeface="Times New Roman"/>
              </a:rPr>
              <a:t>The </a:t>
            </a:r>
            <a:r>
              <a:rPr sz="1050" b="1" i="1" spc="-25" dirty="0">
                <a:latin typeface="Times New Roman"/>
                <a:cs typeface="Times New Roman"/>
              </a:rPr>
              <a:t>absorption,</a:t>
            </a:r>
            <a:r>
              <a:rPr sz="1050" b="1" i="1" spc="4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reflection,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79559" y="4239737"/>
            <a:ext cx="202755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10" dirty="0">
                <a:latin typeface="Times New Roman"/>
                <a:cs typeface="Times New Roman"/>
              </a:rPr>
              <a:t>and </a:t>
            </a:r>
            <a:r>
              <a:rPr sz="1050" b="1" i="1" spc="-25" dirty="0">
                <a:latin typeface="Times New Roman"/>
                <a:cs typeface="Times New Roman"/>
              </a:rPr>
              <a:t>transmission of </a:t>
            </a:r>
            <a:r>
              <a:rPr sz="1050" b="1" i="1" spc="-20" dirty="0">
                <a:latin typeface="Times New Roman"/>
                <a:cs typeface="Times New Roman"/>
              </a:rPr>
              <a:t>incident</a:t>
            </a:r>
            <a:r>
              <a:rPr sz="1050" b="1" i="1" spc="-14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radiation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095773" y="9058576"/>
            <a:ext cx="1825625" cy="6280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3175" algn="ctr">
              <a:lnSpc>
                <a:spcPct val="92100"/>
              </a:lnSpc>
              <a:spcBef>
                <a:spcPts val="200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Fig.(8.5) </a:t>
            </a:r>
            <a:r>
              <a:rPr sz="1050" b="1" i="1" spc="-30" dirty="0">
                <a:latin typeface="Times New Roman"/>
                <a:cs typeface="Times New Roman"/>
              </a:rPr>
              <a:t>Radiation </a:t>
            </a:r>
            <a:r>
              <a:rPr sz="1050" b="1" i="1" spc="-20" dirty="0">
                <a:latin typeface="Times New Roman"/>
                <a:cs typeface="Times New Roman"/>
              </a:rPr>
              <a:t>heat </a:t>
            </a:r>
            <a:r>
              <a:rPr sz="1050" b="1" i="1" spc="-30" dirty="0">
                <a:latin typeface="Times New Roman"/>
                <a:cs typeface="Times New Roman"/>
              </a:rPr>
              <a:t>exchange  </a:t>
            </a:r>
            <a:r>
              <a:rPr sz="1050" b="1" i="1" spc="-25" dirty="0">
                <a:latin typeface="Times New Roman"/>
                <a:cs typeface="Times New Roman"/>
              </a:rPr>
              <a:t>between surfaces depends </a:t>
            </a:r>
            <a:r>
              <a:rPr sz="1050" b="1" i="1" spc="-40" dirty="0">
                <a:latin typeface="Times New Roman"/>
                <a:cs typeface="Times New Roman"/>
              </a:rPr>
              <a:t>on </a:t>
            </a:r>
            <a:r>
              <a:rPr sz="1050" b="1" i="1" spc="-35" dirty="0">
                <a:latin typeface="Times New Roman"/>
                <a:cs typeface="Times New Roman"/>
              </a:rPr>
              <a:t>the  </a:t>
            </a:r>
            <a:r>
              <a:rPr sz="1050" b="1" i="1" spc="-25" dirty="0">
                <a:latin typeface="Times New Roman"/>
                <a:cs typeface="Times New Roman"/>
              </a:rPr>
              <a:t>orientation of the surfaces </a:t>
            </a:r>
            <a:r>
              <a:rPr sz="1050" b="1" i="1" spc="-20" dirty="0">
                <a:latin typeface="Times New Roman"/>
                <a:cs typeface="Times New Roman"/>
              </a:rPr>
              <a:t>relative  </a:t>
            </a:r>
            <a:r>
              <a:rPr sz="1050" b="1" i="1" spc="-30" dirty="0">
                <a:latin typeface="Times New Roman"/>
                <a:cs typeface="Times New Roman"/>
              </a:rPr>
              <a:t>to </a:t>
            </a:r>
            <a:r>
              <a:rPr sz="1050" b="1" i="1" spc="-25" dirty="0">
                <a:latin typeface="Times New Roman"/>
                <a:cs typeface="Times New Roman"/>
              </a:rPr>
              <a:t>each</a:t>
            </a:r>
            <a:r>
              <a:rPr sz="1050" b="1" i="1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other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37031" y="4965189"/>
            <a:ext cx="4310380" cy="5072380"/>
          </a:xfrm>
          <a:custGeom>
            <a:avLst/>
            <a:gdLst/>
            <a:ahLst/>
            <a:cxnLst/>
            <a:rect l="l" t="t" r="r" b="b"/>
            <a:pathLst>
              <a:path w="4310380" h="5072380">
                <a:moveTo>
                  <a:pt x="0" y="5071872"/>
                </a:moveTo>
                <a:lnTo>
                  <a:pt x="4309872" y="5071872"/>
                </a:lnTo>
                <a:lnTo>
                  <a:pt x="4309872" y="0"/>
                </a:lnTo>
                <a:lnTo>
                  <a:pt x="0" y="0"/>
                </a:lnTo>
                <a:lnTo>
                  <a:pt x="0" y="5071872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098035" y="5209028"/>
            <a:ext cx="84200" cy="10172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30673" y="5211315"/>
            <a:ext cx="67437" cy="687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624160" y="4928663"/>
            <a:ext cx="4334510" cy="5676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just">
              <a:lnSpc>
                <a:spcPct val="93600"/>
              </a:lnSpc>
              <a:spcBef>
                <a:spcPts val="215"/>
              </a:spcBef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blackbody </a:t>
            </a:r>
            <a:r>
              <a:rPr sz="1200" spc="-10" dirty="0">
                <a:latin typeface="Times New Roman"/>
                <a:cs typeface="Times New Roman"/>
              </a:rPr>
              <a:t>surfaces (which </a:t>
            </a:r>
            <a:r>
              <a:rPr sz="1200" spc="-5" dirty="0">
                <a:latin typeface="Times New Roman"/>
                <a:cs typeface="Times New Roman"/>
              </a:rPr>
              <a:t>neither reflects nor transmits  any part of the incident radiation but absorbs all of </a:t>
            </a:r>
            <a:r>
              <a:rPr sz="1200" dirty="0">
                <a:latin typeface="Times New Roman"/>
                <a:cs typeface="Times New Roman"/>
              </a:rPr>
              <a:t>it), </a:t>
            </a:r>
            <a:r>
              <a:rPr sz="1250" b="1" i="1" spc="-30" dirty="0">
                <a:latin typeface="Times New Roman"/>
                <a:cs typeface="Times New Roman"/>
              </a:rPr>
              <a:t>= 0 </a:t>
            </a:r>
            <a:r>
              <a:rPr sz="1250" b="1" i="1" spc="25" dirty="0">
                <a:latin typeface="Times New Roman"/>
                <a:cs typeface="Times New Roman"/>
              </a:rPr>
              <a:t>&amp;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15" dirty="0">
                <a:latin typeface="Times New Roman"/>
                <a:cs typeface="Times New Roman"/>
              </a:rPr>
              <a:t>0</a:t>
            </a:r>
            <a:r>
              <a:rPr sz="1200" spc="-15" dirty="0">
                <a:latin typeface="Times New Roman"/>
                <a:cs typeface="Times New Roman"/>
              </a:rPr>
              <a:t>,  </a:t>
            </a:r>
            <a:r>
              <a:rPr sz="1200" spc="-5" dirty="0">
                <a:latin typeface="Times New Roman"/>
                <a:cs typeface="Times New Roman"/>
              </a:rPr>
              <a:t>thus;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395528" y="5466067"/>
            <a:ext cx="1206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9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197138" y="5454033"/>
            <a:ext cx="49149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15" dirty="0">
                <a:latin typeface="Times New Roman"/>
                <a:cs typeface="Times New Roman"/>
              </a:rPr>
              <a:t>(</a:t>
            </a:r>
            <a:r>
              <a:rPr sz="1300" spc="40" dirty="0">
                <a:latin typeface="Times New Roman"/>
                <a:cs typeface="Times New Roman"/>
              </a:rPr>
              <a:t>8</a:t>
            </a:r>
            <a:r>
              <a:rPr sz="1300" spc="30" dirty="0">
                <a:latin typeface="Times New Roman"/>
                <a:cs typeface="Times New Roman"/>
              </a:rPr>
              <a:t>.</a:t>
            </a:r>
            <a:r>
              <a:rPr sz="1300" spc="65" dirty="0">
                <a:latin typeface="Times New Roman"/>
                <a:cs typeface="Times New Roman"/>
              </a:rPr>
              <a:t>3</a:t>
            </a:r>
            <a:r>
              <a:rPr sz="1300" spc="-40" dirty="0">
                <a:latin typeface="Times New Roman"/>
                <a:cs typeface="Times New Roman"/>
              </a:rPr>
              <a:t>.</a:t>
            </a:r>
            <a:r>
              <a:rPr sz="1400" i="1" spc="20" dirty="0">
                <a:latin typeface="Times New Roman"/>
                <a:cs typeface="Times New Roman"/>
              </a:rPr>
              <a:t>c</a:t>
            </a:r>
            <a:r>
              <a:rPr sz="1300" spc="60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040445" y="5593267"/>
            <a:ext cx="147955" cy="19050"/>
          </a:xfrm>
          <a:custGeom>
            <a:avLst/>
            <a:gdLst/>
            <a:ahLst/>
            <a:cxnLst/>
            <a:rect l="l" t="t" r="r" b="b"/>
            <a:pathLst>
              <a:path w="147955" h="19050">
                <a:moveTo>
                  <a:pt x="13716" y="0"/>
                </a:moveTo>
                <a:lnTo>
                  <a:pt x="7810" y="0"/>
                </a:lnTo>
                <a:lnTo>
                  <a:pt x="5334" y="952"/>
                </a:lnTo>
                <a:lnTo>
                  <a:pt x="3238" y="2667"/>
                </a:lnTo>
                <a:lnTo>
                  <a:pt x="1143" y="4572"/>
                </a:lnTo>
                <a:lnTo>
                  <a:pt x="0" y="6858"/>
                </a:lnTo>
                <a:lnTo>
                  <a:pt x="0" y="12001"/>
                </a:lnTo>
                <a:lnTo>
                  <a:pt x="1143" y="14097"/>
                </a:lnTo>
                <a:lnTo>
                  <a:pt x="3238" y="16002"/>
                </a:lnTo>
                <a:lnTo>
                  <a:pt x="5334" y="18097"/>
                </a:lnTo>
                <a:lnTo>
                  <a:pt x="7810" y="19050"/>
                </a:lnTo>
                <a:lnTo>
                  <a:pt x="13716" y="19050"/>
                </a:lnTo>
                <a:lnTo>
                  <a:pt x="16192" y="18097"/>
                </a:lnTo>
                <a:lnTo>
                  <a:pt x="20193" y="14097"/>
                </a:lnTo>
                <a:lnTo>
                  <a:pt x="21336" y="12001"/>
                </a:lnTo>
                <a:lnTo>
                  <a:pt x="21336" y="6858"/>
                </a:lnTo>
                <a:lnTo>
                  <a:pt x="20193" y="4572"/>
                </a:lnTo>
                <a:lnTo>
                  <a:pt x="18287" y="2667"/>
                </a:lnTo>
                <a:lnTo>
                  <a:pt x="16192" y="952"/>
                </a:lnTo>
                <a:lnTo>
                  <a:pt x="13716" y="0"/>
                </a:lnTo>
                <a:close/>
              </a:path>
              <a:path w="147955" h="19050">
                <a:moveTo>
                  <a:pt x="76962" y="0"/>
                </a:moveTo>
                <a:lnTo>
                  <a:pt x="71056" y="0"/>
                </a:lnTo>
                <a:lnTo>
                  <a:pt x="68580" y="952"/>
                </a:lnTo>
                <a:lnTo>
                  <a:pt x="66484" y="2667"/>
                </a:lnTo>
                <a:lnTo>
                  <a:pt x="64389" y="4572"/>
                </a:lnTo>
                <a:lnTo>
                  <a:pt x="63246" y="6858"/>
                </a:lnTo>
                <a:lnTo>
                  <a:pt x="63246" y="12001"/>
                </a:lnTo>
                <a:lnTo>
                  <a:pt x="64389" y="14097"/>
                </a:lnTo>
                <a:lnTo>
                  <a:pt x="66484" y="16002"/>
                </a:lnTo>
                <a:lnTo>
                  <a:pt x="68580" y="18097"/>
                </a:lnTo>
                <a:lnTo>
                  <a:pt x="71056" y="19050"/>
                </a:lnTo>
                <a:lnTo>
                  <a:pt x="76962" y="19050"/>
                </a:lnTo>
                <a:lnTo>
                  <a:pt x="79438" y="18097"/>
                </a:lnTo>
                <a:lnTo>
                  <a:pt x="83439" y="14097"/>
                </a:lnTo>
                <a:lnTo>
                  <a:pt x="84391" y="12001"/>
                </a:lnTo>
                <a:lnTo>
                  <a:pt x="84391" y="6858"/>
                </a:lnTo>
                <a:lnTo>
                  <a:pt x="83439" y="4572"/>
                </a:lnTo>
                <a:lnTo>
                  <a:pt x="81534" y="2667"/>
                </a:lnTo>
                <a:lnTo>
                  <a:pt x="79438" y="952"/>
                </a:lnTo>
                <a:lnTo>
                  <a:pt x="76962" y="0"/>
                </a:lnTo>
                <a:close/>
              </a:path>
              <a:path w="147955" h="19050">
                <a:moveTo>
                  <a:pt x="140208" y="0"/>
                </a:moveTo>
                <a:lnTo>
                  <a:pt x="134302" y="0"/>
                </a:lnTo>
                <a:lnTo>
                  <a:pt x="131825" y="952"/>
                </a:lnTo>
                <a:lnTo>
                  <a:pt x="129730" y="2667"/>
                </a:lnTo>
                <a:lnTo>
                  <a:pt x="127444" y="4572"/>
                </a:lnTo>
                <a:lnTo>
                  <a:pt x="126492" y="6858"/>
                </a:lnTo>
                <a:lnTo>
                  <a:pt x="126492" y="12001"/>
                </a:lnTo>
                <a:lnTo>
                  <a:pt x="127444" y="14097"/>
                </a:lnTo>
                <a:lnTo>
                  <a:pt x="129730" y="16002"/>
                </a:lnTo>
                <a:lnTo>
                  <a:pt x="131825" y="18097"/>
                </a:lnTo>
                <a:lnTo>
                  <a:pt x="134302" y="19050"/>
                </a:lnTo>
                <a:lnTo>
                  <a:pt x="140208" y="19050"/>
                </a:lnTo>
                <a:lnTo>
                  <a:pt x="142684" y="18097"/>
                </a:lnTo>
                <a:lnTo>
                  <a:pt x="144589" y="16002"/>
                </a:lnTo>
                <a:lnTo>
                  <a:pt x="146685" y="14097"/>
                </a:lnTo>
                <a:lnTo>
                  <a:pt x="147637" y="12001"/>
                </a:lnTo>
                <a:lnTo>
                  <a:pt x="147637" y="6858"/>
                </a:lnTo>
                <a:lnTo>
                  <a:pt x="146685" y="4572"/>
                </a:lnTo>
                <a:lnTo>
                  <a:pt x="142684" y="952"/>
                </a:lnTo>
                <a:lnTo>
                  <a:pt x="140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88922" y="558812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5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88922" y="5619080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5" y="0"/>
                </a:lnTo>
              </a:path>
            </a:pathLst>
          </a:custGeom>
          <a:ln w="7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26283" y="5568693"/>
            <a:ext cx="111966" cy="805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57094" y="5960741"/>
            <a:ext cx="77914" cy="710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81680" y="5926642"/>
            <a:ext cx="156781" cy="1051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39261" y="5962837"/>
            <a:ext cx="67437" cy="6896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24259" y="5681519"/>
            <a:ext cx="4333875" cy="39243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-635">
              <a:lnSpc>
                <a:spcPts val="1370"/>
              </a:lnSpc>
              <a:spcBef>
                <a:spcPts val="270"/>
              </a:spcBef>
              <a:tabLst>
                <a:tab pos="2353310" algn="l"/>
              </a:tabLst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all the incident radiation falling on a body is reflected, it is  called </a:t>
            </a:r>
            <a:r>
              <a:rPr sz="1200" spc="-10" dirty="0">
                <a:latin typeface="Times New Roman"/>
                <a:cs typeface="Times New Roman"/>
              </a:rPr>
              <a:t>"a </a:t>
            </a:r>
            <a:r>
              <a:rPr sz="1200" spc="-5" dirty="0">
                <a:latin typeface="Times New Roman"/>
                <a:cs typeface="Times New Roman"/>
              </a:rPr>
              <a:t>white </a:t>
            </a:r>
            <a:r>
              <a:rPr sz="1200" spc="-10" dirty="0">
                <a:latin typeface="Times New Roman"/>
                <a:cs typeface="Times New Roman"/>
              </a:rPr>
              <a:t>body"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which,	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5" dirty="0">
                <a:latin typeface="Times New Roman"/>
                <a:cs typeface="Times New Roman"/>
              </a:rPr>
              <a:t>0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thus;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395428" y="6041832"/>
            <a:ext cx="12065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9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197223" y="6029821"/>
            <a:ext cx="52197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25" dirty="0">
                <a:latin typeface="Times New Roman"/>
                <a:cs typeface="Times New Roman"/>
              </a:rPr>
              <a:t>(8.3.</a:t>
            </a:r>
            <a:r>
              <a:rPr sz="1400" i="1" spc="25" dirty="0">
                <a:latin typeface="Times New Roman"/>
                <a:cs typeface="Times New Roman"/>
              </a:rPr>
              <a:t>d</a:t>
            </a:r>
            <a:r>
              <a:rPr sz="1400" i="1" spc="-254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040064" y="6169530"/>
            <a:ext cx="147955" cy="19050"/>
          </a:xfrm>
          <a:custGeom>
            <a:avLst/>
            <a:gdLst/>
            <a:ahLst/>
            <a:cxnLst/>
            <a:rect l="l" t="t" r="r" b="b"/>
            <a:pathLst>
              <a:path w="147955" h="19050">
                <a:moveTo>
                  <a:pt x="13716" y="0"/>
                </a:moveTo>
                <a:lnTo>
                  <a:pt x="8000" y="0"/>
                </a:lnTo>
                <a:lnTo>
                  <a:pt x="5524" y="952"/>
                </a:lnTo>
                <a:lnTo>
                  <a:pt x="3238" y="2667"/>
                </a:lnTo>
                <a:lnTo>
                  <a:pt x="1143" y="4572"/>
                </a:lnTo>
                <a:lnTo>
                  <a:pt x="0" y="6858"/>
                </a:lnTo>
                <a:lnTo>
                  <a:pt x="0" y="12001"/>
                </a:lnTo>
                <a:lnTo>
                  <a:pt x="1143" y="14097"/>
                </a:lnTo>
                <a:lnTo>
                  <a:pt x="3238" y="16192"/>
                </a:lnTo>
                <a:lnTo>
                  <a:pt x="5524" y="18097"/>
                </a:lnTo>
                <a:lnTo>
                  <a:pt x="8000" y="19050"/>
                </a:lnTo>
                <a:lnTo>
                  <a:pt x="13716" y="19050"/>
                </a:lnTo>
                <a:lnTo>
                  <a:pt x="16383" y="18097"/>
                </a:lnTo>
                <a:lnTo>
                  <a:pt x="20383" y="14097"/>
                </a:lnTo>
                <a:lnTo>
                  <a:pt x="21336" y="12001"/>
                </a:lnTo>
                <a:lnTo>
                  <a:pt x="21336" y="6858"/>
                </a:lnTo>
                <a:lnTo>
                  <a:pt x="20383" y="4572"/>
                </a:lnTo>
                <a:lnTo>
                  <a:pt x="16383" y="952"/>
                </a:lnTo>
                <a:lnTo>
                  <a:pt x="13716" y="0"/>
                </a:lnTo>
                <a:close/>
              </a:path>
              <a:path w="147955" h="19050">
                <a:moveTo>
                  <a:pt x="76962" y="0"/>
                </a:moveTo>
                <a:lnTo>
                  <a:pt x="71247" y="0"/>
                </a:lnTo>
                <a:lnTo>
                  <a:pt x="68770" y="952"/>
                </a:lnTo>
                <a:lnTo>
                  <a:pt x="66484" y="2667"/>
                </a:lnTo>
                <a:lnTo>
                  <a:pt x="64389" y="4572"/>
                </a:lnTo>
                <a:lnTo>
                  <a:pt x="63246" y="6858"/>
                </a:lnTo>
                <a:lnTo>
                  <a:pt x="63246" y="12001"/>
                </a:lnTo>
                <a:lnTo>
                  <a:pt x="64389" y="14097"/>
                </a:lnTo>
                <a:lnTo>
                  <a:pt x="66484" y="16192"/>
                </a:lnTo>
                <a:lnTo>
                  <a:pt x="68770" y="18097"/>
                </a:lnTo>
                <a:lnTo>
                  <a:pt x="71247" y="19050"/>
                </a:lnTo>
                <a:lnTo>
                  <a:pt x="76962" y="19050"/>
                </a:lnTo>
                <a:lnTo>
                  <a:pt x="79629" y="18097"/>
                </a:lnTo>
                <a:lnTo>
                  <a:pt x="83629" y="14097"/>
                </a:lnTo>
                <a:lnTo>
                  <a:pt x="84581" y="12001"/>
                </a:lnTo>
                <a:lnTo>
                  <a:pt x="84581" y="6858"/>
                </a:lnTo>
                <a:lnTo>
                  <a:pt x="83629" y="4572"/>
                </a:lnTo>
                <a:lnTo>
                  <a:pt x="79629" y="952"/>
                </a:lnTo>
                <a:lnTo>
                  <a:pt x="76962" y="0"/>
                </a:lnTo>
                <a:close/>
              </a:path>
              <a:path w="147955" h="19050">
                <a:moveTo>
                  <a:pt x="140208" y="0"/>
                </a:moveTo>
                <a:lnTo>
                  <a:pt x="134493" y="0"/>
                </a:lnTo>
                <a:lnTo>
                  <a:pt x="132016" y="952"/>
                </a:lnTo>
                <a:lnTo>
                  <a:pt x="129730" y="2667"/>
                </a:lnTo>
                <a:lnTo>
                  <a:pt x="127635" y="4572"/>
                </a:lnTo>
                <a:lnTo>
                  <a:pt x="126682" y="6858"/>
                </a:lnTo>
                <a:lnTo>
                  <a:pt x="126682" y="12001"/>
                </a:lnTo>
                <a:lnTo>
                  <a:pt x="127635" y="14097"/>
                </a:lnTo>
                <a:lnTo>
                  <a:pt x="129730" y="16192"/>
                </a:lnTo>
                <a:lnTo>
                  <a:pt x="132016" y="18097"/>
                </a:lnTo>
                <a:lnTo>
                  <a:pt x="134493" y="19050"/>
                </a:lnTo>
                <a:lnTo>
                  <a:pt x="140208" y="19050"/>
                </a:lnTo>
                <a:lnTo>
                  <a:pt x="142875" y="18097"/>
                </a:lnTo>
                <a:lnTo>
                  <a:pt x="146875" y="14097"/>
                </a:lnTo>
                <a:lnTo>
                  <a:pt x="147828" y="12001"/>
                </a:lnTo>
                <a:lnTo>
                  <a:pt x="147828" y="6858"/>
                </a:lnTo>
                <a:lnTo>
                  <a:pt x="146875" y="4572"/>
                </a:lnTo>
                <a:lnTo>
                  <a:pt x="142875" y="952"/>
                </a:lnTo>
                <a:lnTo>
                  <a:pt x="1402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88351" y="6164386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5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88351" y="6195438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5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23569" y="6144955"/>
            <a:ext cx="118872" cy="1148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572827" y="6363649"/>
            <a:ext cx="67627" cy="6896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624158" y="6257590"/>
            <a:ext cx="385699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opaque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b="1" spc="-5" dirty="0">
                <a:latin typeface="Times New Roman"/>
                <a:cs typeface="Times New Roman"/>
              </a:rPr>
              <a:t>(solids or </a:t>
            </a:r>
            <a:r>
              <a:rPr sz="1200" b="1" dirty="0">
                <a:latin typeface="Times New Roman"/>
                <a:cs typeface="Times New Roman"/>
              </a:rPr>
              <a:t>liquids)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15" dirty="0">
                <a:latin typeface="Times New Roman"/>
                <a:cs typeface="Times New Roman"/>
              </a:rPr>
              <a:t>0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thus;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88067" y="6441444"/>
            <a:ext cx="12065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spc="95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489692" y="6429383"/>
            <a:ext cx="48831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" dirty="0">
                <a:latin typeface="Times New Roman"/>
                <a:cs typeface="Times New Roman"/>
              </a:rPr>
              <a:t>(</a:t>
            </a:r>
            <a:r>
              <a:rPr sz="1300" spc="65" dirty="0">
                <a:latin typeface="Times New Roman"/>
                <a:cs typeface="Times New Roman"/>
              </a:rPr>
              <a:t>8</a:t>
            </a:r>
            <a:r>
              <a:rPr sz="1300" spc="5" dirty="0">
                <a:latin typeface="Times New Roman"/>
                <a:cs typeface="Times New Roman"/>
              </a:rPr>
              <a:t>.</a:t>
            </a:r>
            <a:r>
              <a:rPr sz="1300" spc="65" dirty="0">
                <a:latin typeface="Times New Roman"/>
                <a:cs typeface="Times New Roman"/>
              </a:rPr>
              <a:t>3</a:t>
            </a:r>
            <a:r>
              <a:rPr sz="1300" spc="-45" dirty="0">
                <a:latin typeface="Times New Roman"/>
                <a:cs typeface="Times New Roman"/>
              </a:rPr>
              <a:t>.</a:t>
            </a:r>
            <a:r>
              <a:rPr sz="1400" i="1" spc="20" dirty="0">
                <a:latin typeface="Times New Roman"/>
                <a:cs typeface="Times New Roman"/>
              </a:rPr>
              <a:t>e</a:t>
            </a:r>
            <a:r>
              <a:rPr sz="1300" spc="6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331529" y="6568627"/>
            <a:ext cx="148590" cy="19050"/>
          </a:xfrm>
          <a:custGeom>
            <a:avLst/>
            <a:gdLst/>
            <a:ahLst/>
            <a:cxnLst/>
            <a:rect l="l" t="t" r="r" b="b"/>
            <a:pathLst>
              <a:path w="148589" h="19050">
                <a:moveTo>
                  <a:pt x="13715" y="0"/>
                </a:moveTo>
                <a:lnTo>
                  <a:pt x="8000" y="0"/>
                </a:lnTo>
                <a:lnTo>
                  <a:pt x="5524" y="952"/>
                </a:lnTo>
                <a:lnTo>
                  <a:pt x="3238" y="2666"/>
                </a:lnTo>
                <a:lnTo>
                  <a:pt x="1143" y="4571"/>
                </a:lnTo>
                <a:lnTo>
                  <a:pt x="0" y="6857"/>
                </a:lnTo>
                <a:lnTo>
                  <a:pt x="0" y="12001"/>
                </a:lnTo>
                <a:lnTo>
                  <a:pt x="1143" y="14096"/>
                </a:lnTo>
                <a:lnTo>
                  <a:pt x="5524" y="18097"/>
                </a:lnTo>
                <a:lnTo>
                  <a:pt x="8000" y="19049"/>
                </a:lnTo>
                <a:lnTo>
                  <a:pt x="13715" y="19049"/>
                </a:lnTo>
                <a:lnTo>
                  <a:pt x="16382" y="18097"/>
                </a:lnTo>
                <a:lnTo>
                  <a:pt x="18287" y="16001"/>
                </a:lnTo>
                <a:lnTo>
                  <a:pt x="20383" y="14096"/>
                </a:lnTo>
                <a:lnTo>
                  <a:pt x="21335" y="12001"/>
                </a:lnTo>
                <a:lnTo>
                  <a:pt x="21335" y="6857"/>
                </a:lnTo>
                <a:lnTo>
                  <a:pt x="20383" y="4571"/>
                </a:lnTo>
                <a:lnTo>
                  <a:pt x="16382" y="952"/>
                </a:lnTo>
                <a:lnTo>
                  <a:pt x="13715" y="0"/>
                </a:lnTo>
                <a:close/>
              </a:path>
              <a:path w="148589" h="19050">
                <a:moveTo>
                  <a:pt x="77152" y="0"/>
                </a:moveTo>
                <a:lnTo>
                  <a:pt x="71246" y="0"/>
                </a:lnTo>
                <a:lnTo>
                  <a:pt x="68770" y="952"/>
                </a:lnTo>
                <a:lnTo>
                  <a:pt x="66675" y="2666"/>
                </a:lnTo>
                <a:lnTo>
                  <a:pt x="64388" y="4571"/>
                </a:lnTo>
                <a:lnTo>
                  <a:pt x="63436" y="6857"/>
                </a:lnTo>
                <a:lnTo>
                  <a:pt x="63436" y="12001"/>
                </a:lnTo>
                <a:lnTo>
                  <a:pt x="64388" y="14096"/>
                </a:lnTo>
                <a:lnTo>
                  <a:pt x="66675" y="16001"/>
                </a:lnTo>
                <a:lnTo>
                  <a:pt x="68770" y="18097"/>
                </a:lnTo>
                <a:lnTo>
                  <a:pt x="71246" y="19049"/>
                </a:lnTo>
                <a:lnTo>
                  <a:pt x="77152" y="19049"/>
                </a:lnTo>
                <a:lnTo>
                  <a:pt x="79628" y="18097"/>
                </a:lnTo>
                <a:lnTo>
                  <a:pt x="81533" y="16001"/>
                </a:lnTo>
                <a:lnTo>
                  <a:pt x="83629" y="14096"/>
                </a:lnTo>
                <a:lnTo>
                  <a:pt x="84581" y="12001"/>
                </a:lnTo>
                <a:lnTo>
                  <a:pt x="84581" y="6857"/>
                </a:lnTo>
                <a:lnTo>
                  <a:pt x="83629" y="4571"/>
                </a:lnTo>
                <a:lnTo>
                  <a:pt x="79628" y="952"/>
                </a:lnTo>
                <a:lnTo>
                  <a:pt x="77152" y="0"/>
                </a:lnTo>
                <a:close/>
              </a:path>
              <a:path w="148589" h="19050">
                <a:moveTo>
                  <a:pt x="140398" y="0"/>
                </a:moveTo>
                <a:lnTo>
                  <a:pt x="134493" y="0"/>
                </a:lnTo>
                <a:lnTo>
                  <a:pt x="132016" y="952"/>
                </a:lnTo>
                <a:lnTo>
                  <a:pt x="129920" y="2666"/>
                </a:lnTo>
                <a:lnTo>
                  <a:pt x="127825" y="4571"/>
                </a:lnTo>
                <a:lnTo>
                  <a:pt x="126682" y="6857"/>
                </a:lnTo>
                <a:lnTo>
                  <a:pt x="126682" y="12001"/>
                </a:lnTo>
                <a:lnTo>
                  <a:pt x="127825" y="14096"/>
                </a:lnTo>
                <a:lnTo>
                  <a:pt x="129920" y="16001"/>
                </a:lnTo>
                <a:lnTo>
                  <a:pt x="132016" y="18097"/>
                </a:lnTo>
                <a:lnTo>
                  <a:pt x="134493" y="19049"/>
                </a:lnTo>
                <a:lnTo>
                  <a:pt x="140398" y="19049"/>
                </a:lnTo>
                <a:lnTo>
                  <a:pt x="142875" y="18097"/>
                </a:lnTo>
                <a:lnTo>
                  <a:pt x="146875" y="14096"/>
                </a:lnTo>
                <a:lnTo>
                  <a:pt x="148018" y="12001"/>
                </a:lnTo>
                <a:lnTo>
                  <a:pt x="148018" y="6857"/>
                </a:lnTo>
                <a:lnTo>
                  <a:pt x="146875" y="4571"/>
                </a:lnTo>
                <a:lnTo>
                  <a:pt x="144970" y="2666"/>
                </a:lnTo>
                <a:lnTo>
                  <a:pt x="142875" y="952"/>
                </a:lnTo>
                <a:lnTo>
                  <a:pt x="1403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580388" y="6563483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45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80388" y="6594440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345" y="0"/>
                </a:lnTo>
              </a:path>
            </a:pathLst>
          </a:custGeom>
          <a:ln w="7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23975" y="6582915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143" y="0"/>
                </a:moveTo>
                <a:lnTo>
                  <a:pt x="0" y="0"/>
                </a:lnTo>
                <a:lnTo>
                  <a:pt x="0" y="39242"/>
                </a:lnTo>
                <a:lnTo>
                  <a:pt x="9143" y="39242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79778" y="657891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345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23975" y="6535670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143" y="0"/>
                </a:moveTo>
                <a:lnTo>
                  <a:pt x="0" y="0"/>
                </a:lnTo>
                <a:lnTo>
                  <a:pt x="0" y="39242"/>
                </a:lnTo>
                <a:lnTo>
                  <a:pt x="9143" y="39242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415605" y="6544053"/>
            <a:ext cx="118681" cy="11468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26307" y="6544053"/>
            <a:ext cx="112133" cy="805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04213" y="7411208"/>
            <a:ext cx="118110" cy="10591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70657" y="8161207"/>
            <a:ext cx="28575" cy="70485"/>
          </a:xfrm>
          <a:custGeom>
            <a:avLst/>
            <a:gdLst/>
            <a:ahLst/>
            <a:cxnLst/>
            <a:rect l="l" t="t" r="r" b="b"/>
            <a:pathLst>
              <a:path w="28575" h="70484">
                <a:moveTo>
                  <a:pt x="23050" y="0"/>
                </a:moveTo>
                <a:lnTo>
                  <a:pt x="18859" y="0"/>
                </a:lnTo>
                <a:lnTo>
                  <a:pt x="17144" y="761"/>
                </a:lnTo>
                <a:lnTo>
                  <a:pt x="15811" y="2095"/>
                </a:lnTo>
                <a:lnTo>
                  <a:pt x="14478" y="3619"/>
                </a:lnTo>
                <a:lnTo>
                  <a:pt x="13716" y="5333"/>
                </a:lnTo>
                <a:lnTo>
                  <a:pt x="13716" y="9334"/>
                </a:lnTo>
                <a:lnTo>
                  <a:pt x="14478" y="11048"/>
                </a:lnTo>
                <a:lnTo>
                  <a:pt x="15811" y="12572"/>
                </a:lnTo>
                <a:lnTo>
                  <a:pt x="17335" y="13906"/>
                </a:lnTo>
                <a:lnTo>
                  <a:pt x="19050" y="14668"/>
                </a:lnTo>
                <a:lnTo>
                  <a:pt x="23050" y="14668"/>
                </a:lnTo>
                <a:lnTo>
                  <a:pt x="24765" y="13906"/>
                </a:lnTo>
                <a:lnTo>
                  <a:pt x="27622" y="11048"/>
                </a:lnTo>
                <a:lnTo>
                  <a:pt x="28384" y="9334"/>
                </a:lnTo>
                <a:lnTo>
                  <a:pt x="28384" y="5333"/>
                </a:lnTo>
                <a:lnTo>
                  <a:pt x="27622" y="3619"/>
                </a:lnTo>
                <a:lnTo>
                  <a:pt x="24765" y="761"/>
                </a:lnTo>
                <a:lnTo>
                  <a:pt x="23050" y="0"/>
                </a:lnTo>
                <a:close/>
              </a:path>
              <a:path w="28575" h="70484">
                <a:moveTo>
                  <a:pt x="22638" y="27622"/>
                </a:moveTo>
                <a:lnTo>
                  <a:pt x="6476" y="27622"/>
                </a:lnTo>
                <a:lnTo>
                  <a:pt x="7238" y="28003"/>
                </a:lnTo>
                <a:lnTo>
                  <a:pt x="7810" y="28574"/>
                </a:lnTo>
                <a:lnTo>
                  <a:pt x="8572" y="29146"/>
                </a:lnTo>
                <a:lnTo>
                  <a:pt x="8762" y="29717"/>
                </a:lnTo>
                <a:lnTo>
                  <a:pt x="8762" y="31622"/>
                </a:lnTo>
                <a:lnTo>
                  <a:pt x="8572" y="33337"/>
                </a:lnTo>
                <a:lnTo>
                  <a:pt x="7810" y="35623"/>
                </a:lnTo>
                <a:lnTo>
                  <a:pt x="952" y="59435"/>
                </a:lnTo>
                <a:lnTo>
                  <a:pt x="333" y="61531"/>
                </a:lnTo>
                <a:lnTo>
                  <a:pt x="47" y="62674"/>
                </a:lnTo>
                <a:lnTo>
                  <a:pt x="0" y="65912"/>
                </a:lnTo>
                <a:lnTo>
                  <a:pt x="762" y="67436"/>
                </a:lnTo>
                <a:lnTo>
                  <a:pt x="1905" y="68770"/>
                </a:lnTo>
                <a:lnTo>
                  <a:pt x="3238" y="69913"/>
                </a:lnTo>
                <a:lnTo>
                  <a:pt x="4953" y="70484"/>
                </a:lnTo>
                <a:lnTo>
                  <a:pt x="12763" y="70484"/>
                </a:lnTo>
                <a:lnTo>
                  <a:pt x="18097" y="65912"/>
                </a:lnTo>
                <a:lnTo>
                  <a:pt x="19383" y="63626"/>
                </a:lnTo>
                <a:lnTo>
                  <a:pt x="14097" y="63626"/>
                </a:lnTo>
                <a:lnTo>
                  <a:pt x="13716" y="63436"/>
                </a:lnTo>
                <a:lnTo>
                  <a:pt x="13525" y="63055"/>
                </a:lnTo>
                <a:lnTo>
                  <a:pt x="13144" y="62674"/>
                </a:lnTo>
                <a:lnTo>
                  <a:pt x="12954" y="62293"/>
                </a:lnTo>
                <a:lnTo>
                  <a:pt x="12954" y="61340"/>
                </a:lnTo>
                <a:lnTo>
                  <a:pt x="13906" y="58102"/>
                </a:lnTo>
                <a:lnTo>
                  <a:pt x="22638" y="27622"/>
                </a:lnTo>
                <a:close/>
              </a:path>
              <a:path w="28575" h="70484">
                <a:moveTo>
                  <a:pt x="21526" y="55816"/>
                </a:moveTo>
                <a:lnTo>
                  <a:pt x="19431" y="59245"/>
                </a:lnTo>
                <a:lnTo>
                  <a:pt x="17525" y="61531"/>
                </a:lnTo>
                <a:lnTo>
                  <a:pt x="16001" y="62864"/>
                </a:lnTo>
                <a:lnTo>
                  <a:pt x="14859" y="63626"/>
                </a:lnTo>
                <a:lnTo>
                  <a:pt x="19383" y="63626"/>
                </a:lnTo>
                <a:lnTo>
                  <a:pt x="23241" y="56768"/>
                </a:lnTo>
                <a:lnTo>
                  <a:pt x="21526" y="55816"/>
                </a:lnTo>
                <a:close/>
              </a:path>
              <a:path w="28575" h="70484">
                <a:moveTo>
                  <a:pt x="24003" y="22859"/>
                </a:moveTo>
                <a:lnTo>
                  <a:pt x="21145" y="22859"/>
                </a:lnTo>
                <a:lnTo>
                  <a:pt x="4191" y="25717"/>
                </a:lnTo>
                <a:lnTo>
                  <a:pt x="3429" y="27812"/>
                </a:lnTo>
                <a:lnTo>
                  <a:pt x="4191" y="27622"/>
                </a:lnTo>
                <a:lnTo>
                  <a:pt x="22638" y="27622"/>
                </a:lnTo>
                <a:lnTo>
                  <a:pt x="24003" y="22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027426" y="8161207"/>
            <a:ext cx="154305" cy="9124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624174" y="6805490"/>
            <a:ext cx="4336415" cy="2170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ts val="157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8.4- </a:t>
            </a:r>
            <a:r>
              <a:rPr sz="1350" b="1" i="1" spc="-35" dirty="0">
                <a:latin typeface="Times New Roman"/>
                <a:cs typeface="Times New Roman"/>
              </a:rPr>
              <a:t>The </a:t>
            </a:r>
            <a:r>
              <a:rPr sz="1350" b="1" i="1" spc="-15" dirty="0">
                <a:latin typeface="Times New Roman"/>
                <a:cs typeface="Times New Roman"/>
              </a:rPr>
              <a:t>View</a:t>
            </a:r>
            <a:r>
              <a:rPr sz="1350" b="1" i="1" spc="-55" dirty="0">
                <a:latin typeface="Times New Roman"/>
                <a:cs typeface="Times New Roman"/>
              </a:rPr>
              <a:t> </a:t>
            </a:r>
            <a:r>
              <a:rPr sz="1350" b="1" i="1" spc="-20" dirty="0">
                <a:latin typeface="Times New Roman"/>
                <a:cs typeface="Times New Roman"/>
              </a:rPr>
              <a:t>Factor</a:t>
            </a:r>
            <a:endParaRPr sz="1350">
              <a:latin typeface="Times New Roman"/>
              <a:cs typeface="Times New Roman"/>
            </a:endParaRPr>
          </a:p>
          <a:p>
            <a:pPr marL="12700" marR="5080" indent="191770" algn="just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Radiation heat transfer between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depends on the  orientation of the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relative to each </a:t>
            </a:r>
            <a:r>
              <a:rPr sz="1200" spc="-10" dirty="0">
                <a:latin typeface="Times New Roman"/>
                <a:cs typeface="Times New Roman"/>
              </a:rPr>
              <a:t>other, </a:t>
            </a:r>
            <a:r>
              <a:rPr sz="1200" spc="-5" dirty="0">
                <a:latin typeface="Times New Roman"/>
                <a:cs typeface="Times New Roman"/>
              </a:rPr>
              <a:t>as illustrated in  Fig.(8.5), </a:t>
            </a:r>
            <a:r>
              <a:rPr sz="1200" dirty="0">
                <a:latin typeface="Times New Roman"/>
                <a:cs typeface="Times New Roman"/>
              </a:rPr>
              <a:t>so, </a:t>
            </a:r>
            <a:r>
              <a:rPr sz="1200" spc="5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define a new parameter called the </a:t>
            </a:r>
            <a:r>
              <a:rPr sz="1200" b="1" spc="-5" dirty="0">
                <a:latin typeface="Times New Roman"/>
                <a:cs typeface="Times New Roman"/>
              </a:rPr>
              <a:t>view factor</a:t>
            </a:r>
            <a:r>
              <a:rPr sz="1200" spc="-5" dirty="0">
                <a:latin typeface="Times New Roman"/>
                <a:cs typeface="Times New Roman"/>
              </a:rPr>
              <a:t>,  which </a:t>
            </a:r>
            <a:r>
              <a:rPr sz="120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 purely geometric quantity and is independent of the </a:t>
            </a:r>
            <a:r>
              <a:rPr sz="1200" spc="-10" dirty="0">
                <a:latin typeface="Times New Roman"/>
                <a:cs typeface="Times New Roman"/>
              </a:rPr>
              <a:t>surface  </a:t>
            </a:r>
            <a:r>
              <a:rPr sz="1200" spc="-5" dirty="0">
                <a:latin typeface="Times New Roman"/>
                <a:cs typeface="Times New Roman"/>
              </a:rPr>
              <a:t>properties and temperature.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also called the </a:t>
            </a:r>
            <a:r>
              <a:rPr sz="1200" b="1" spc="-5" dirty="0">
                <a:latin typeface="Times New Roman"/>
                <a:cs typeface="Times New Roman"/>
              </a:rPr>
              <a:t>shape factor</a:t>
            </a:r>
            <a:r>
              <a:rPr sz="1200" spc="-5" dirty="0">
                <a:latin typeface="Times New Roman"/>
                <a:cs typeface="Times New Roman"/>
              </a:rPr>
              <a:t>,  </a:t>
            </a:r>
            <a:r>
              <a:rPr sz="1200" b="1" spc="-5" dirty="0">
                <a:latin typeface="Times New Roman"/>
                <a:cs typeface="Times New Roman"/>
              </a:rPr>
              <a:t>configuration </a:t>
            </a:r>
            <a:r>
              <a:rPr sz="1200" b="1" spc="-10" dirty="0">
                <a:latin typeface="Times New Roman"/>
                <a:cs typeface="Times New Roman"/>
              </a:rPr>
              <a:t>factor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b="1" spc="-5" dirty="0">
                <a:latin typeface="Times New Roman"/>
                <a:cs typeface="Times New Roman"/>
              </a:rPr>
              <a:t>angle factor.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view factor </a:t>
            </a:r>
            <a:r>
              <a:rPr sz="1200" spc="-1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a  </a:t>
            </a:r>
            <a:r>
              <a:rPr sz="1800" spc="-7" baseline="4629" dirty="0">
                <a:latin typeface="Times New Roman"/>
                <a:cs typeface="Times New Roman"/>
              </a:rPr>
              <a:t>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00" spc="-22" baseline="4629" dirty="0">
                <a:latin typeface="Times New Roman"/>
                <a:cs typeface="Times New Roman"/>
              </a:rPr>
              <a:t>to </a:t>
            </a:r>
            <a:r>
              <a:rPr sz="1800" spc="-7" baseline="4629" dirty="0">
                <a:latin typeface="Times New Roman"/>
                <a:cs typeface="Times New Roman"/>
              </a:rPr>
              <a:t>a surface </a:t>
            </a:r>
            <a:r>
              <a:rPr sz="1875" b="1" i="1" spc="75" baseline="4444" dirty="0">
                <a:latin typeface="Times New Roman"/>
                <a:cs typeface="Times New Roman"/>
              </a:rPr>
              <a:t>j </a:t>
            </a:r>
            <a:r>
              <a:rPr sz="1800" spc="-7" baseline="4629" dirty="0">
                <a:latin typeface="Times New Roman"/>
                <a:cs typeface="Times New Roman"/>
              </a:rPr>
              <a:t>is denoted by </a:t>
            </a:r>
            <a:r>
              <a:rPr sz="1875" b="1" i="1" spc="-157" baseline="4444" dirty="0">
                <a:latin typeface="Times New Roman"/>
                <a:cs typeface="Times New Roman"/>
              </a:rPr>
              <a:t>F </a:t>
            </a:r>
            <a:r>
              <a:rPr sz="1800" spc="-7" baseline="4629" dirty="0">
                <a:latin typeface="Times New Roman"/>
                <a:cs typeface="Times New Roman"/>
              </a:rPr>
              <a:t>or </a:t>
            </a:r>
            <a:r>
              <a:rPr sz="1800" baseline="4629" dirty="0">
                <a:latin typeface="Times New Roman"/>
                <a:cs typeface="Times New Roman"/>
              </a:rPr>
              <a:t>just </a:t>
            </a:r>
            <a:r>
              <a:rPr sz="1875" b="1" i="1" spc="-30" baseline="4444" dirty="0">
                <a:latin typeface="Times New Roman"/>
                <a:cs typeface="Times New Roman"/>
              </a:rPr>
              <a:t>F</a:t>
            </a:r>
            <a:r>
              <a:rPr sz="850" b="1" i="1" spc="-20" dirty="0">
                <a:latin typeface="Times New Roman"/>
                <a:cs typeface="Times New Roman"/>
              </a:rPr>
              <a:t>ij</a:t>
            </a:r>
            <a:r>
              <a:rPr sz="1800" spc="-30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and is defined </a:t>
            </a:r>
            <a:r>
              <a:rPr sz="1800" spc="-15" baseline="4629" dirty="0">
                <a:latin typeface="Times New Roman"/>
                <a:cs typeface="Times New Roman"/>
              </a:rPr>
              <a:t>as;  </a:t>
            </a:r>
            <a:r>
              <a:rPr sz="1875" b="1" i="1" spc="-7" baseline="4444" dirty="0">
                <a:latin typeface="Times New Roman"/>
                <a:cs typeface="Times New Roman"/>
              </a:rPr>
              <a:t>F</a:t>
            </a:r>
            <a:r>
              <a:rPr sz="850" b="1" i="1" spc="-5" dirty="0">
                <a:latin typeface="Times New Roman"/>
                <a:cs typeface="Times New Roman"/>
              </a:rPr>
              <a:t>ij </a:t>
            </a:r>
            <a:r>
              <a:rPr sz="1875" i="1" spc="-254" baseline="4444" dirty="0">
                <a:latin typeface="Times New Roman"/>
                <a:cs typeface="Times New Roman"/>
              </a:rPr>
              <a:t>= </a:t>
            </a:r>
            <a:r>
              <a:rPr sz="1875" i="1" spc="-37" baseline="4444" dirty="0">
                <a:latin typeface="Times New Roman"/>
                <a:cs typeface="Times New Roman"/>
              </a:rPr>
              <a:t>The fraction </a:t>
            </a:r>
            <a:r>
              <a:rPr sz="1875" i="1" spc="15" baseline="4444" dirty="0">
                <a:latin typeface="Times New Roman"/>
                <a:cs typeface="Times New Roman"/>
              </a:rPr>
              <a:t>of </a:t>
            </a:r>
            <a:r>
              <a:rPr sz="1875" i="1" spc="-37" baseline="4444" dirty="0">
                <a:latin typeface="Times New Roman"/>
                <a:cs typeface="Times New Roman"/>
              </a:rPr>
              <a:t>the radiation leaving </a:t>
            </a:r>
            <a:r>
              <a:rPr sz="1875" i="1" spc="-44" baseline="4444" dirty="0">
                <a:latin typeface="Times New Roman"/>
                <a:cs typeface="Times New Roman"/>
              </a:rPr>
              <a:t>surface </a:t>
            </a:r>
            <a:r>
              <a:rPr sz="1875" b="1" i="1" spc="-22" baseline="4444" dirty="0">
                <a:latin typeface="Times New Roman"/>
                <a:cs typeface="Times New Roman"/>
              </a:rPr>
              <a:t>i </a:t>
            </a:r>
            <a:r>
              <a:rPr sz="1875" i="1" spc="-30" baseline="4444" dirty="0">
                <a:latin typeface="Times New Roman"/>
                <a:cs typeface="Times New Roman"/>
              </a:rPr>
              <a:t>that</a:t>
            </a:r>
            <a:r>
              <a:rPr sz="1875" i="1" spc="217" baseline="4444" dirty="0">
                <a:latin typeface="Times New Roman"/>
                <a:cs typeface="Times New Roman"/>
              </a:rPr>
              <a:t> </a:t>
            </a:r>
            <a:r>
              <a:rPr sz="1875" i="1" spc="-30" baseline="4444" dirty="0">
                <a:latin typeface="Times New Roman"/>
                <a:cs typeface="Times New Roman"/>
              </a:rPr>
              <a:t>strikes</a:t>
            </a:r>
            <a:endParaRPr sz="1875" baseline="4444">
              <a:latin typeface="Times New Roman"/>
              <a:cs typeface="Times New Roman"/>
            </a:endParaRPr>
          </a:p>
          <a:p>
            <a:pPr marL="356870" algn="just">
              <a:lnSpc>
                <a:spcPts val="1265"/>
              </a:lnSpc>
            </a:pPr>
            <a:r>
              <a:rPr sz="1250" i="1" spc="-25" dirty="0">
                <a:latin typeface="Times New Roman"/>
                <a:cs typeface="Times New Roman"/>
              </a:rPr>
              <a:t>Surface </a:t>
            </a:r>
            <a:r>
              <a:rPr sz="1250" b="1" i="1" spc="50" dirty="0">
                <a:latin typeface="Times New Roman"/>
                <a:cs typeface="Times New Roman"/>
              </a:rPr>
              <a:t>j</a:t>
            </a:r>
            <a:r>
              <a:rPr sz="1250" b="1" i="1" spc="-60" dirty="0">
                <a:latin typeface="Times New Roman"/>
                <a:cs typeface="Times New Roman"/>
              </a:rPr>
              <a:t> </a:t>
            </a:r>
            <a:r>
              <a:rPr sz="1250" i="1" spc="-15" dirty="0">
                <a:latin typeface="Times New Roman"/>
                <a:cs typeface="Times New Roman"/>
              </a:rPr>
              <a:t>directly</a:t>
            </a:r>
            <a:endParaRPr sz="125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70"/>
              </a:lnSpc>
              <a:spcBef>
                <a:spcPts val="150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Therefore, the view factor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12 </a:t>
            </a:r>
            <a:r>
              <a:rPr sz="1800" spc="-7" baseline="4629" dirty="0">
                <a:latin typeface="Times New Roman"/>
                <a:cs typeface="Times New Roman"/>
              </a:rPr>
              <a:t>represents the fraction of radiation  leaving</a:t>
            </a:r>
            <a:r>
              <a:rPr sz="1800" spc="165" baseline="4629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surface</a:t>
            </a:r>
            <a:r>
              <a:rPr sz="1875" b="1" i="1" spc="-15" baseline="4444" dirty="0">
                <a:latin typeface="Times New Roman"/>
                <a:cs typeface="Times New Roman"/>
              </a:rPr>
              <a:t>1</a:t>
            </a:r>
            <a:r>
              <a:rPr sz="1875" b="1" i="1" spc="165" baseline="4444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that</a:t>
            </a:r>
            <a:r>
              <a:rPr sz="1800" spc="209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strikes</a:t>
            </a:r>
            <a:r>
              <a:rPr sz="1800" spc="195" baseline="4629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surface</a:t>
            </a:r>
            <a:r>
              <a:rPr sz="1875" b="1" i="1" spc="-15" baseline="4444" dirty="0">
                <a:latin typeface="Times New Roman"/>
                <a:cs typeface="Times New Roman"/>
              </a:rPr>
              <a:t>2</a:t>
            </a:r>
            <a:r>
              <a:rPr sz="1875" b="1" i="1" spc="165" baseline="4444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directly,</a:t>
            </a:r>
            <a:r>
              <a:rPr sz="1800" spc="195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and</a:t>
            </a:r>
            <a:r>
              <a:rPr sz="1800" spc="209" baseline="4629" dirty="0">
                <a:latin typeface="Times New Roman"/>
                <a:cs typeface="Times New Roman"/>
              </a:rPr>
              <a:t>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21</a:t>
            </a:r>
            <a:r>
              <a:rPr sz="850" b="1" i="1" spc="7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represents</a:t>
            </a:r>
            <a:r>
              <a:rPr sz="1800" spc="217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the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679573" y="9781409"/>
            <a:ext cx="118110" cy="16510"/>
          </a:xfrm>
          <a:custGeom>
            <a:avLst/>
            <a:gdLst/>
            <a:ahLst/>
            <a:cxnLst/>
            <a:rect l="l" t="t" r="r" b="b"/>
            <a:pathLst>
              <a:path w="118110" h="16509">
                <a:moveTo>
                  <a:pt x="10477" y="0"/>
                </a:moveTo>
                <a:lnTo>
                  <a:pt x="5905" y="0"/>
                </a:lnTo>
                <a:lnTo>
                  <a:pt x="4000" y="762"/>
                </a:lnTo>
                <a:lnTo>
                  <a:pt x="762" y="4000"/>
                </a:lnTo>
                <a:lnTo>
                  <a:pt x="0" y="5905"/>
                </a:lnTo>
                <a:lnTo>
                  <a:pt x="0" y="10477"/>
                </a:lnTo>
                <a:lnTo>
                  <a:pt x="762" y="12382"/>
                </a:lnTo>
                <a:lnTo>
                  <a:pt x="4000" y="15621"/>
                </a:lnTo>
                <a:lnTo>
                  <a:pt x="5905" y="16383"/>
                </a:lnTo>
                <a:lnTo>
                  <a:pt x="10477" y="16383"/>
                </a:lnTo>
                <a:lnTo>
                  <a:pt x="12382" y="15621"/>
                </a:lnTo>
                <a:lnTo>
                  <a:pt x="14096" y="14097"/>
                </a:lnTo>
                <a:lnTo>
                  <a:pt x="15620" y="12382"/>
                </a:lnTo>
                <a:lnTo>
                  <a:pt x="16573" y="10477"/>
                </a:lnTo>
                <a:lnTo>
                  <a:pt x="16573" y="5905"/>
                </a:lnTo>
                <a:lnTo>
                  <a:pt x="15620" y="4000"/>
                </a:lnTo>
                <a:lnTo>
                  <a:pt x="14096" y="2476"/>
                </a:lnTo>
                <a:lnTo>
                  <a:pt x="12572" y="762"/>
                </a:lnTo>
                <a:lnTo>
                  <a:pt x="10477" y="0"/>
                </a:lnTo>
                <a:close/>
              </a:path>
              <a:path w="118110" h="16509">
                <a:moveTo>
                  <a:pt x="61340" y="0"/>
                </a:moveTo>
                <a:lnTo>
                  <a:pt x="56768" y="0"/>
                </a:lnTo>
                <a:lnTo>
                  <a:pt x="54863" y="762"/>
                </a:lnTo>
                <a:lnTo>
                  <a:pt x="53149" y="2286"/>
                </a:lnTo>
                <a:lnTo>
                  <a:pt x="51625" y="4000"/>
                </a:lnTo>
                <a:lnTo>
                  <a:pt x="50863" y="5905"/>
                </a:lnTo>
                <a:lnTo>
                  <a:pt x="50863" y="10477"/>
                </a:lnTo>
                <a:lnTo>
                  <a:pt x="51625" y="12382"/>
                </a:lnTo>
                <a:lnTo>
                  <a:pt x="53149" y="14097"/>
                </a:lnTo>
                <a:lnTo>
                  <a:pt x="54863" y="15621"/>
                </a:lnTo>
                <a:lnTo>
                  <a:pt x="56768" y="16383"/>
                </a:lnTo>
                <a:lnTo>
                  <a:pt x="61340" y="16383"/>
                </a:lnTo>
                <a:lnTo>
                  <a:pt x="63245" y="15621"/>
                </a:lnTo>
                <a:lnTo>
                  <a:pt x="64960" y="14097"/>
                </a:lnTo>
                <a:lnTo>
                  <a:pt x="66484" y="12382"/>
                </a:lnTo>
                <a:lnTo>
                  <a:pt x="67246" y="10477"/>
                </a:lnTo>
                <a:lnTo>
                  <a:pt x="67246" y="5905"/>
                </a:lnTo>
                <a:lnTo>
                  <a:pt x="66484" y="4000"/>
                </a:lnTo>
                <a:lnTo>
                  <a:pt x="63245" y="762"/>
                </a:lnTo>
                <a:lnTo>
                  <a:pt x="61340" y="0"/>
                </a:lnTo>
                <a:close/>
              </a:path>
              <a:path w="118110" h="16509">
                <a:moveTo>
                  <a:pt x="112204" y="0"/>
                </a:moveTo>
                <a:lnTo>
                  <a:pt x="107441" y="0"/>
                </a:lnTo>
                <a:lnTo>
                  <a:pt x="105537" y="762"/>
                </a:lnTo>
                <a:lnTo>
                  <a:pt x="102298" y="4000"/>
                </a:lnTo>
                <a:lnTo>
                  <a:pt x="101536" y="5905"/>
                </a:lnTo>
                <a:lnTo>
                  <a:pt x="101536" y="10477"/>
                </a:lnTo>
                <a:lnTo>
                  <a:pt x="102488" y="12382"/>
                </a:lnTo>
                <a:lnTo>
                  <a:pt x="104012" y="14097"/>
                </a:lnTo>
                <a:lnTo>
                  <a:pt x="105537" y="15621"/>
                </a:lnTo>
                <a:lnTo>
                  <a:pt x="107632" y="16383"/>
                </a:lnTo>
                <a:lnTo>
                  <a:pt x="112204" y="16383"/>
                </a:lnTo>
                <a:lnTo>
                  <a:pt x="114109" y="15621"/>
                </a:lnTo>
                <a:lnTo>
                  <a:pt x="117347" y="12382"/>
                </a:lnTo>
                <a:lnTo>
                  <a:pt x="118109" y="10477"/>
                </a:lnTo>
                <a:lnTo>
                  <a:pt x="118109" y="5905"/>
                </a:lnTo>
                <a:lnTo>
                  <a:pt x="117347" y="4000"/>
                </a:lnTo>
                <a:lnTo>
                  <a:pt x="115633" y="2476"/>
                </a:lnTo>
                <a:lnTo>
                  <a:pt x="114109" y="762"/>
                </a:lnTo>
                <a:lnTo>
                  <a:pt x="11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21114" y="9689969"/>
            <a:ext cx="111823" cy="13830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52559" y="9689969"/>
            <a:ext cx="147446" cy="13830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24378" y="8921543"/>
            <a:ext cx="4334510" cy="11010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just">
              <a:lnSpc>
                <a:spcPct val="94000"/>
              </a:lnSpc>
              <a:spcBef>
                <a:spcPts val="204"/>
              </a:spcBef>
            </a:pPr>
            <a:r>
              <a:rPr sz="1200" spc="-5" dirty="0">
                <a:latin typeface="Times New Roman"/>
                <a:cs typeface="Times New Roman"/>
              </a:rPr>
              <a:t>fraction of radiation </a:t>
            </a:r>
            <a:r>
              <a:rPr sz="1200" dirty="0">
                <a:latin typeface="Times New Roman"/>
                <a:cs typeface="Times New Roman"/>
              </a:rPr>
              <a:t>leaving </a:t>
            </a:r>
            <a:r>
              <a:rPr sz="1200" spc="-10" dirty="0">
                <a:latin typeface="Times New Roman"/>
                <a:cs typeface="Times New Roman"/>
              </a:rPr>
              <a:t>surface</a:t>
            </a:r>
            <a:r>
              <a:rPr sz="1250" b="1" i="1" spc="-1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strikes </a:t>
            </a:r>
            <a:r>
              <a:rPr sz="1200" spc="-10" dirty="0">
                <a:latin typeface="Times New Roman"/>
                <a:cs typeface="Times New Roman"/>
              </a:rPr>
              <a:t>surface</a:t>
            </a:r>
            <a:r>
              <a:rPr sz="1250" b="1" i="1" spc="-10" dirty="0">
                <a:latin typeface="Times New Roman"/>
                <a:cs typeface="Times New Roman"/>
              </a:rPr>
              <a:t>1 </a:t>
            </a:r>
            <a:r>
              <a:rPr sz="1200" spc="-10" dirty="0">
                <a:latin typeface="Times New Roman"/>
                <a:cs typeface="Times New Roman"/>
              </a:rPr>
              <a:t>directly. So,  </a:t>
            </a:r>
            <a:r>
              <a:rPr sz="1800" spc="-7" baseline="4629" dirty="0">
                <a:latin typeface="Times New Roman"/>
                <a:cs typeface="Times New Roman"/>
              </a:rPr>
              <a:t>if the two </a:t>
            </a:r>
            <a:r>
              <a:rPr sz="1800" spc="-15" baseline="4629" dirty="0">
                <a:latin typeface="Times New Roman"/>
                <a:cs typeface="Times New Roman"/>
              </a:rPr>
              <a:t>surfaces </a:t>
            </a:r>
            <a:r>
              <a:rPr sz="1875" b="1" i="1" spc="-44" baseline="4444" dirty="0">
                <a:latin typeface="Times New Roman"/>
                <a:cs typeface="Times New Roman"/>
              </a:rPr>
              <a:t>1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44" baseline="4444" dirty="0">
                <a:latin typeface="Times New Roman"/>
                <a:cs typeface="Times New Roman"/>
              </a:rPr>
              <a:t>2 </a:t>
            </a:r>
            <a:r>
              <a:rPr sz="1800" spc="-7" baseline="4629" dirty="0">
                <a:latin typeface="Times New Roman"/>
                <a:cs typeface="Times New Roman"/>
              </a:rPr>
              <a:t>of </a:t>
            </a:r>
            <a:r>
              <a:rPr sz="1800" spc="-15" baseline="4629" dirty="0">
                <a:latin typeface="Times New Roman"/>
                <a:cs typeface="Times New Roman"/>
              </a:rPr>
              <a:t>surface </a:t>
            </a:r>
            <a:r>
              <a:rPr sz="1800" spc="-7" baseline="4629" dirty="0">
                <a:latin typeface="Times New Roman"/>
                <a:cs typeface="Times New Roman"/>
              </a:rPr>
              <a:t>areas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60" baseline="4444" dirty="0">
                <a:latin typeface="Times New Roman"/>
                <a:cs typeface="Times New Roman"/>
              </a:rPr>
              <a:t>A</a:t>
            </a:r>
            <a:r>
              <a:rPr sz="850" b="1" i="1" spc="-40" dirty="0">
                <a:latin typeface="Times New Roman"/>
                <a:cs typeface="Times New Roman"/>
              </a:rPr>
              <a:t>2 </a:t>
            </a:r>
            <a:r>
              <a:rPr sz="1800" spc="-15" baseline="4629" dirty="0">
                <a:latin typeface="Times New Roman"/>
                <a:cs typeface="Times New Roman"/>
              </a:rPr>
              <a:t>respectively,  </a:t>
            </a:r>
            <a:r>
              <a:rPr sz="1200" spc="-5" dirty="0">
                <a:latin typeface="Times New Roman"/>
                <a:cs typeface="Times New Roman"/>
              </a:rPr>
              <a:t>then the </a:t>
            </a:r>
            <a:r>
              <a:rPr sz="1200" spc="-10" dirty="0">
                <a:latin typeface="Times New Roman"/>
                <a:cs typeface="Times New Roman"/>
              </a:rPr>
              <a:t>shape </a:t>
            </a:r>
            <a:r>
              <a:rPr sz="1200" spc="-5" dirty="0">
                <a:latin typeface="Times New Roman"/>
                <a:cs typeface="Times New Roman"/>
              </a:rPr>
              <a:t>factors of each one of them will be computed as  follow;</a:t>
            </a:r>
            <a:endParaRPr sz="1200">
              <a:latin typeface="Times New Roman"/>
              <a:cs typeface="Times New Roman"/>
            </a:endParaRPr>
          </a:p>
          <a:p>
            <a:pPr marL="509270">
              <a:lnSpc>
                <a:spcPts val="1445"/>
              </a:lnSpc>
            </a:pPr>
            <a:r>
              <a:rPr sz="1875" b="1" i="1" spc="-52" baseline="4444" dirty="0">
                <a:latin typeface="Times New Roman"/>
                <a:cs typeface="Times New Roman"/>
              </a:rPr>
              <a:t>A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12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25" dirty="0">
                <a:latin typeface="Times New Roman"/>
                <a:cs typeface="Times New Roman"/>
              </a:rPr>
              <a:t>2</a:t>
            </a:r>
            <a:r>
              <a:rPr sz="850" b="1" i="1" spc="-10" dirty="0">
                <a:latin typeface="Times New Roman"/>
                <a:cs typeface="Times New Roman"/>
              </a:rPr>
              <a:t> </a:t>
            </a: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21</a:t>
            </a:r>
            <a:endParaRPr sz="850">
              <a:latin typeface="Times New Roman"/>
              <a:cs typeface="Times New Roman"/>
            </a:endParaRPr>
          </a:p>
          <a:p>
            <a:pPr marL="12700" algn="just">
              <a:lnSpc>
                <a:spcPts val="1385"/>
              </a:lnSpc>
            </a:pPr>
            <a:r>
              <a:rPr sz="1200" spc="-5" dirty="0">
                <a:latin typeface="Times New Roman"/>
                <a:cs typeface="Times New Roman"/>
              </a:rPr>
              <a:t>which is known as the </a:t>
            </a:r>
            <a:r>
              <a:rPr sz="1200" b="1" spc="-5" dirty="0">
                <a:latin typeface="Times New Roman"/>
                <a:cs typeface="Times New Roman"/>
              </a:rPr>
              <a:t>reciprocity relation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view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factors.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658368" y="10253468"/>
            <a:ext cx="6236335" cy="140335"/>
          </a:xfrm>
          <a:custGeom>
            <a:avLst/>
            <a:gdLst/>
            <a:ahLst/>
            <a:cxnLst/>
            <a:rect l="l" t="t" r="r" b="b"/>
            <a:pathLst>
              <a:path w="6236334" h="140334">
                <a:moveTo>
                  <a:pt x="0" y="140207"/>
                </a:moveTo>
                <a:lnTo>
                  <a:pt x="6236208" y="140207"/>
                </a:lnTo>
                <a:lnTo>
                  <a:pt x="6236208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8368" y="10253468"/>
            <a:ext cx="6236335" cy="140335"/>
          </a:xfrm>
          <a:custGeom>
            <a:avLst/>
            <a:gdLst/>
            <a:ahLst/>
            <a:cxnLst/>
            <a:rect l="l" t="t" r="r" b="b"/>
            <a:pathLst>
              <a:path w="6236334" h="140334">
                <a:moveTo>
                  <a:pt x="0" y="140207"/>
                </a:moveTo>
                <a:lnTo>
                  <a:pt x="6236207" y="140207"/>
                </a:lnTo>
                <a:lnTo>
                  <a:pt x="6236207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10219941"/>
            <a:ext cx="6285230" cy="192405"/>
          </a:xfrm>
          <a:custGeom>
            <a:avLst/>
            <a:gdLst/>
            <a:ahLst/>
            <a:cxnLst/>
            <a:rect l="l" t="t" r="r" b="b"/>
            <a:pathLst>
              <a:path w="6285230" h="192404">
                <a:moveTo>
                  <a:pt x="0" y="192023"/>
                </a:moveTo>
                <a:lnTo>
                  <a:pt x="6284976" y="192023"/>
                </a:lnTo>
                <a:lnTo>
                  <a:pt x="6284976" y="0"/>
                </a:lnTo>
                <a:lnTo>
                  <a:pt x="0" y="0"/>
                </a:lnTo>
                <a:lnTo>
                  <a:pt x="0" y="192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8864" y="7985756"/>
            <a:ext cx="1612391" cy="1716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0675" y="1173444"/>
            <a:ext cx="1000125" cy="6280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3810" algn="ctr">
              <a:lnSpc>
                <a:spcPct val="92100"/>
              </a:lnSpc>
              <a:spcBef>
                <a:spcPts val="200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Fig.(8.31) </a:t>
            </a:r>
            <a:r>
              <a:rPr sz="1050" b="1" i="1" spc="-40" dirty="0">
                <a:latin typeface="Times New Roman"/>
                <a:cs typeface="Times New Roman"/>
              </a:rPr>
              <a:t>The  </a:t>
            </a:r>
            <a:r>
              <a:rPr sz="1050" b="1" i="1" spc="-25" dirty="0">
                <a:latin typeface="Times New Roman"/>
                <a:cs typeface="Times New Roman"/>
              </a:rPr>
              <a:t>triangular</a:t>
            </a:r>
            <a:r>
              <a:rPr sz="1050" b="1" i="1" spc="-12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furnace  considered </a:t>
            </a:r>
            <a:r>
              <a:rPr sz="1050" b="1" i="1" spc="-35" dirty="0">
                <a:latin typeface="Times New Roman"/>
                <a:cs typeface="Times New Roman"/>
              </a:rPr>
              <a:t>in  </a:t>
            </a:r>
            <a:r>
              <a:rPr sz="1050" b="1" i="1" spc="-30" dirty="0">
                <a:latin typeface="Times New Roman"/>
                <a:cs typeface="Times New Roman"/>
              </a:rPr>
              <a:t>Example-</a:t>
            </a:r>
            <a:r>
              <a:rPr sz="1050" b="1" i="1" spc="-10" dirty="0">
                <a:latin typeface="Times New Roman"/>
                <a:cs typeface="Times New Roman"/>
              </a:rPr>
              <a:t> </a:t>
            </a:r>
            <a:r>
              <a:rPr sz="1050" b="1" i="1" spc="-35" dirty="0">
                <a:latin typeface="Times New Roman"/>
                <a:cs typeface="Times New Roman"/>
              </a:rPr>
              <a:t>8.9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4386" y="9704697"/>
            <a:ext cx="1123950" cy="335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88900" marR="5080" indent="-76835">
              <a:lnSpc>
                <a:spcPts val="1180"/>
              </a:lnSpc>
              <a:spcBef>
                <a:spcPts val="204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Fig.(8.32)</a:t>
            </a:r>
            <a:r>
              <a:rPr sz="1050" b="1" i="1" spc="-75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Schematic  </a:t>
            </a:r>
            <a:r>
              <a:rPr sz="1050" b="1" i="1" spc="-5" dirty="0">
                <a:latin typeface="Times New Roman"/>
                <a:cs typeface="Times New Roman"/>
              </a:rPr>
              <a:t>for </a:t>
            </a:r>
            <a:r>
              <a:rPr sz="1050" b="1" i="1" spc="-30" dirty="0">
                <a:latin typeface="Times New Roman"/>
                <a:cs typeface="Times New Roman"/>
              </a:rPr>
              <a:t>Example-</a:t>
            </a:r>
            <a:r>
              <a:rPr sz="1050" b="1" i="1" spc="-10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8.10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8848" y="8287508"/>
            <a:ext cx="4636008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127" y="10040490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1270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223" y="8257409"/>
            <a:ext cx="0" cy="1776730"/>
          </a:xfrm>
          <a:custGeom>
            <a:avLst/>
            <a:gdLst/>
            <a:ahLst/>
            <a:cxnLst/>
            <a:rect l="l" t="t" r="r" b="b"/>
            <a:pathLst>
              <a:path h="1776729">
                <a:moveTo>
                  <a:pt x="0" y="0"/>
                </a:moveTo>
                <a:lnTo>
                  <a:pt x="0" y="1776730"/>
                </a:lnTo>
              </a:path>
            </a:pathLst>
          </a:custGeom>
          <a:ln w="12192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127" y="8249790"/>
            <a:ext cx="4724400" cy="0"/>
          </a:xfrm>
          <a:custGeom>
            <a:avLst/>
            <a:gdLst/>
            <a:ahLst/>
            <a:cxnLst/>
            <a:rect l="l" t="t" r="r" b="b"/>
            <a:pathLst>
              <a:path w="4724400">
                <a:moveTo>
                  <a:pt x="0" y="0"/>
                </a:moveTo>
                <a:lnTo>
                  <a:pt x="4724400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9908" y="8257029"/>
            <a:ext cx="0" cy="1777364"/>
          </a:xfrm>
          <a:custGeom>
            <a:avLst/>
            <a:gdLst/>
            <a:ahLst/>
            <a:cxnLst/>
            <a:rect l="l" t="t" r="r" b="b"/>
            <a:pathLst>
              <a:path h="1777365">
                <a:moveTo>
                  <a:pt x="0" y="0"/>
                </a:moveTo>
                <a:lnTo>
                  <a:pt x="0" y="1776984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59" y="10011280"/>
            <a:ext cx="4666615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488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8180" y="8287890"/>
            <a:ext cx="0" cy="1715770"/>
          </a:xfrm>
          <a:custGeom>
            <a:avLst/>
            <a:gdLst/>
            <a:ahLst/>
            <a:cxnLst/>
            <a:rect l="l" t="t" r="r" b="b"/>
            <a:pathLst>
              <a:path h="1715770">
                <a:moveTo>
                  <a:pt x="0" y="0"/>
                </a:moveTo>
                <a:lnTo>
                  <a:pt x="0" y="1715769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59" y="8280269"/>
            <a:ext cx="4666615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488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0952" y="8287508"/>
            <a:ext cx="0" cy="1716405"/>
          </a:xfrm>
          <a:custGeom>
            <a:avLst/>
            <a:gdLst/>
            <a:ahLst/>
            <a:cxnLst/>
            <a:rect l="l" t="t" r="r" b="b"/>
            <a:pathLst>
              <a:path h="1716404">
                <a:moveTo>
                  <a:pt x="0" y="0"/>
                </a:moveTo>
                <a:lnTo>
                  <a:pt x="0" y="1716024"/>
                </a:lnTo>
              </a:path>
            </a:pathLst>
          </a:custGeom>
          <a:ln w="12192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9303" y="8912349"/>
            <a:ext cx="457200" cy="146685"/>
          </a:xfrm>
          <a:custGeom>
            <a:avLst/>
            <a:gdLst/>
            <a:ahLst/>
            <a:cxnLst/>
            <a:rect l="l" t="t" r="r" b="b"/>
            <a:pathLst>
              <a:path w="457200" h="146684">
                <a:moveTo>
                  <a:pt x="0" y="146303"/>
                </a:moveTo>
                <a:lnTo>
                  <a:pt x="457200" y="146303"/>
                </a:lnTo>
                <a:lnTo>
                  <a:pt x="457200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6733" y="8940924"/>
            <a:ext cx="318325" cy="117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77696" y="8351517"/>
            <a:ext cx="454659" cy="26225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50" b="1" i="1" spc="-20" dirty="0">
                <a:solidFill>
                  <a:srgbClr val="F95588"/>
                </a:solidFill>
                <a:latin typeface="Arial"/>
                <a:cs typeface="Arial"/>
              </a:rPr>
              <a:t>8.10-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103120" y="728469"/>
            <a:ext cx="4943856" cy="1511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" y="2115309"/>
            <a:ext cx="4639056" cy="6059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" y="8212959"/>
            <a:ext cx="4727575" cy="0"/>
          </a:xfrm>
          <a:custGeom>
            <a:avLst/>
            <a:gdLst/>
            <a:ahLst/>
            <a:cxnLst/>
            <a:rect l="l" t="t" r="r" b="b"/>
            <a:pathLst>
              <a:path w="4727575">
                <a:moveTo>
                  <a:pt x="0" y="0"/>
                </a:moveTo>
                <a:lnTo>
                  <a:pt x="4727448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700" y="2085210"/>
            <a:ext cx="0" cy="6120130"/>
          </a:xfrm>
          <a:custGeom>
            <a:avLst/>
            <a:gdLst/>
            <a:ahLst/>
            <a:cxnLst/>
            <a:rect l="l" t="t" r="r" b="b"/>
            <a:pathLst>
              <a:path h="6120130">
                <a:moveTo>
                  <a:pt x="0" y="0"/>
                </a:moveTo>
                <a:lnTo>
                  <a:pt x="0" y="612013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" y="2077590"/>
            <a:ext cx="4727575" cy="0"/>
          </a:xfrm>
          <a:custGeom>
            <a:avLst/>
            <a:gdLst/>
            <a:ahLst/>
            <a:cxnLst/>
            <a:rect l="l" t="t" r="r" b="b"/>
            <a:pathLst>
              <a:path w="4727575">
                <a:moveTo>
                  <a:pt x="0" y="0"/>
                </a:moveTo>
                <a:lnTo>
                  <a:pt x="4727448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9908" y="2084829"/>
            <a:ext cx="0" cy="6120765"/>
          </a:xfrm>
          <a:custGeom>
            <a:avLst/>
            <a:gdLst/>
            <a:ahLst/>
            <a:cxnLst/>
            <a:rect l="l" t="t" r="r" b="b"/>
            <a:pathLst>
              <a:path h="6120765">
                <a:moveTo>
                  <a:pt x="0" y="0"/>
                </a:moveTo>
                <a:lnTo>
                  <a:pt x="0" y="6120384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0559" y="8182480"/>
            <a:ext cx="4666615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488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6655" y="2115690"/>
            <a:ext cx="0" cy="6059170"/>
          </a:xfrm>
          <a:custGeom>
            <a:avLst/>
            <a:gdLst/>
            <a:ahLst/>
            <a:cxnLst/>
            <a:rect l="l" t="t" r="r" b="b"/>
            <a:pathLst>
              <a:path h="6059170">
                <a:moveTo>
                  <a:pt x="0" y="0"/>
                </a:moveTo>
                <a:lnTo>
                  <a:pt x="0" y="6059170"/>
                </a:lnTo>
              </a:path>
            </a:pathLst>
          </a:custGeom>
          <a:ln w="12192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0559" y="2108070"/>
            <a:ext cx="4666615" cy="0"/>
          </a:xfrm>
          <a:custGeom>
            <a:avLst/>
            <a:gdLst/>
            <a:ahLst/>
            <a:cxnLst/>
            <a:rect l="l" t="t" r="r" b="b"/>
            <a:pathLst>
              <a:path w="4666615">
                <a:moveTo>
                  <a:pt x="0" y="0"/>
                </a:moveTo>
                <a:lnTo>
                  <a:pt x="4666488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29428" y="2115309"/>
            <a:ext cx="0" cy="6059805"/>
          </a:xfrm>
          <a:custGeom>
            <a:avLst/>
            <a:gdLst/>
            <a:ahLst/>
            <a:cxnLst/>
            <a:rect l="l" t="t" r="r" b="b"/>
            <a:pathLst>
              <a:path h="6059805">
                <a:moveTo>
                  <a:pt x="0" y="0"/>
                </a:moveTo>
                <a:lnTo>
                  <a:pt x="0" y="6059424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2272" y="10265660"/>
            <a:ext cx="6233160" cy="128270"/>
          </a:xfrm>
          <a:custGeom>
            <a:avLst/>
            <a:gdLst/>
            <a:ahLst/>
            <a:cxnLst/>
            <a:rect l="l" t="t" r="r" b="b"/>
            <a:pathLst>
              <a:path w="6233159" h="128270">
                <a:moveTo>
                  <a:pt x="0" y="128015"/>
                </a:moveTo>
                <a:lnTo>
                  <a:pt x="6233159" y="128015"/>
                </a:lnTo>
                <a:lnTo>
                  <a:pt x="6233159" y="0"/>
                </a:lnTo>
                <a:lnTo>
                  <a:pt x="0" y="0"/>
                </a:lnTo>
                <a:lnTo>
                  <a:pt x="0" y="128015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125" y="10096116"/>
            <a:ext cx="267081" cy="113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293093"/>
            <a:ext cx="6352032" cy="274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10219941"/>
            <a:ext cx="6285230" cy="45720"/>
          </a:xfrm>
          <a:custGeom>
            <a:avLst/>
            <a:gdLst/>
            <a:ahLst/>
            <a:cxnLst/>
            <a:rect l="l" t="t" r="r" b="b"/>
            <a:pathLst>
              <a:path w="6285230" h="45720">
                <a:moveTo>
                  <a:pt x="0" y="45719"/>
                </a:moveTo>
                <a:lnTo>
                  <a:pt x="6284976" y="45719"/>
                </a:lnTo>
                <a:lnTo>
                  <a:pt x="6284976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7022" y="10219748"/>
            <a:ext cx="62642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760595" algn="l"/>
              </a:tabLst>
            </a:pPr>
            <a:r>
              <a:rPr sz="1250" b="1" i="1" dirty="0">
                <a:latin typeface="Times New Roman"/>
                <a:cs typeface="Times New Roman"/>
              </a:rPr>
              <a:t>By</a:t>
            </a:r>
            <a:r>
              <a:rPr sz="1250" b="1" i="1" spc="-65" dirty="0">
                <a:latin typeface="Times New Roman"/>
                <a:cs typeface="Times New Roman"/>
              </a:rPr>
              <a:t> </a:t>
            </a:r>
            <a:r>
              <a:rPr sz="1250" b="1" i="1" spc="-15" dirty="0">
                <a:latin typeface="Times New Roman"/>
                <a:cs typeface="Times New Roman"/>
              </a:rPr>
              <a:t>Assistant</a:t>
            </a:r>
            <a:r>
              <a:rPr sz="1250" b="1" i="1" spc="-75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Lecturer	</a:t>
            </a:r>
            <a:r>
              <a:rPr sz="1250" b="1" i="1" spc="-15" dirty="0">
                <a:latin typeface="Times New Roman"/>
                <a:cs typeface="Times New Roman"/>
              </a:rPr>
              <a:t>Ahmed </a:t>
            </a:r>
            <a:r>
              <a:rPr sz="1250" b="1" i="1" spc="-30" dirty="0">
                <a:latin typeface="Times New Roman"/>
                <a:cs typeface="Times New Roman"/>
              </a:rPr>
              <a:t>N. </a:t>
            </a:r>
            <a:r>
              <a:rPr sz="1250" b="1" i="1" spc="-20" dirty="0">
                <a:latin typeface="Times New Roman"/>
                <a:cs typeface="Times New Roman"/>
              </a:rPr>
              <a:t>Al-</a:t>
            </a:r>
            <a:r>
              <a:rPr sz="1250" b="1" i="1" spc="-155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Mussawy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031" y="10402820"/>
            <a:ext cx="6285230" cy="9525"/>
          </a:xfrm>
          <a:custGeom>
            <a:avLst/>
            <a:gdLst/>
            <a:ahLst/>
            <a:cxnLst/>
            <a:rect l="l" t="t" r="r" b="b"/>
            <a:pathLst>
              <a:path w="6285230" h="9525">
                <a:moveTo>
                  <a:pt x="0" y="9143"/>
                </a:moveTo>
                <a:lnTo>
                  <a:pt x="6284976" y="9143"/>
                </a:lnTo>
                <a:lnTo>
                  <a:pt x="628497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3608" y="841245"/>
            <a:ext cx="5010912" cy="9147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7887" y="10023980"/>
            <a:ext cx="5108575" cy="0"/>
          </a:xfrm>
          <a:custGeom>
            <a:avLst/>
            <a:gdLst/>
            <a:ahLst/>
            <a:cxnLst/>
            <a:rect l="l" t="t" r="r" b="b"/>
            <a:pathLst>
              <a:path w="5108575">
                <a:moveTo>
                  <a:pt x="0" y="0"/>
                </a:moveTo>
                <a:lnTo>
                  <a:pt x="5108448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5508" y="811400"/>
            <a:ext cx="0" cy="9204960"/>
          </a:xfrm>
          <a:custGeom>
            <a:avLst/>
            <a:gdLst/>
            <a:ahLst/>
            <a:cxnLst/>
            <a:rect l="l" t="t" r="r" b="b"/>
            <a:pathLst>
              <a:path h="9204960">
                <a:moveTo>
                  <a:pt x="0" y="0"/>
                </a:moveTo>
                <a:lnTo>
                  <a:pt x="0" y="920496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7887" y="803780"/>
            <a:ext cx="5108575" cy="0"/>
          </a:xfrm>
          <a:custGeom>
            <a:avLst/>
            <a:gdLst/>
            <a:ahLst/>
            <a:cxnLst/>
            <a:rect l="l" t="t" r="r" b="b"/>
            <a:pathLst>
              <a:path w="5108575">
                <a:moveTo>
                  <a:pt x="0" y="0"/>
                </a:moveTo>
                <a:lnTo>
                  <a:pt x="5108448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28715" y="810765"/>
            <a:ext cx="0" cy="9204960"/>
          </a:xfrm>
          <a:custGeom>
            <a:avLst/>
            <a:gdLst/>
            <a:ahLst/>
            <a:cxnLst/>
            <a:rect l="l" t="t" r="r" b="b"/>
            <a:pathLst>
              <a:path h="9204960">
                <a:moveTo>
                  <a:pt x="0" y="0"/>
                </a:moveTo>
                <a:lnTo>
                  <a:pt x="0" y="920496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8368" y="10000484"/>
            <a:ext cx="5047615" cy="0"/>
          </a:xfrm>
          <a:custGeom>
            <a:avLst/>
            <a:gdLst/>
            <a:ahLst/>
            <a:cxnLst/>
            <a:rect l="l" t="t" r="r" b="b"/>
            <a:pathLst>
              <a:path w="5047615">
                <a:moveTo>
                  <a:pt x="0" y="0"/>
                </a:moveTo>
                <a:lnTo>
                  <a:pt x="5047487" y="0"/>
                </a:lnTo>
              </a:path>
            </a:pathLst>
          </a:custGeom>
          <a:ln w="3175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8368" y="9992865"/>
            <a:ext cx="5047615" cy="0"/>
          </a:xfrm>
          <a:custGeom>
            <a:avLst/>
            <a:gdLst/>
            <a:ahLst/>
            <a:cxnLst/>
            <a:rect l="l" t="t" r="r" b="b"/>
            <a:pathLst>
              <a:path w="5047615">
                <a:moveTo>
                  <a:pt x="0" y="0"/>
                </a:moveTo>
                <a:lnTo>
                  <a:pt x="5047487" y="0"/>
                </a:lnTo>
              </a:path>
            </a:pathLst>
          </a:custGeom>
          <a:ln w="1397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987" y="841880"/>
            <a:ext cx="0" cy="9144000"/>
          </a:xfrm>
          <a:custGeom>
            <a:avLst/>
            <a:gdLst/>
            <a:ahLst/>
            <a:cxnLst/>
            <a:rect l="l" t="t" r="r" b="b"/>
            <a:pathLst>
              <a:path h="9144000">
                <a:moveTo>
                  <a:pt x="0" y="0"/>
                </a:moveTo>
                <a:lnTo>
                  <a:pt x="0" y="914400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8368" y="834260"/>
            <a:ext cx="5047615" cy="0"/>
          </a:xfrm>
          <a:custGeom>
            <a:avLst/>
            <a:gdLst/>
            <a:ahLst/>
            <a:cxnLst/>
            <a:rect l="l" t="t" r="r" b="b"/>
            <a:pathLst>
              <a:path w="5047615">
                <a:moveTo>
                  <a:pt x="0" y="0"/>
                </a:moveTo>
                <a:lnTo>
                  <a:pt x="5047487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98235" y="841245"/>
            <a:ext cx="0" cy="9144000"/>
          </a:xfrm>
          <a:custGeom>
            <a:avLst/>
            <a:gdLst/>
            <a:ahLst/>
            <a:cxnLst/>
            <a:rect l="l" t="t" r="r" b="b"/>
            <a:pathLst>
              <a:path h="9144000">
                <a:moveTo>
                  <a:pt x="0" y="0"/>
                </a:moveTo>
                <a:lnTo>
                  <a:pt x="0" y="914400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6176" y="10265660"/>
            <a:ext cx="6303645" cy="137160"/>
          </a:xfrm>
          <a:custGeom>
            <a:avLst/>
            <a:gdLst/>
            <a:ahLst/>
            <a:cxnLst/>
            <a:rect l="l" t="t" r="r" b="b"/>
            <a:pathLst>
              <a:path w="6303645" h="137159">
                <a:moveTo>
                  <a:pt x="0" y="137160"/>
                </a:moveTo>
                <a:lnTo>
                  <a:pt x="6303264" y="137160"/>
                </a:lnTo>
                <a:lnTo>
                  <a:pt x="6303264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175" y="10265660"/>
            <a:ext cx="6303645" cy="137160"/>
          </a:xfrm>
          <a:custGeom>
            <a:avLst/>
            <a:gdLst/>
            <a:ahLst/>
            <a:cxnLst/>
            <a:rect l="l" t="t" r="r" b="b"/>
            <a:pathLst>
              <a:path w="6303645" h="137159">
                <a:moveTo>
                  <a:pt x="0" y="137159"/>
                </a:moveTo>
                <a:lnTo>
                  <a:pt x="6303263" y="137159"/>
                </a:lnTo>
                <a:lnTo>
                  <a:pt x="6303263" y="0"/>
                </a:lnTo>
                <a:lnTo>
                  <a:pt x="0" y="0"/>
                </a:lnTo>
                <a:lnTo>
                  <a:pt x="0" y="137159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10219941"/>
            <a:ext cx="6285230" cy="33655"/>
          </a:xfrm>
          <a:custGeom>
            <a:avLst/>
            <a:gdLst/>
            <a:ahLst/>
            <a:cxnLst/>
            <a:rect l="l" t="t" r="r" b="b"/>
            <a:pathLst>
              <a:path w="6285230" h="33654">
                <a:moveTo>
                  <a:pt x="0" y="33527"/>
                </a:moveTo>
                <a:lnTo>
                  <a:pt x="6284976" y="33527"/>
                </a:lnTo>
                <a:lnTo>
                  <a:pt x="6284976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9704" y="835149"/>
            <a:ext cx="5102352" cy="9165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3983" y="10046205"/>
            <a:ext cx="5191125" cy="0"/>
          </a:xfrm>
          <a:custGeom>
            <a:avLst/>
            <a:gdLst/>
            <a:ahLst/>
            <a:cxnLst/>
            <a:rect l="l" t="t" r="r" b="b"/>
            <a:pathLst>
              <a:path w="5191125">
                <a:moveTo>
                  <a:pt x="0" y="0"/>
                </a:moveTo>
                <a:lnTo>
                  <a:pt x="5190744" y="0"/>
                </a:lnTo>
              </a:path>
            </a:pathLst>
          </a:custGeom>
          <a:ln w="3175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3983" y="10038584"/>
            <a:ext cx="5191125" cy="0"/>
          </a:xfrm>
          <a:custGeom>
            <a:avLst/>
            <a:gdLst/>
            <a:ahLst/>
            <a:cxnLst/>
            <a:rect l="l" t="t" r="r" b="b"/>
            <a:pathLst>
              <a:path w="5191125">
                <a:moveTo>
                  <a:pt x="0" y="0"/>
                </a:moveTo>
                <a:lnTo>
                  <a:pt x="5190744" y="0"/>
                </a:lnTo>
              </a:path>
            </a:pathLst>
          </a:custGeom>
          <a:ln w="1396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604" y="805050"/>
            <a:ext cx="0" cy="9226550"/>
          </a:xfrm>
          <a:custGeom>
            <a:avLst/>
            <a:gdLst/>
            <a:ahLst/>
            <a:cxnLst/>
            <a:rect l="l" t="t" r="r" b="b"/>
            <a:pathLst>
              <a:path h="9226550">
                <a:moveTo>
                  <a:pt x="0" y="0"/>
                </a:moveTo>
                <a:lnTo>
                  <a:pt x="0" y="922655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3983" y="797430"/>
            <a:ext cx="5191125" cy="0"/>
          </a:xfrm>
          <a:custGeom>
            <a:avLst/>
            <a:gdLst/>
            <a:ahLst/>
            <a:cxnLst/>
            <a:rect l="l" t="t" r="r" b="b"/>
            <a:pathLst>
              <a:path w="5191125">
                <a:moveTo>
                  <a:pt x="0" y="0"/>
                </a:moveTo>
                <a:lnTo>
                  <a:pt x="5190744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17108" y="804669"/>
            <a:ext cx="0" cy="9226550"/>
          </a:xfrm>
          <a:custGeom>
            <a:avLst/>
            <a:gdLst/>
            <a:ahLst/>
            <a:cxnLst/>
            <a:rect l="l" t="t" r="r" b="b"/>
            <a:pathLst>
              <a:path h="9226550">
                <a:moveTo>
                  <a:pt x="0" y="0"/>
                </a:moveTo>
                <a:lnTo>
                  <a:pt x="0" y="9226296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4463" y="10008105"/>
            <a:ext cx="5130165" cy="0"/>
          </a:xfrm>
          <a:custGeom>
            <a:avLst/>
            <a:gdLst/>
            <a:ahLst/>
            <a:cxnLst/>
            <a:rect l="l" t="t" r="r" b="b"/>
            <a:pathLst>
              <a:path w="5130165">
                <a:moveTo>
                  <a:pt x="0" y="0"/>
                </a:moveTo>
                <a:lnTo>
                  <a:pt x="5129784" y="0"/>
                </a:lnTo>
              </a:path>
            </a:pathLst>
          </a:custGeom>
          <a:ln w="1650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0559" y="831720"/>
            <a:ext cx="0" cy="9168130"/>
          </a:xfrm>
          <a:custGeom>
            <a:avLst/>
            <a:gdLst/>
            <a:ahLst/>
            <a:cxnLst/>
            <a:rect l="l" t="t" r="r" b="b"/>
            <a:pathLst>
              <a:path h="9168130">
                <a:moveTo>
                  <a:pt x="0" y="0"/>
                </a:moveTo>
                <a:lnTo>
                  <a:pt x="0" y="9168130"/>
                </a:lnTo>
              </a:path>
            </a:pathLst>
          </a:custGeom>
          <a:ln w="12192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4463" y="824100"/>
            <a:ext cx="5130165" cy="0"/>
          </a:xfrm>
          <a:custGeom>
            <a:avLst/>
            <a:gdLst/>
            <a:ahLst/>
            <a:cxnLst/>
            <a:rect l="l" t="t" r="r" b="b"/>
            <a:pathLst>
              <a:path w="5130165">
                <a:moveTo>
                  <a:pt x="0" y="0"/>
                </a:moveTo>
                <a:lnTo>
                  <a:pt x="512978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86628" y="832101"/>
            <a:ext cx="0" cy="9168765"/>
          </a:xfrm>
          <a:custGeom>
            <a:avLst/>
            <a:gdLst/>
            <a:ahLst/>
            <a:cxnLst/>
            <a:rect l="l" t="t" r="r" b="b"/>
            <a:pathLst>
              <a:path h="9168765">
                <a:moveTo>
                  <a:pt x="0" y="0"/>
                </a:moveTo>
                <a:lnTo>
                  <a:pt x="0" y="9168384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2272" y="10253468"/>
            <a:ext cx="6278880" cy="161925"/>
          </a:xfrm>
          <a:custGeom>
            <a:avLst/>
            <a:gdLst/>
            <a:ahLst/>
            <a:cxnLst/>
            <a:rect l="l" t="t" r="r" b="b"/>
            <a:pathLst>
              <a:path w="6278880" h="161925">
                <a:moveTo>
                  <a:pt x="0" y="161543"/>
                </a:moveTo>
                <a:lnTo>
                  <a:pt x="6278879" y="161543"/>
                </a:lnTo>
                <a:lnTo>
                  <a:pt x="6278879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608" y="874773"/>
            <a:ext cx="5221224" cy="594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887" y="6854059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508" y="844420"/>
            <a:ext cx="0" cy="6002020"/>
          </a:xfrm>
          <a:custGeom>
            <a:avLst/>
            <a:gdLst/>
            <a:ahLst/>
            <a:cxnLst/>
            <a:rect l="l" t="t" r="r" b="b"/>
            <a:pathLst>
              <a:path h="6002020">
                <a:moveTo>
                  <a:pt x="0" y="0"/>
                </a:moveTo>
                <a:lnTo>
                  <a:pt x="0" y="600202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887" y="836800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0" y="0"/>
                </a:moveTo>
                <a:lnTo>
                  <a:pt x="531266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2932" y="844293"/>
            <a:ext cx="0" cy="6002020"/>
          </a:xfrm>
          <a:custGeom>
            <a:avLst/>
            <a:gdLst/>
            <a:ahLst/>
            <a:cxnLst/>
            <a:rect l="l" t="t" r="r" b="b"/>
            <a:pathLst>
              <a:path h="6002020">
                <a:moveTo>
                  <a:pt x="0" y="0"/>
                </a:moveTo>
                <a:lnTo>
                  <a:pt x="0" y="6001512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368" y="6826119"/>
            <a:ext cx="5252085" cy="0"/>
          </a:xfrm>
          <a:custGeom>
            <a:avLst/>
            <a:gdLst/>
            <a:ahLst/>
            <a:cxnLst/>
            <a:rect l="l" t="t" r="r" b="b"/>
            <a:pathLst>
              <a:path w="5252085">
                <a:moveTo>
                  <a:pt x="0" y="0"/>
                </a:moveTo>
                <a:lnTo>
                  <a:pt x="525170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987" y="872360"/>
            <a:ext cx="0" cy="5946140"/>
          </a:xfrm>
          <a:custGeom>
            <a:avLst/>
            <a:gdLst/>
            <a:ahLst/>
            <a:cxnLst/>
            <a:rect l="l" t="t" r="r" b="b"/>
            <a:pathLst>
              <a:path h="5946140">
                <a:moveTo>
                  <a:pt x="0" y="0"/>
                </a:moveTo>
                <a:lnTo>
                  <a:pt x="0" y="594614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368" y="864740"/>
            <a:ext cx="5252085" cy="0"/>
          </a:xfrm>
          <a:custGeom>
            <a:avLst/>
            <a:gdLst/>
            <a:ahLst/>
            <a:cxnLst/>
            <a:rect l="l" t="t" r="r" b="b"/>
            <a:pathLst>
              <a:path w="5252085">
                <a:moveTo>
                  <a:pt x="0" y="0"/>
                </a:moveTo>
                <a:lnTo>
                  <a:pt x="5251704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2452" y="871725"/>
            <a:ext cx="0" cy="5946775"/>
          </a:xfrm>
          <a:custGeom>
            <a:avLst/>
            <a:gdLst/>
            <a:ahLst/>
            <a:cxnLst/>
            <a:rect l="l" t="t" r="r" b="b"/>
            <a:pathLst>
              <a:path h="5946775">
                <a:moveTo>
                  <a:pt x="0" y="0"/>
                </a:moveTo>
                <a:lnTo>
                  <a:pt x="0" y="5946648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125" y="10096116"/>
            <a:ext cx="252304" cy="1135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016" y="10369293"/>
            <a:ext cx="6288024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7022" y="10219748"/>
            <a:ext cx="62642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  <a:tabLst>
                <a:tab pos="4760595" algn="l"/>
              </a:tabLst>
            </a:pPr>
            <a:r>
              <a:rPr sz="1250" b="1" i="1" dirty="0">
                <a:latin typeface="Times New Roman"/>
                <a:cs typeface="Times New Roman"/>
              </a:rPr>
              <a:t>By</a:t>
            </a:r>
            <a:r>
              <a:rPr sz="1250" b="1" i="1" spc="-65" dirty="0">
                <a:latin typeface="Times New Roman"/>
                <a:cs typeface="Times New Roman"/>
              </a:rPr>
              <a:t> </a:t>
            </a:r>
            <a:r>
              <a:rPr sz="1250" b="1" i="1" spc="-15" dirty="0">
                <a:latin typeface="Times New Roman"/>
                <a:cs typeface="Times New Roman"/>
              </a:rPr>
              <a:t>Assistant</a:t>
            </a:r>
            <a:r>
              <a:rPr sz="1250" b="1" i="1" spc="-75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Lecturer	</a:t>
            </a:r>
            <a:r>
              <a:rPr sz="1250" b="1" i="1" spc="-15" dirty="0">
                <a:latin typeface="Times New Roman"/>
                <a:cs typeface="Times New Roman"/>
              </a:rPr>
              <a:t>Ahmed </a:t>
            </a:r>
            <a:r>
              <a:rPr sz="1250" b="1" i="1" spc="-30" dirty="0">
                <a:latin typeface="Times New Roman"/>
                <a:cs typeface="Times New Roman"/>
              </a:rPr>
              <a:t>N. </a:t>
            </a:r>
            <a:r>
              <a:rPr sz="1250" b="1" i="1" spc="-20" dirty="0">
                <a:latin typeface="Times New Roman"/>
                <a:cs typeface="Times New Roman"/>
              </a:rPr>
              <a:t>Al-</a:t>
            </a:r>
            <a:r>
              <a:rPr sz="1250" b="1" i="1" spc="-155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Mussawy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30125" y="716326"/>
            <a:ext cx="3075940" cy="920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114"/>
              </a:spcBef>
            </a:pPr>
            <a:r>
              <a:rPr sz="1250" b="1" i="1" u="heavy" spc="-3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PROBLEMS</a:t>
            </a:r>
            <a:endParaRPr sz="12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92200"/>
              </a:lnSpc>
              <a:spcBef>
                <a:spcPts val="100"/>
              </a:spcBef>
            </a:pPr>
            <a:r>
              <a:rPr sz="1875" b="1" i="1" spc="-30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8.1- </a:t>
            </a:r>
            <a:r>
              <a:rPr sz="1800" spc="-7" baseline="4629" dirty="0">
                <a:latin typeface="Times New Roman"/>
                <a:cs typeface="Times New Roman"/>
              </a:rPr>
              <a:t>Determine the view factors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13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23  </a:t>
            </a:r>
            <a:r>
              <a:rPr sz="1200" spc="-5" dirty="0">
                <a:latin typeface="Times New Roman"/>
                <a:cs typeface="Times New Roman"/>
              </a:rPr>
              <a:t>between the rectangular surfaces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below  </a:t>
            </a:r>
            <a:r>
              <a:rPr sz="1200" spc="-5" dirty="0">
                <a:latin typeface="Times New Roman"/>
                <a:cs typeface="Times New Roman"/>
              </a:rPr>
              <a:t>figure.</a:t>
            </a:r>
            <a:endParaRPr sz="1200">
              <a:latin typeface="Times New Roman"/>
              <a:cs typeface="Times New Roman"/>
            </a:endParaRPr>
          </a:p>
          <a:p>
            <a:pPr marL="1725295" algn="just">
              <a:lnSpc>
                <a:spcPts val="1400"/>
              </a:lnSpc>
            </a:pPr>
            <a:r>
              <a:rPr sz="1250" b="1" i="1" u="heavy" spc="-2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0.24,</a:t>
            </a:r>
            <a:r>
              <a:rPr sz="1250" b="1" i="1" spc="-3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0.05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232" y="2932223"/>
            <a:ext cx="3074670" cy="9232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just">
              <a:lnSpc>
                <a:spcPct val="95900"/>
              </a:lnSpc>
              <a:spcBef>
                <a:spcPts val="180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8.2-</a:t>
            </a:r>
            <a:r>
              <a:rPr sz="1250" b="1" i="1" spc="27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Consider a cylindrical enclosure </a:t>
            </a:r>
            <a:r>
              <a:rPr sz="1200" spc="-10" dirty="0">
                <a:latin typeface="Times New Roman"/>
                <a:cs typeface="Times New Roman"/>
              </a:rPr>
              <a:t>whose  height </a:t>
            </a:r>
            <a:r>
              <a:rPr sz="1200" spc="-5" dirty="0">
                <a:latin typeface="Times New Roman"/>
                <a:cs typeface="Times New Roman"/>
              </a:rPr>
              <a:t>is twice the diameter of its base.  </a:t>
            </a:r>
            <a:r>
              <a:rPr sz="1200" spc="-10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view factor from the side surface  of this cylindrical enclosure </a:t>
            </a:r>
            <a:r>
              <a:rPr sz="1200" spc="-10" dirty="0">
                <a:latin typeface="Times New Roman"/>
                <a:cs typeface="Times New Roman"/>
              </a:rPr>
              <a:t>to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itself.</a:t>
            </a:r>
            <a:endParaRPr sz="1200">
              <a:latin typeface="Times New Roman"/>
              <a:cs typeface="Times New Roman"/>
            </a:endParaRPr>
          </a:p>
          <a:p>
            <a:pPr marL="2185670" algn="just">
              <a:lnSpc>
                <a:spcPts val="1400"/>
              </a:lnSpc>
            </a:pP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22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0.38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279" y="3983783"/>
            <a:ext cx="3077845" cy="14471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8255" indent="-635" algn="just">
              <a:lnSpc>
                <a:spcPct val="93600"/>
              </a:lnSpc>
              <a:spcBef>
                <a:spcPts val="215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8.3- </a:t>
            </a:r>
            <a:r>
              <a:rPr sz="1200" spc="-5" dirty="0">
                <a:latin typeface="Times New Roman"/>
                <a:cs typeface="Times New Roman"/>
              </a:rPr>
              <a:t>Consider a hemispherical </a:t>
            </a:r>
            <a:r>
              <a:rPr sz="1200" dirty="0">
                <a:latin typeface="Times New Roman"/>
                <a:cs typeface="Times New Roman"/>
              </a:rPr>
              <a:t>furnace </a:t>
            </a:r>
            <a:r>
              <a:rPr sz="1200" spc="-5" dirty="0">
                <a:latin typeface="Times New Roman"/>
                <a:cs typeface="Times New Roman"/>
              </a:rPr>
              <a:t>with a </a:t>
            </a:r>
            <a:r>
              <a:rPr sz="1200" spc="-10" dirty="0">
                <a:latin typeface="Times New Roman"/>
                <a:cs typeface="Times New Roman"/>
              </a:rPr>
              <a:t>flat  </a:t>
            </a:r>
            <a:r>
              <a:rPr sz="1200" spc="-5" dirty="0">
                <a:latin typeface="Times New Roman"/>
                <a:cs typeface="Times New Roman"/>
              </a:rPr>
              <a:t>circular base of diameter </a:t>
            </a:r>
            <a:r>
              <a:rPr sz="1250" b="1" i="1" spc="-30" dirty="0">
                <a:latin typeface="Times New Roman"/>
                <a:cs typeface="Times New Roman"/>
              </a:rPr>
              <a:t>D</a:t>
            </a:r>
            <a:r>
              <a:rPr sz="1250" i="1" spc="-3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view  factor from the  </a:t>
            </a:r>
            <a:r>
              <a:rPr sz="1200" spc="-10" dirty="0">
                <a:latin typeface="Times New Roman"/>
                <a:cs typeface="Times New Roman"/>
              </a:rPr>
              <a:t>dome  </a:t>
            </a:r>
            <a:r>
              <a:rPr sz="1200" spc="-5" dirty="0">
                <a:latin typeface="Times New Roman"/>
                <a:cs typeface="Times New Roman"/>
              </a:rPr>
              <a:t>of this  furnace to its 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base.</a:t>
            </a:r>
            <a:endParaRPr sz="1200">
              <a:latin typeface="Times New Roman"/>
              <a:cs typeface="Times New Roman"/>
            </a:endParaRPr>
          </a:p>
          <a:p>
            <a:pPr marL="12700" marR="5080" indent="2286000" algn="just">
              <a:lnSpc>
                <a:spcPct val="93500"/>
              </a:lnSpc>
              <a:spcBef>
                <a:spcPts val="20"/>
              </a:spcBef>
              <a:tabLst>
                <a:tab pos="926465" algn="l"/>
              </a:tabLst>
            </a:pPr>
            <a:r>
              <a:rPr sz="1250" b="1" i="1" u="heavy" spc="-2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0.5  </a:t>
            </a:r>
            <a:r>
              <a:rPr sz="1875" b="1" i="1" spc="-30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8.4- </a:t>
            </a:r>
            <a:r>
              <a:rPr sz="1800" spc="-7" baseline="4629" dirty="0">
                <a:latin typeface="Times New Roman"/>
                <a:cs typeface="Times New Roman"/>
              </a:rPr>
              <a:t>Determine the view factors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12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21</a:t>
            </a:r>
            <a:r>
              <a:rPr sz="850" b="1" i="1" spc="140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for  </a:t>
            </a:r>
            <a:r>
              <a:rPr sz="1200" spc="-5" dirty="0">
                <a:latin typeface="Times New Roman"/>
                <a:cs typeface="Times New Roman"/>
              </a:rPr>
              <a:t>the very long ducts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below figure  without </a:t>
            </a:r>
            <a:r>
              <a:rPr sz="1200" dirty="0">
                <a:latin typeface="Times New Roman"/>
                <a:cs typeface="Times New Roman"/>
              </a:rPr>
              <a:t>using any </a:t>
            </a:r>
            <a:r>
              <a:rPr sz="1200" spc="-5" dirty="0">
                <a:latin typeface="Times New Roman"/>
                <a:cs typeface="Times New Roman"/>
              </a:rPr>
              <a:t>view factor charts. </a:t>
            </a:r>
            <a:r>
              <a:rPr sz="1200" spc="-10" dirty="0">
                <a:latin typeface="Times New Roman"/>
                <a:cs typeface="Times New Roman"/>
              </a:rPr>
              <a:t>Neglect </a:t>
            </a:r>
            <a:r>
              <a:rPr sz="1200" spc="-5" dirty="0">
                <a:latin typeface="Times New Roman"/>
                <a:cs typeface="Times New Roman"/>
              </a:rPr>
              <a:t>end  effects.	</a:t>
            </a: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(a) 1,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0.64,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(b)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0.5,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a</a:t>
            </a:r>
            <a:r>
              <a:rPr sz="1250" b="1" i="1" dirty="0">
                <a:solidFill>
                  <a:srgbClr val="F60896"/>
                </a:solidFill>
                <a:latin typeface="Times New Roman"/>
                <a:cs typeface="Times New Roman"/>
              </a:rPr>
              <a:t> /2b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0352" y="7257335"/>
            <a:ext cx="3076575" cy="9232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just">
              <a:lnSpc>
                <a:spcPct val="95300"/>
              </a:lnSpc>
              <a:spcBef>
                <a:spcPts val="185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8.5- </a:t>
            </a:r>
            <a:r>
              <a:rPr sz="1200" spc="-5" dirty="0">
                <a:latin typeface="Times New Roman"/>
                <a:cs typeface="Times New Roman"/>
              </a:rPr>
              <a:t>Determine the </a:t>
            </a:r>
            <a:r>
              <a:rPr sz="1200" dirty="0">
                <a:latin typeface="Times New Roman"/>
                <a:cs typeface="Times New Roman"/>
              </a:rPr>
              <a:t>view </a:t>
            </a:r>
            <a:r>
              <a:rPr sz="1200" spc="-10" dirty="0">
                <a:latin typeface="Times New Roman"/>
                <a:cs typeface="Times New Roman"/>
              </a:rPr>
              <a:t>factors from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very  </a:t>
            </a:r>
            <a:r>
              <a:rPr sz="1200" spc="-5" dirty="0">
                <a:latin typeface="Times New Roman"/>
                <a:cs typeface="Times New Roman"/>
              </a:rPr>
              <a:t>long grooves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below figure to the  surroundings without using </a:t>
            </a:r>
            <a:r>
              <a:rPr sz="1200" dirty="0">
                <a:latin typeface="Times New Roman"/>
                <a:cs typeface="Times New Roman"/>
              </a:rPr>
              <a:t>any </a:t>
            </a:r>
            <a:r>
              <a:rPr sz="1200" spc="-5" dirty="0">
                <a:latin typeface="Times New Roman"/>
                <a:cs typeface="Times New Roman"/>
              </a:rPr>
              <a:t>view factor  charts. </a:t>
            </a:r>
            <a:r>
              <a:rPr sz="1200" spc="-10" dirty="0">
                <a:latin typeface="Times New Roman"/>
                <a:cs typeface="Times New Roman"/>
              </a:rPr>
              <a:t>Neglect </a:t>
            </a:r>
            <a:r>
              <a:rPr sz="1200" spc="-5" dirty="0">
                <a:latin typeface="Times New Roman"/>
                <a:cs typeface="Times New Roman"/>
              </a:rPr>
              <a:t>end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effects.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ts val="1425"/>
              </a:lnSpc>
            </a:pPr>
            <a:r>
              <a:rPr sz="1250" b="1" i="1" u="heavy" spc="-2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(a)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0.64,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(b)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a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/2b,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(c) a</a:t>
            </a:r>
            <a:r>
              <a:rPr sz="1250" b="1" i="1" spc="4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/(a+2b)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7959" y="713279"/>
            <a:ext cx="3136265" cy="145034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8100" marR="38735" indent="-635" algn="just">
              <a:lnSpc>
                <a:spcPts val="1390"/>
              </a:lnSpc>
              <a:spcBef>
                <a:spcPts val="254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8.6- </a:t>
            </a:r>
            <a:r>
              <a:rPr sz="1200" spc="-5" dirty="0">
                <a:latin typeface="Times New Roman"/>
                <a:cs typeface="Times New Roman"/>
              </a:rPr>
              <a:t>Determine the view factors from the base of  a cube to each of the other five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surfaces.</a:t>
            </a:r>
            <a:endParaRPr sz="1200">
              <a:latin typeface="Times New Roman"/>
              <a:cs typeface="Times New Roman"/>
            </a:endParaRPr>
          </a:p>
          <a:p>
            <a:pPr marL="38100" marR="38735" indent="2288540" algn="just">
              <a:lnSpc>
                <a:spcPts val="1370"/>
              </a:lnSpc>
              <a:spcBef>
                <a:spcPts val="20"/>
              </a:spcBef>
            </a:pP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0.2 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8.7- </a:t>
            </a:r>
            <a:r>
              <a:rPr sz="1200" spc="-5" dirty="0">
                <a:latin typeface="Times New Roman"/>
                <a:cs typeface="Times New Roman"/>
              </a:rPr>
              <a:t>Consider a conical enclosure of height </a:t>
            </a:r>
            <a:r>
              <a:rPr sz="1250" b="1" i="1" spc="-30" dirty="0">
                <a:latin typeface="Times New Roman"/>
                <a:cs typeface="Times New Roman"/>
              </a:rPr>
              <a:t>h </a:t>
            </a:r>
            <a:r>
              <a:rPr sz="1200" spc="-5" dirty="0">
                <a:latin typeface="Times New Roman"/>
                <a:cs typeface="Times New Roman"/>
              </a:rPr>
              <a:t>and  base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diameter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50" b="1" i="1" spc="-30" dirty="0">
                <a:latin typeface="Times New Roman"/>
                <a:cs typeface="Times New Roman"/>
              </a:rPr>
              <a:t>D</a:t>
            </a:r>
            <a:r>
              <a:rPr sz="1250" i="1" spc="-30" dirty="0">
                <a:latin typeface="Times New Roman"/>
                <a:cs typeface="Times New Roman"/>
              </a:rPr>
              <a:t>.</a:t>
            </a:r>
            <a:r>
              <a:rPr sz="1250" i="1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Determine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view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factor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</a:t>
            </a:r>
            <a:endParaRPr sz="1200">
              <a:latin typeface="Times New Roman"/>
              <a:cs typeface="Times New Roman"/>
            </a:endParaRPr>
          </a:p>
          <a:p>
            <a:pPr marL="38100" algn="just">
              <a:lnSpc>
                <a:spcPts val="1325"/>
              </a:lnSpc>
            </a:pP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dirty="0">
                <a:latin typeface="Times New Roman"/>
                <a:cs typeface="Times New Roman"/>
              </a:rPr>
              <a:t>conical  </a:t>
            </a:r>
            <a:r>
              <a:rPr sz="1200" spc="-5" dirty="0">
                <a:latin typeface="Times New Roman"/>
                <a:cs typeface="Times New Roman"/>
              </a:rPr>
              <a:t>side </a:t>
            </a:r>
            <a:r>
              <a:rPr sz="1200" dirty="0">
                <a:latin typeface="Times New Roman"/>
                <a:cs typeface="Times New Roman"/>
              </a:rPr>
              <a:t>surface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  a  hole  of </a:t>
            </a:r>
            <a:r>
              <a:rPr sz="1200" dirty="0">
                <a:latin typeface="Times New Roman"/>
                <a:cs typeface="Times New Roman"/>
              </a:rPr>
              <a:t>diameter  </a:t>
            </a:r>
            <a:r>
              <a:rPr sz="1250" b="1" i="1" spc="40" dirty="0">
                <a:latin typeface="Times New Roman"/>
                <a:cs typeface="Times New Roman"/>
              </a:rPr>
              <a:t>d</a:t>
            </a:r>
            <a:endParaRPr sz="1250">
              <a:latin typeface="Times New Roman"/>
              <a:cs typeface="Times New Roman"/>
            </a:endParaRPr>
          </a:p>
          <a:p>
            <a:pPr marL="38100" algn="just">
              <a:lnSpc>
                <a:spcPts val="1360"/>
              </a:lnSpc>
            </a:pPr>
            <a:r>
              <a:rPr sz="1200" spc="-5" dirty="0">
                <a:latin typeface="Times New Roman"/>
                <a:cs typeface="Times New Roman"/>
              </a:rPr>
              <a:t>located at the center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base.</a:t>
            </a:r>
            <a:endParaRPr sz="1200">
              <a:latin typeface="Times New Roman"/>
              <a:cs typeface="Times New Roman"/>
            </a:endParaRPr>
          </a:p>
          <a:p>
            <a:pPr marL="1943100" algn="just">
              <a:lnSpc>
                <a:spcPts val="1465"/>
              </a:lnSpc>
            </a:pP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1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d</a:t>
            </a:r>
            <a:r>
              <a:rPr sz="1275" b="1" i="1" spc="-44" baseline="26143" dirty="0">
                <a:solidFill>
                  <a:srgbClr val="F60896"/>
                </a:solidFill>
                <a:latin typeface="Times New Roman"/>
                <a:cs typeface="Times New Roman"/>
              </a:rPr>
              <a:t>2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/(2Dh)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0958" y="4233694"/>
            <a:ext cx="212471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75" b="1" i="1" u="heavy" spc="-44" baseline="4444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875" b="1" i="1" spc="-44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875" b="1" i="1" spc="-30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0, 1, </a:t>
            </a:r>
            <a:r>
              <a:rPr sz="1875" b="1" i="1" spc="-52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D</a:t>
            </a:r>
            <a:r>
              <a:rPr sz="850" b="1" i="1" spc="-35" dirty="0">
                <a:solidFill>
                  <a:srgbClr val="F60896"/>
                </a:solidFill>
                <a:latin typeface="Times New Roman"/>
                <a:cs typeface="Times New Roman"/>
              </a:rPr>
              <a:t>1 </a:t>
            </a:r>
            <a:r>
              <a:rPr sz="1875" b="1" i="1" spc="-52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/D</a:t>
            </a:r>
            <a:r>
              <a:rPr sz="850" b="1" i="1" spc="-35" dirty="0">
                <a:solidFill>
                  <a:srgbClr val="F60896"/>
                </a:solidFill>
                <a:latin typeface="Times New Roman"/>
                <a:cs typeface="Times New Roman"/>
              </a:rPr>
              <a:t>2 </a:t>
            </a:r>
            <a:r>
              <a:rPr sz="1875" b="1" i="1" spc="-22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, </a:t>
            </a:r>
            <a:r>
              <a:rPr sz="1875" b="1" i="1" spc="-37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1- </a:t>
            </a:r>
            <a:r>
              <a:rPr sz="1875" b="1" i="1" spc="-44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(D</a:t>
            </a:r>
            <a:r>
              <a:rPr sz="8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/D</a:t>
            </a:r>
            <a:r>
              <a:rPr sz="8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2</a:t>
            </a:r>
            <a:r>
              <a:rPr sz="850" b="1" i="1" spc="6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875" b="1" i="1" spc="-30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)</a:t>
            </a:r>
            <a:endParaRPr sz="1875" baseline="4444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3509" y="4404317"/>
            <a:ext cx="3077845" cy="5607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-635">
              <a:lnSpc>
                <a:spcPts val="1300"/>
              </a:lnSpc>
              <a:spcBef>
                <a:spcPts val="325"/>
              </a:spcBef>
            </a:pPr>
            <a:r>
              <a:rPr sz="1875" b="1" i="1" spc="-30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8.9- </a:t>
            </a:r>
            <a:r>
              <a:rPr sz="1800" spc="-7" baseline="4629" dirty="0">
                <a:latin typeface="Times New Roman"/>
                <a:cs typeface="Times New Roman"/>
              </a:rPr>
              <a:t>Determine the view factor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12 </a:t>
            </a:r>
            <a:r>
              <a:rPr sz="1800" spc="-7" baseline="4629" dirty="0">
                <a:latin typeface="Times New Roman"/>
                <a:cs typeface="Times New Roman"/>
              </a:rPr>
              <a:t>between </a:t>
            </a:r>
            <a:r>
              <a:rPr sz="1800" spc="7" baseline="4629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rectangular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shown in below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figure.</a:t>
            </a:r>
            <a:endParaRPr sz="1200">
              <a:latin typeface="Times New Roman"/>
              <a:cs typeface="Times New Roman"/>
            </a:endParaRPr>
          </a:p>
          <a:p>
            <a:pPr marL="737870">
              <a:lnSpc>
                <a:spcPts val="1380"/>
              </a:lnSpc>
            </a:pP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(a)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0.07, </a:t>
            </a: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(b) 0.07,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(c)</a:t>
            </a:r>
            <a:r>
              <a:rPr sz="1250" b="1" i="1" spc="1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0.08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3514" y="8513111"/>
            <a:ext cx="3077845" cy="153733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-635" algn="just">
              <a:lnSpc>
                <a:spcPct val="92800"/>
              </a:lnSpc>
              <a:spcBef>
                <a:spcPts val="225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8.10- </a:t>
            </a:r>
            <a:r>
              <a:rPr sz="1200" spc="-10" dirty="0">
                <a:latin typeface="Times New Roman"/>
                <a:cs typeface="Times New Roman"/>
              </a:rPr>
              <a:t>Two </a:t>
            </a:r>
            <a:r>
              <a:rPr sz="1200" dirty="0">
                <a:latin typeface="Times New Roman"/>
                <a:cs typeface="Times New Roman"/>
              </a:rPr>
              <a:t>infinitely </a:t>
            </a:r>
            <a:r>
              <a:rPr sz="1200" spc="-5" dirty="0">
                <a:latin typeface="Times New Roman"/>
                <a:cs typeface="Times New Roman"/>
              </a:rPr>
              <a:t>long parallel cylinders of  diameter </a:t>
            </a:r>
            <a:r>
              <a:rPr sz="1250" b="1" i="1" spc="-40" dirty="0">
                <a:latin typeface="Times New Roman"/>
                <a:cs typeface="Times New Roman"/>
              </a:rPr>
              <a:t>D </a:t>
            </a:r>
            <a:r>
              <a:rPr sz="1200" spc="-5" dirty="0">
                <a:latin typeface="Times New Roman"/>
                <a:cs typeface="Times New Roman"/>
              </a:rPr>
              <a:t>are located a distance </a:t>
            </a:r>
            <a:r>
              <a:rPr sz="1250" b="1" i="1" spc="-20" dirty="0">
                <a:latin typeface="Times New Roman"/>
                <a:cs typeface="Times New Roman"/>
              </a:rPr>
              <a:t>s </a:t>
            </a:r>
            <a:r>
              <a:rPr sz="1200" spc="-10" dirty="0">
                <a:latin typeface="Times New Roman"/>
                <a:cs typeface="Times New Roman"/>
              </a:rPr>
              <a:t>apart from  </a:t>
            </a:r>
            <a:r>
              <a:rPr sz="1800" spc="-7" baseline="4629" dirty="0">
                <a:latin typeface="Times New Roman"/>
                <a:cs typeface="Times New Roman"/>
              </a:rPr>
              <a:t>each other. Determine the view factor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12  </a:t>
            </a:r>
            <a:r>
              <a:rPr sz="1200" spc="-5" dirty="0">
                <a:latin typeface="Times New Roman"/>
                <a:cs typeface="Times New Roman"/>
              </a:rPr>
              <a:t>between these two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cylinders.</a:t>
            </a:r>
            <a:endParaRPr sz="1200">
              <a:latin typeface="Times New Roman"/>
              <a:cs typeface="Times New Roman"/>
            </a:endParaRPr>
          </a:p>
          <a:p>
            <a:pPr marL="12700" marR="6350" indent="-635" algn="just">
              <a:lnSpc>
                <a:spcPct val="95700"/>
              </a:lnSpc>
              <a:spcBef>
                <a:spcPts val="640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8.11- </a:t>
            </a:r>
            <a:r>
              <a:rPr sz="1200" spc="-5" dirty="0">
                <a:latin typeface="Times New Roman"/>
                <a:cs typeface="Times New Roman"/>
              </a:rPr>
              <a:t>Three </a:t>
            </a:r>
            <a:r>
              <a:rPr sz="1200" dirty="0">
                <a:latin typeface="Times New Roman"/>
                <a:cs typeface="Times New Roman"/>
              </a:rPr>
              <a:t>infinitely </a:t>
            </a:r>
            <a:r>
              <a:rPr sz="1200" spc="-5" dirty="0">
                <a:latin typeface="Times New Roman"/>
                <a:cs typeface="Times New Roman"/>
              </a:rPr>
              <a:t>long parallel cylinders of  diameter </a:t>
            </a:r>
            <a:r>
              <a:rPr sz="1250" b="1" i="1" spc="-40" dirty="0">
                <a:latin typeface="Times New Roman"/>
                <a:cs typeface="Times New Roman"/>
              </a:rPr>
              <a:t>D </a:t>
            </a:r>
            <a:r>
              <a:rPr sz="1200" spc="-5" dirty="0">
                <a:latin typeface="Times New Roman"/>
                <a:cs typeface="Times New Roman"/>
              </a:rPr>
              <a:t>are located a distance </a:t>
            </a:r>
            <a:r>
              <a:rPr sz="1250" b="1" i="1" spc="-20" dirty="0">
                <a:latin typeface="Times New Roman"/>
                <a:cs typeface="Times New Roman"/>
              </a:rPr>
              <a:t>s </a:t>
            </a:r>
            <a:r>
              <a:rPr sz="1200" spc="-10" dirty="0">
                <a:latin typeface="Times New Roman"/>
                <a:cs typeface="Times New Roman"/>
              </a:rPr>
              <a:t>apart from  </a:t>
            </a:r>
            <a:r>
              <a:rPr sz="1200" spc="-5" dirty="0">
                <a:latin typeface="Times New Roman"/>
                <a:cs typeface="Times New Roman"/>
              </a:rPr>
              <a:t>each other. Determine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view factor between  the cylinder in the middle </a:t>
            </a:r>
            <a:r>
              <a:rPr sz="1200" spc="-10" dirty="0">
                <a:latin typeface="Times New Roman"/>
                <a:cs typeface="Times New Roman"/>
              </a:rPr>
              <a:t>and the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surroundings.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08632" y="1679445"/>
            <a:ext cx="1661148" cy="1170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39800" y="2542079"/>
            <a:ext cx="6584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50" dirty="0">
                <a:solidFill>
                  <a:srgbClr val="F60896"/>
                </a:solidFill>
                <a:latin typeface="Times New Roman"/>
                <a:cs typeface="Times New Roman"/>
              </a:rPr>
              <a:t>P</a:t>
            </a:r>
            <a:r>
              <a:rPr sz="1250" b="1" i="1" spc="-10" dirty="0">
                <a:solidFill>
                  <a:srgbClr val="F60896"/>
                </a:solidFill>
                <a:latin typeface="Times New Roman"/>
                <a:cs typeface="Times New Roman"/>
              </a:rPr>
              <a:t>r</a:t>
            </a:r>
            <a:r>
              <a:rPr sz="1250" b="1" i="1" spc="5" dirty="0">
                <a:solidFill>
                  <a:srgbClr val="F60896"/>
                </a:solidFill>
                <a:latin typeface="Times New Roman"/>
                <a:cs typeface="Times New Roman"/>
              </a:rPr>
              <a:t>o</a:t>
            </a:r>
            <a:r>
              <a:rPr sz="1250" b="1" i="1" spc="-65" dirty="0">
                <a:solidFill>
                  <a:srgbClr val="F60896"/>
                </a:solidFill>
                <a:latin typeface="Times New Roman"/>
                <a:cs typeface="Times New Roman"/>
              </a:rPr>
              <a:t>b</a:t>
            </a:r>
            <a:r>
              <a:rPr sz="1250" b="1" i="1" spc="-5" dirty="0">
                <a:solidFill>
                  <a:srgbClr val="F60896"/>
                </a:solidFill>
                <a:latin typeface="Times New Roman"/>
                <a:cs typeface="Times New Roman"/>
              </a:rPr>
              <a:t>.</a:t>
            </a:r>
            <a:r>
              <a:rPr sz="1250" b="1" i="1" spc="-40" dirty="0">
                <a:solidFill>
                  <a:srgbClr val="F60896"/>
                </a:solidFill>
                <a:latin typeface="Times New Roman"/>
                <a:cs typeface="Times New Roman"/>
              </a:rPr>
              <a:t>(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8.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1)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94232" y="5431533"/>
            <a:ext cx="2590799" cy="1612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9644" y="5809292"/>
            <a:ext cx="6362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P</a:t>
            </a:r>
            <a:r>
              <a:rPr sz="1250" b="1" i="1" spc="-35" dirty="0">
                <a:solidFill>
                  <a:srgbClr val="F60896"/>
                </a:solidFill>
                <a:latin typeface="Times New Roman"/>
                <a:cs typeface="Times New Roman"/>
              </a:rPr>
              <a:t>r</a:t>
            </a:r>
            <a:r>
              <a:rPr sz="1250" b="1" i="1" spc="5" dirty="0">
                <a:solidFill>
                  <a:srgbClr val="F60896"/>
                </a:solidFill>
                <a:latin typeface="Times New Roman"/>
                <a:cs typeface="Times New Roman"/>
              </a:rPr>
              <a:t>o</a:t>
            </a:r>
            <a:r>
              <a:rPr sz="1250" b="1" i="1" spc="-65" dirty="0">
                <a:solidFill>
                  <a:srgbClr val="F60896"/>
                </a:solidFill>
                <a:latin typeface="Times New Roman"/>
                <a:cs typeface="Times New Roman"/>
              </a:rPr>
              <a:t>b</a:t>
            </a:r>
            <a:r>
              <a:rPr sz="1250" b="1" i="1" spc="-5" dirty="0">
                <a:solidFill>
                  <a:srgbClr val="F60896"/>
                </a:solidFill>
                <a:latin typeface="Times New Roman"/>
                <a:cs typeface="Times New Roman"/>
              </a:rPr>
              <a:t>.</a:t>
            </a:r>
            <a:r>
              <a:rPr sz="1250" b="1" i="1" spc="-15" dirty="0">
                <a:solidFill>
                  <a:srgbClr val="F60896"/>
                </a:solidFill>
                <a:latin typeface="Times New Roman"/>
                <a:cs typeface="Times New Roman"/>
              </a:rPr>
              <a:t>(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8.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4)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7031" y="5806437"/>
            <a:ext cx="725805" cy="231775"/>
          </a:xfrm>
          <a:custGeom>
            <a:avLst/>
            <a:gdLst/>
            <a:ahLst/>
            <a:cxnLst/>
            <a:rect l="l" t="t" r="r" b="b"/>
            <a:pathLst>
              <a:path w="725805" h="231775">
                <a:moveTo>
                  <a:pt x="0" y="231648"/>
                </a:moveTo>
                <a:lnTo>
                  <a:pt x="725424" y="231648"/>
                </a:lnTo>
                <a:lnTo>
                  <a:pt x="725424" y="0"/>
                </a:lnTo>
                <a:lnTo>
                  <a:pt x="0" y="0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66944" y="5779055"/>
            <a:ext cx="6616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Prob.(8.4)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7031" y="8211825"/>
            <a:ext cx="3035808" cy="1038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7018" y="9262919"/>
            <a:ext cx="6616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Prob.(8.5)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3498" y="3194350"/>
            <a:ext cx="3077210" cy="1064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33985" algn="ctr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Prob.(8.7)</a:t>
            </a:r>
            <a:endParaRPr sz="12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94000"/>
              </a:lnSpc>
              <a:spcBef>
                <a:spcPts val="1135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8.8- </a:t>
            </a:r>
            <a:r>
              <a:rPr sz="1200" spc="-10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four view factors associated  with an enclosure formed by two very </a:t>
            </a:r>
            <a:r>
              <a:rPr sz="1200" spc="5" dirty="0">
                <a:latin typeface="Times New Roman"/>
                <a:cs typeface="Times New Roman"/>
              </a:rPr>
              <a:t>long  </a:t>
            </a:r>
            <a:r>
              <a:rPr sz="1800" spc="-7" baseline="4629" dirty="0">
                <a:latin typeface="Times New Roman"/>
                <a:cs typeface="Times New Roman"/>
              </a:rPr>
              <a:t>concentric cylinders of diameters </a:t>
            </a:r>
            <a:r>
              <a:rPr sz="1875" b="1" i="1" spc="-52" baseline="4444" dirty="0">
                <a:latin typeface="Times New Roman"/>
                <a:cs typeface="Times New Roman"/>
              </a:rPr>
              <a:t>D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44" baseline="4444" dirty="0">
                <a:latin typeface="Times New Roman"/>
                <a:cs typeface="Times New Roman"/>
              </a:rPr>
              <a:t>D</a:t>
            </a:r>
            <a:r>
              <a:rPr sz="850" b="1" i="1" spc="-30" dirty="0">
                <a:latin typeface="Times New Roman"/>
                <a:cs typeface="Times New Roman"/>
              </a:rPr>
              <a:t>2</a:t>
            </a:r>
            <a:r>
              <a:rPr sz="1800" spc="-44" baseline="4629" dirty="0">
                <a:latin typeface="Times New Roman"/>
                <a:cs typeface="Times New Roman"/>
              </a:rPr>
              <a:t>.  </a:t>
            </a:r>
            <a:r>
              <a:rPr sz="1200" spc="-5" dirty="0">
                <a:latin typeface="Times New Roman"/>
                <a:cs typeface="Times New Roman"/>
              </a:rPr>
              <a:t>Neglect the end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effects.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94247" y="2197605"/>
            <a:ext cx="1133855" cy="1374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83248" y="7357919"/>
            <a:ext cx="6616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Prob.(8.9)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44111" y="4974333"/>
            <a:ext cx="2983991" cy="17099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30367" y="6745220"/>
            <a:ext cx="1697736" cy="17008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2272" y="10247372"/>
            <a:ext cx="6266815" cy="140335"/>
          </a:xfrm>
          <a:custGeom>
            <a:avLst/>
            <a:gdLst/>
            <a:ahLst/>
            <a:cxnLst/>
            <a:rect l="l" t="t" r="r" b="b"/>
            <a:pathLst>
              <a:path w="6266815" h="140334">
                <a:moveTo>
                  <a:pt x="0" y="140207"/>
                </a:moveTo>
                <a:lnTo>
                  <a:pt x="6266687" y="140207"/>
                </a:lnTo>
                <a:lnTo>
                  <a:pt x="6266687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2272" y="10247372"/>
            <a:ext cx="6266815" cy="140335"/>
          </a:xfrm>
          <a:custGeom>
            <a:avLst/>
            <a:gdLst/>
            <a:ahLst/>
            <a:cxnLst/>
            <a:rect l="l" t="t" r="r" b="b"/>
            <a:pathLst>
              <a:path w="6266815" h="140334">
                <a:moveTo>
                  <a:pt x="0" y="140207"/>
                </a:moveTo>
                <a:lnTo>
                  <a:pt x="6266687" y="140207"/>
                </a:lnTo>
                <a:lnTo>
                  <a:pt x="6266687" y="0"/>
                </a:lnTo>
                <a:lnTo>
                  <a:pt x="0" y="0"/>
                </a:lnTo>
                <a:lnTo>
                  <a:pt x="0" y="140207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56179" y="2570604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19">
                <a:moveTo>
                  <a:pt x="4591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3906" y="8572"/>
                </a:lnTo>
                <a:lnTo>
                  <a:pt x="11429" y="12763"/>
                </a:lnTo>
                <a:lnTo>
                  <a:pt x="11429" y="20954"/>
                </a:lnTo>
                <a:lnTo>
                  <a:pt x="12763" y="23812"/>
                </a:lnTo>
                <a:lnTo>
                  <a:pt x="15430" y="26479"/>
                </a:lnTo>
                <a:lnTo>
                  <a:pt x="18097" y="29337"/>
                </a:lnTo>
                <a:lnTo>
                  <a:pt x="21335" y="31051"/>
                </a:lnTo>
                <a:lnTo>
                  <a:pt x="25145" y="32003"/>
                </a:lnTo>
                <a:lnTo>
                  <a:pt x="14144" y="34748"/>
                </a:lnTo>
                <a:lnTo>
                  <a:pt x="6286" y="39243"/>
                </a:lnTo>
                <a:lnTo>
                  <a:pt x="1571" y="45452"/>
                </a:lnTo>
                <a:lnTo>
                  <a:pt x="113" y="52768"/>
                </a:lnTo>
                <a:lnTo>
                  <a:pt x="0" y="58293"/>
                </a:lnTo>
                <a:lnTo>
                  <a:pt x="2285" y="62484"/>
                </a:lnTo>
                <a:lnTo>
                  <a:pt x="6476" y="65913"/>
                </a:lnTo>
                <a:lnTo>
                  <a:pt x="10858" y="69342"/>
                </a:lnTo>
                <a:lnTo>
                  <a:pt x="17144" y="71056"/>
                </a:lnTo>
                <a:lnTo>
                  <a:pt x="34289" y="71056"/>
                </a:lnTo>
                <a:lnTo>
                  <a:pt x="41147" y="69532"/>
                </a:lnTo>
                <a:lnTo>
                  <a:pt x="45081" y="67055"/>
                </a:lnTo>
                <a:lnTo>
                  <a:pt x="21716" y="67055"/>
                </a:lnTo>
                <a:lnTo>
                  <a:pt x="19050" y="63817"/>
                </a:lnTo>
                <a:lnTo>
                  <a:pt x="19050" y="50863"/>
                </a:lnTo>
                <a:lnTo>
                  <a:pt x="20573" y="45339"/>
                </a:lnTo>
                <a:lnTo>
                  <a:pt x="23812" y="40957"/>
                </a:lnTo>
                <a:lnTo>
                  <a:pt x="27241" y="36385"/>
                </a:lnTo>
                <a:lnTo>
                  <a:pt x="31432" y="34290"/>
                </a:lnTo>
                <a:lnTo>
                  <a:pt x="46545" y="34290"/>
                </a:lnTo>
                <a:lnTo>
                  <a:pt x="46862" y="33909"/>
                </a:lnTo>
                <a:lnTo>
                  <a:pt x="46862" y="30861"/>
                </a:lnTo>
                <a:lnTo>
                  <a:pt x="32384" y="30861"/>
                </a:lnTo>
                <a:lnTo>
                  <a:pt x="30479" y="30099"/>
                </a:lnTo>
                <a:lnTo>
                  <a:pt x="27431" y="27050"/>
                </a:lnTo>
                <a:lnTo>
                  <a:pt x="26669" y="25146"/>
                </a:lnTo>
                <a:lnTo>
                  <a:pt x="26669" y="19050"/>
                </a:lnTo>
                <a:lnTo>
                  <a:pt x="27812" y="14859"/>
                </a:lnTo>
                <a:lnTo>
                  <a:pt x="30289" y="10668"/>
                </a:lnTo>
                <a:lnTo>
                  <a:pt x="32765" y="6286"/>
                </a:lnTo>
                <a:lnTo>
                  <a:pt x="36004" y="4191"/>
                </a:lnTo>
                <a:lnTo>
                  <a:pt x="55816" y="4191"/>
                </a:lnTo>
                <a:lnTo>
                  <a:pt x="51815" y="1524"/>
                </a:lnTo>
                <a:lnTo>
                  <a:pt x="45910" y="0"/>
                </a:lnTo>
                <a:close/>
              </a:path>
              <a:path w="62230" h="71119">
                <a:moveTo>
                  <a:pt x="48958" y="47815"/>
                </a:moveTo>
                <a:lnTo>
                  <a:pt x="42100" y="47815"/>
                </a:lnTo>
                <a:lnTo>
                  <a:pt x="38862" y="51435"/>
                </a:lnTo>
                <a:lnTo>
                  <a:pt x="36956" y="58674"/>
                </a:lnTo>
                <a:lnTo>
                  <a:pt x="36385" y="61722"/>
                </a:lnTo>
                <a:lnTo>
                  <a:pt x="35242" y="63817"/>
                </a:lnTo>
                <a:lnTo>
                  <a:pt x="33718" y="65150"/>
                </a:lnTo>
                <a:lnTo>
                  <a:pt x="32384" y="66484"/>
                </a:lnTo>
                <a:lnTo>
                  <a:pt x="30289" y="67055"/>
                </a:lnTo>
                <a:lnTo>
                  <a:pt x="45081" y="67055"/>
                </a:lnTo>
                <a:lnTo>
                  <a:pt x="46291" y="66294"/>
                </a:lnTo>
                <a:lnTo>
                  <a:pt x="51625" y="63055"/>
                </a:lnTo>
                <a:lnTo>
                  <a:pt x="54292" y="59245"/>
                </a:lnTo>
                <a:lnTo>
                  <a:pt x="54292" y="52768"/>
                </a:lnTo>
                <a:lnTo>
                  <a:pt x="53530" y="51053"/>
                </a:lnTo>
                <a:lnTo>
                  <a:pt x="52196" y="49720"/>
                </a:lnTo>
                <a:lnTo>
                  <a:pt x="50672" y="48387"/>
                </a:lnTo>
                <a:lnTo>
                  <a:pt x="48958" y="47815"/>
                </a:lnTo>
                <a:close/>
              </a:path>
              <a:path w="62230" h="71119">
                <a:moveTo>
                  <a:pt x="46545" y="34290"/>
                </a:moveTo>
                <a:lnTo>
                  <a:pt x="37909" y="34290"/>
                </a:lnTo>
                <a:lnTo>
                  <a:pt x="39623" y="34480"/>
                </a:lnTo>
                <a:lnTo>
                  <a:pt x="41909" y="34861"/>
                </a:lnTo>
                <a:lnTo>
                  <a:pt x="42671" y="34861"/>
                </a:lnTo>
                <a:lnTo>
                  <a:pt x="43243" y="35051"/>
                </a:lnTo>
                <a:lnTo>
                  <a:pt x="45910" y="35051"/>
                </a:lnTo>
                <a:lnTo>
                  <a:pt x="46545" y="34290"/>
                </a:lnTo>
                <a:close/>
              </a:path>
              <a:path w="62230" h="71119">
                <a:moveTo>
                  <a:pt x="45910" y="29146"/>
                </a:moveTo>
                <a:lnTo>
                  <a:pt x="43052" y="29146"/>
                </a:lnTo>
                <a:lnTo>
                  <a:pt x="41909" y="29337"/>
                </a:lnTo>
                <a:lnTo>
                  <a:pt x="40385" y="29718"/>
                </a:lnTo>
                <a:lnTo>
                  <a:pt x="37528" y="30479"/>
                </a:lnTo>
                <a:lnTo>
                  <a:pt x="35623" y="30861"/>
                </a:lnTo>
                <a:lnTo>
                  <a:pt x="46862" y="30861"/>
                </a:lnTo>
                <a:lnTo>
                  <a:pt x="46862" y="30099"/>
                </a:lnTo>
                <a:lnTo>
                  <a:pt x="45910" y="29146"/>
                </a:lnTo>
                <a:close/>
              </a:path>
              <a:path w="62230" h="71119">
                <a:moveTo>
                  <a:pt x="55816" y="4191"/>
                </a:moveTo>
                <a:lnTo>
                  <a:pt x="44576" y="4191"/>
                </a:lnTo>
                <a:lnTo>
                  <a:pt x="47053" y="7239"/>
                </a:lnTo>
                <a:lnTo>
                  <a:pt x="47434" y="13525"/>
                </a:lnTo>
                <a:lnTo>
                  <a:pt x="47815" y="18288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20002"/>
                </a:lnTo>
                <a:lnTo>
                  <a:pt x="59816" y="18478"/>
                </a:lnTo>
                <a:lnTo>
                  <a:pt x="61150" y="16954"/>
                </a:lnTo>
                <a:lnTo>
                  <a:pt x="61912" y="15240"/>
                </a:lnTo>
                <a:lnTo>
                  <a:pt x="61912" y="9905"/>
                </a:lnTo>
                <a:lnTo>
                  <a:pt x="59816" y="6857"/>
                </a:lnTo>
                <a:lnTo>
                  <a:pt x="55816" y="41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080" y="2745864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19">
                <a:moveTo>
                  <a:pt x="4610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3906" y="8572"/>
                </a:lnTo>
                <a:lnTo>
                  <a:pt x="11620" y="12763"/>
                </a:lnTo>
                <a:lnTo>
                  <a:pt x="11620" y="20954"/>
                </a:lnTo>
                <a:lnTo>
                  <a:pt x="12763" y="23812"/>
                </a:lnTo>
                <a:lnTo>
                  <a:pt x="15430" y="26479"/>
                </a:lnTo>
                <a:lnTo>
                  <a:pt x="18097" y="29336"/>
                </a:lnTo>
                <a:lnTo>
                  <a:pt x="21335" y="31051"/>
                </a:lnTo>
                <a:lnTo>
                  <a:pt x="25145" y="32003"/>
                </a:lnTo>
                <a:lnTo>
                  <a:pt x="14144" y="34748"/>
                </a:lnTo>
                <a:lnTo>
                  <a:pt x="6286" y="39242"/>
                </a:lnTo>
                <a:lnTo>
                  <a:pt x="1571" y="45452"/>
                </a:lnTo>
                <a:lnTo>
                  <a:pt x="113" y="52768"/>
                </a:lnTo>
                <a:lnTo>
                  <a:pt x="0" y="58292"/>
                </a:lnTo>
                <a:lnTo>
                  <a:pt x="2285" y="62483"/>
                </a:lnTo>
                <a:lnTo>
                  <a:pt x="6476" y="65912"/>
                </a:lnTo>
                <a:lnTo>
                  <a:pt x="10858" y="69341"/>
                </a:lnTo>
                <a:lnTo>
                  <a:pt x="17144" y="71056"/>
                </a:lnTo>
                <a:lnTo>
                  <a:pt x="34289" y="71056"/>
                </a:lnTo>
                <a:lnTo>
                  <a:pt x="41147" y="69532"/>
                </a:lnTo>
                <a:lnTo>
                  <a:pt x="45226" y="67055"/>
                </a:lnTo>
                <a:lnTo>
                  <a:pt x="21716" y="67055"/>
                </a:lnTo>
                <a:lnTo>
                  <a:pt x="19050" y="63817"/>
                </a:lnTo>
                <a:lnTo>
                  <a:pt x="19050" y="50863"/>
                </a:lnTo>
                <a:lnTo>
                  <a:pt x="20573" y="45338"/>
                </a:lnTo>
                <a:lnTo>
                  <a:pt x="23812" y="40957"/>
                </a:lnTo>
                <a:lnTo>
                  <a:pt x="27241" y="36385"/>
                </a:lnTo>
                <a:lnTo>
                  <a:pt x="31432" y="34289"/>
                </a:lnTo>
                <a:lnTo>
                  <a:pt x="46672" y="34289"/>
                </a:lnTo>
                <a:lnTo>
                  <a:pt x="47053" y="33908"/>
                </a:lnTo>
                <a:lnTo>
                  <a:pt x="47053" y="30860"/>
                </a:lnTo>
                <a:lnTo>
                  <a:pt x="32384" y="30860"/>
                </a:lnTo>
                <a:lnTo>
                  <a:pt x="30479" y="30099"/>
                </a:lnTo>
                <a:lnTo>
                  <a:pt x="27431" y="27050"/>
                </a:lnTo>
                <a:lnTo>
                  <a:pt x="26669" y="25145"/>
                </a:lnTo>
                <a:lnTo>
                  <a:pt x="26669" y="19050"/>
                </a:lnTo>
                <a:lnTo>
                  <a:pt x="28003" y="14858"/>
                </a:lnTo>
                <a:lnTo>
                  <a:pt x="30289" y="10667"/>
                </a:lnTo>
                <a:lnTo>
                  <a:pt x="32765" y="6286"/>
                </a:lnTo>
                <a:lnTo>
                  <a:pt x="36004" y="4190"/>
                </a:lnTo>
                <a:lnTo>
                  <a:pt x="55816" y="4190"/>
                </a:lnTo>
                <a:lnTo>
                  <a:pt x="51815" y="1524"/>
                </a:lnTo>
                <a:lnTo>
                  <a:pt x="46100" y="0"/>
                </a:lnTo>
                <a:close/>
              </a:path>
              <a:path w="62229" h="71119">
                <a:moveTo>
                  <a:pt x="48958" y="47815"/>
                </a:moveTo>
                <a:lnTo>
                  <a:pt x="42100" y="47815"/>
                </a:lnTo>
                <a:lnTo>
                  <a:pt x="38861" y="51434"/>
                </a:lnTo>
                <a:lnTo>
                  <a:pt x="37147" y="58674"/>
                </a:lnTo>
                <a:lnTo>
                  <a:pt x="36385" y="61721"/>
                </a:lnTo>
                <a:lnTo>
                  <a:pt x="35242" y="63817"/>
                </a:lnTo>
                <a:lnTo>
                  <a:pt x="33908" y="65150"/>
                </a:lnTo>
                <a:lnTo>
                  <a:pt x="32384" y="66484"/>
                </a:lnTo>
                <a:lnTo>
                  <a:pt x="30289" y="67055"/>
                </a:lnTo>
                <a:lnTo>
                  <a:pt x="45226" y="67055"/>
                </a:lnTo>
                <a:lnTo>
                  <a:pt x="46481" y="66293"/>
                </a:lnTo>
                <a:lnTo>
                  <a:pt x="51625" y="63055"/>
                </a:lnTo>
                <a:lnTo>
                  <a:pt x="54292" y="59245"/>
                </a:lnTo>
                <a:lnTo>
                  <a:pt x="54292" y="52768"/>
                </a:lnTo>
                <a:lnTo>
                  <a:pt x="53530" y="51053"/>
                </a:lnTo>
                <a:lnTo>
                  <a:pt x="52196" y="49720"/>
                </a:lnTo>
                <a:lnTo>
                  <a:pt x="50672" y="48386"/>
                </a:lnTo>
                <a:lnTo>
                  <a:pt x="48958" y="47815"/>
                </a:lnTo>
                <a:close/>
              </a:path>
              <a:path w="62229" h="71119">
                <a:moveTo>
                  <a:pt x="46672" y="34289"/>
                </a:moveTo>
                <a:lnTo>
                  <a:pt x="38100" y="34289"/>
                </a:lnTo>
                <a:lnTo>
                  <a:pt x="39623" y="34480"/>
                </a:lnTo>
                <a:lnTo>
                  <a:pt x="41909" y="34861"/>
                </a:lnTo>
                <a:lnTo>
                  <a:pt x="42671" y="34861"/>
                </a:lnTo>
                <a:lnTo>
                  <a:pt x="43243" y="35051"/>
                </a:lnTo>
                <a:lnTo>
                  <a:pt x="45910" y="35051"/>
                </a:lnTo>
                <a:lnTo>
                  <a:pt x="46672" y="34289"/>
                </a:lnTo>
                <a:close/>
              </a:path>
              <a:path w="62229" h="71119">
                <a:moveTo>
                  <a:pt x="45910" y="29146"/>
                </a:moveTo>
                <a:lnTo>
                  <a:pt x="43052" y="29146"/>
                </a:lnTo>
                <a:lnTo>
                  <a:pt x="41909" y="29336"/>
                </a:lnTo>
                <a:lnTo>
                  <a:pt x="40386" y="29717"/>
                </a:lnTo>
                <a:lnTo>
                  <a:pt x="37528" y="30479"/>
                </a:lnTo>
                <a:lnTo>
                  <a:pt x="35623" y="30860"/>
                </a:lnTo>
                <a:lnTo>
                  <a:pt x="47053" y="30860"/>
                </a:lnTo>
                <a:lnTo>
                  <a:pt x="47053" y="30099"/>
                </a:lnTo>
                <a:lnTo>
                  <a:pt x="45910" y="29146"/>
                </a:lnTo>
                <a:close/>
              </a:path>
              <a:path w="62229" h="71119">
                <a:moveTo>
                  <a:pt x="55816" y="4190"/>
                </a:moveTo>
                <a:lnTo>
                  <a:pt x="44576" y="4190"/>
                </a:lnTo>
                <a:lnTo>
                  <a:pt x="47053" y="7238"/>
                </a:lnTo>
                <a:lnTo>
                  <a:pt x="47434" y="13525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2" y="20002"/>
                </a:lnTo>
                <a:lnTo>
                  <a:pt x="59816" y="18478"/>
                </a:lnTo>
                <a:lnTo>
                  <a:pt x="61150" y="16954"/>
                </a:lnTo>
                <a:lnTo>
                  <a:pt x="61912" y="15239"/>
                </a:lnTo>
                <a:lnTo>
                  <a:pt x="61912" y="9905"/>
                </a:lnTo>
                <a:lnTo>
                  <a:pt x="59816" y="6857"/>
                </a:lnTo>
                <a:lnTo>
                  <a:pt x="55816" y="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4829" y="2115359"/>
            <a:ext cx="3145790" cy="10966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 marR="30480" indent="-635" algn="just">
              <a:lnSpc>
                <a:spcPct val="95200"/>
              </a:lnSpc>
              <a:spcBef>
                <a:spcPts val="190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8.12- </a:t>
            </a:r>
            <a:r>
              <a:rPr sz="1200" spc="-10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very </a:t>
            </a:r>
            <a:r>
              <a:rPr sz="1200" dirty="0">
                <a:latin typeface="Times New Roman"/>
                <a:cs typeface="Times New Roman"/>
              </a:rPr>
              <a:t>large </a:t>
            </a:r>
            <a:r>
              <a:rPr sz="1200" spc="-5" dirty="0">
                <a:latin typeface="Times New Roman"/>
                <a:cs typeface="Times New Roman"/>
              </a:rPr>
              <a:t>parallel plates are  </a:t>
            </a:r>
            <a:r>
              <a:rPr sz="1800" spc="-7" baseline="4629" dirty="0">
                <a:latin typeface="Times New Roman"/>
                <a:cs typeface="Times New Roman"/>
              </a:rPr>
              <a:t>maintained at uniform temperatures of </a:t>
            </a:r>
            <a:r>
              <a:rPr sz="1875" b="1" i="1" spc="-60" baseline="4444" dirty="0">
                <a:latin typeface="Times New Roman"/>
                <a:cs typeface="Times New Roman"/>
              </a:rPr>
              <a:t>T</a:t>
            </a:r>
            <a:r>
              <a:rPr sz="850" b="1" i="1" spc="-40" dirty="0"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7" baseline="4444" dirty="0">
                <a:latin typeface="Times New Roman"/>
                <a:cs typeface="Times New Roman"/>
              </a:rPr>
              <a:t>600K 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37" baseline="4444" dirty="0">
                <a:latin typeface="Times New Roman"/>
                <a:cs typeface="Times New Roman"/>
              </a:rPr>
              <a:t>T</a:t>
            </a:r>
            <a:r>
              <a:rPr sz="850" b="1" i="1" spc="-25" dirty="0">
                <a:latin typeface="Times New Roman"/>
                <a:cs typeface="Times New Roman"/>
              </a:rPr>
              <a:t>2 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7" baseline="4444" dirty="0">
                <a:latin typeface="Times New Roman"/>
                <a:cs typeface="Times New Roman"/>
              </a:rPr>
              <a:t>400K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00" baseline="4629" dirty="0">
                <a:latin typeface="Times New Roman"/>
                <a:cs typeface="Times New Roman"/>
              </a:rPr>
              <a:t>have emissivities   </a:t>
            </a:r>
            <a:r>
              <a:rPr sz="850" b="1" i="1" spc="-25" dirty="0">
                <a:latin typeface="Times New Roman"/>
                <a:cs typeface="Times New Roman"/>
              </a:rPr>
              <a:t>1 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30" baseline="4444" dirty="0">
                <a:latin typeface="Times New Roman"/>
                <a:cs typeface="Times New Roman"/>
              </a:rPr>
              <a:t>0.5</a:t>
            </a:r>
            <a:r>
              <a:rPr sz="1875" b="1" i="1" spc="-37" baseline="4444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and</a:t>
            </a:r>
            <a:endParaRPr sz="1800" baseline="4629">
              <a:latin typeface="Times New Roman"/>
              <a:cs typeface="Times New Roman"/>
            </a:endParaRPr>
          </a:p>
          <a:p>
            <a:pPr marL="38100" marR="48895" indent="60325" algn="just">
              <a:lnSpc>
                <a:spcPct val="90600"/>
              </a:lnSpc>
              <a:spcBef>
                <a:spcPts val="30"/>
              </a:spcBef>
            </a:pPr>
            <a:r>
              <a:rPr sz="850" b="1" i="1" spc="-25" dirty="0">
                <a:latin typeface="Times New Roman"/>
                <a:cs typeface="Times New Roman"/>
              </a:rPr>
              <a:t>2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22" baseline="4444" dirty="0">
                <a:latin typeface="Times New Roman"/>
                <a:cs typeface="Times New Roman"/>
              </a:rPr>
              <a:t>0.9</a:t>
            </a:r>
            <a:r>
              <a:rPr sz="1800" spc="-22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respectively. Determine the net </a:t>
            </a:r>
            <a:r>
              <a:rPr sz="1800" spc="-15" baseline="4629" dirty="0">
                <a:latin typeface="Times New Roman"/>
                <a:cs typeface="Times New Roman"/>
              </a:rPr>
              <a:t>rate </a:t>
            </a:r>
            <a:r>
              <a:rPr sz="1800" spc="-7" baseline="4629" dirty="0">
                <a:latin typeface="Times New Roman"/>
                <a:cs typeface="Times New Roman"/>
              </a:rPr>
              <a:t>of  </a:t>
            </a:r>
            <a:r>
              <a:rPr sz="1200" spc="-5" dirty="0">
                <a:latin typeface="Times New Roman"/>
                <a:cs typeface="Times New Roman"/>
              </a:rPr>
              <a:t>radiation heat </a:t>
            </a:r>
            <a:r>
              <a:rPr sz="1200" dirty="0">
                <a:latin typeface="Times New Roman"/>
                <a:cs typeface="Times New Roman"/>
              </a:rPr>
              <a:t>transfer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two </a:t>
            </a:r>
            <a:r>
              <a:rPr sz="1200" spc="-10" dirty="0">
                <a:latin typeface="Times New Roman"/>
                <a:cs typeface="Times New Roman"/>
              </a:rPr>
              <a:t>surfaces  </a:t>
            </a:r>
            <a:r>
              <a:rPr sz="1200" spc="-5" dirty="0">
                <a:latin typeface="Times New Roman"/>
                <a:cs typeface="Times New Roman"/>
              </a:rPr>
              <a:t>per unit </a:t>
            </a:r>
            <a:r>
              <a:rPr sz="1200" spc="-10" dirty="0">
                <a:latin typeface="Times New Roman"/>
                <a:cs typeface="Times New Roman"/>
              </a:rPr>
              <a:t>area </a:t>
            </a:r>
            <a:r>
              <a:rPr sz="1200" spc="-5" dirty="0">
                <a:latin typeface="Times New Roman"/>
                <a:cs typeface="Times New Roman"/>
              </a:rPr>
              <a:t>of the </a:t>
            </a:r>
            <a:r>
              <a:rPr sz="1200" dirty="0">
                <a:latin typeface="Times New Roman"/>
                <a:cs typeface="Times New Roman"/>
              </a:rPr>
              <a:t>plates.    </a:t>
            </a: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 2795</a:t>
            </a:r>
            <a:r>
              <a:rPr sz="1250" b="1" i="1" spc="9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5" dirty="0">
                <a:solidFill>
                  <a:srgbClr val="F60896"/>
                </a:solidFill>
                <a:latin typeface="Times New Roman"/>
                <a:cs typeface="Times New Roman"/>
              </a:rPr>
              <a:t>W/m</a:t>
            </a:r>
            <a:r>
              <a:rPr sz="1275" b="1" i="1" spc="-52" baseline="26143" dirty="0">
                <a:solidFill>
                  <a:srgbClr val="F60896"/>
                </a:solidFill>
                <a:latin typeface="Times New Roman"/>
                <a:cs typeface="Times New Roman"/>
              </a:rPr>
              <a:t>2</a:t>
            </a:r>
            <a:endParaRPr sz="1275" baseline="2614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182" y="3343702"/>
            <a:ext cx="3077210" cy="12674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just">
              <a:lnSpc>
                <a:spcPct val="93600"/>
              </a:lnSpc>
              <a:spcBef>
                <a:spcPts val="215"/>
              </a:spcBef>
              <a:tabLst>
                <a:tab pos="1957070" algn="l"/>
              </a:tabLst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8.13- </a:t>
            </a:r>
            <a:r>
              <a:rPr sz="1200" spc="-5" dirty="0">
                <a:latin typeface="Times New Roman"/>
                <a:cs typeface="Times New Roman"/>
              </a:rPr>
              <a:t>A furnace is of cylindrical </a:t>
            </a:r>
            <a:r>
              <a:rPr sz="1200" dirty="0">
                <a:latin typeface="Times New Roman"/>
                <a:cs typeface="Times New Roman"/>
              </a:rPr>
              <a:t>shape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50" b="1" i="1" spc="30" dirty="0">
                <a:latin typeface="Times New Roman"/>
                <a:cs typeface="Times New Roman"/>
              </a:rPr>
              <a:t>R </a:t>
            </a:r>
            <a:r>
              <a:rPr sz="1250" b="1" i="1" spc="-30" dirty="0">
                <a:latin typeface="Times New Roman"/>
                <a:cs typeface="Times New Roman"/>
              </a:rPr>
              <a:t>=  </a:t>
            </a:r>
            <a:r>
              <a:rPr sz="1250" b="1" i="1" spc="-40" dirty="0">
                <a:latin typeface="Times New Roman"/>
                <a:cs typeface="Times New Roman"/>
              </a:rPr>
              <a:t>H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15" dirty="0">
                <a:latin typeface="Times New Roman"/>
                <a:cs typeface="Times New Roman"/>
              </a:rPr>
              <a:t>2m</a:t>
            </a:r>
            <a:r>
              <a:rPr sz="1200" spc="-15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base, top, and side </a:t>
            </a:r>
            <a:r>
              <a:rPr sz="120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furnace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all black and are maintained at  uniform temperatures of </a:t>
            </a:r>
            <a:r>
              <a:rPr sz="1250" b="1" i="1" spc="-15" dirty="0">
                <a:latin typeface="Times New Roman"/>
                <a:cs typeface="Times New Roman"/>
              </a:rPr>
              <a:t>500</a:t>
            </a:r>
            <a:r>
              <a:rPr sz="1200" spc="-15" dirty="0">
                <a:latin typeface="Times New Roman"/>
                <a:cs typeface="Times New Roman"/>
              </a:rPr>
              <a:t>, </a:t>
            </a:r>
            <a:r>
              <a:rPr sz="1250" b="1" i="1" spc="-20" dirty="0">
                <a:latin typeface="Times New Roman"/>
                <a:cs typeface="Times New Roman"/>
              </a:rPr>
              <a:t>700</a:t>
            </a:r>
            <a:r>
              <a:rPr sz="1200" spc="-2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50" b="1" i="1" spc="-25" dirty="0">
                <a:latin typeface="Times New Roman"/>
                <a:cs typeface="Times New Roman"/>
              </a:rPr>
              <a:t>1200K</a:t>
            </a:r>
            <a:r>
              <a:rPr sz="1200" spc="-25" dirty="0">
                <a:latin typeface="Times New Roman"/>
                <a:cs typeface="Times New Roman"/>
              </a:rPr>
              <a:t>,  </a:t>
            </a:r>
            <a:r>
              <a:rPr sz="1200" spc="-5" dirty="0">
                <a:latin typeface="Times New Roman"/>
                <a:cs typeface="Times New Roman"/>
              </a:rPr>
              <a:t>respectively. Determine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net rate of </a:t>
            </a:r>
            <a:r>
              <a:rPr sz="1200" dirty="0">
                <a:latin typeface="Times New Roman"/>
                <a:cs typeface="Times New Roman"/>
              </a:rPr>
              <a:t>radiation  </a:t>
            </a:r>
            <a:r>
              <a:rPr sz="1200" spc="-5" dirty="0">
                <a:latin typeface="Times New Roman"/>
                <a:cs typeface="Times New Roman"/>
              </a:rPr>
              <a:t>heat transfer </a:t>
            </a:r>
            <a:r>
              <a:rPr sz="1200" spc="-15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the top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during  steady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operation.	</a:t>
            </a: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-762</a:t>
            </a:r>
            <a:r>
              <a:rPr sz="1250" b="1" i="1" spc="-4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85" dirty="0">
                <a:solidFill>
                  <a:srgbClr val="F60896"/>
                </a:solidFill>
                <a:latin typeface="Times New Roman"/>
                <a:cs typeface="Times New Roman"/>
              </a:rPr>
              <a:t>W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0344" y="5794295"/>
            <a:ext cx="3077845" cy="5816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-635" algn="just">
              <a:lnSpc>
                <a:spcPct val="95200"/>
              </a:lnSpc>
              <a:spcBef>
                <a:spcPts val="190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8.14- </a:t>
            </a:r>
            <a:r>
              <a:rPr sz="1200" spc="-10" dirty="0">
                <a:latin typeface="Times New Roman"/>
                <a:cs typeface="Times New Roman"/>
              </a:rPr>
              <a:t>Two </a:t>
            </a:r>
            <a:r>
              <a:rPr sz="1200" spc="5" dirty="0">
                <a:latin typeface="Times New Roman"/>
                <a:cs typeface="Times New Roman"/>
              </a:rPr>
              <a:t>very </a:t>
            </a:r>
            <a:r>
              <a:rPr sz="1200" spc="-5" dirty="0">
                <a:latin typeface="Times New Roman"/>
                <a:cs typeface="Times New Roman"/>
              </a:rPr>
              <a:t>long concentric cylinders of  </a:t>
            </a:r>
            <a:r>
              <a:rPr sz="1800" spc="-7" baseline="4629" dirty="0">
                <a:latin typeface="Times New Roman"/>
                <a:cs typeface="Times New Roman"/>
              </a:rPr>
              <a:t>diameters </a:t>
            </a:r>
            <a:r>
              <a:rPr sz="1875" b="1" i="1" spc="-44" baseline="4444" dirty="0">
                <a:latin typeface="Times New Roman"/>
                <a:cs typeface="Times New Roman"/>
              </a:rPr>
              <a:t>D</a:t>
            </a:r>
            <a:r>
              <a:rPr sz="850" b="1" i="1" spc="-30" dirty="0">
                <a:latin typeface="Times New Roman"/>
                <a:cs typeface="Times New Roman"/>
              </a:rPr>
              <a:t>1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22" baseline="4444" dirty="0">
                <a:latin typeface="Times New Roman"/>
                <a:cs typeface="Times New Roman"/>
              </a:rPr>
              <a:t>0.2m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30" baseline="4444" dirty="0">
                <a:latin typeface="Times New Roman"/>
                <a:cs typeface="Times New Roman"/>
              </a:rPr>
              <a:t>D</a:t>
            </a:r>
            <a:r>
              <a:rPr sz="850" b="1" i="1" spc="-20" dirty="0">
                <a:latin typeface="Times New Roman"/>
                <a:cs typeface="Times New Roman"/>
              </a:rPr>
              <a:t>2</a:t>
            </a:r>
            <a:r>
              <a:rPr sz="1875" b="1" i="1" spc="-30" baseline="4444" dirty="0">
                <a:latin typeface="Times New Roman"/>
                <a:cs typeface="Times New Roman"/>
              </a:rPr>
              <a:t>=0.5m </a:t>
            </a:r>
            <a:r>
              <a:rPr sz="1800" spc="-7" baseline="4629" dirty="0">
                <a:latin typeface="Times New Roman"/>
                <a:cs typeface="Times New Roman"/>
              </a:rPr>
              <a:t>are maintained  at uniform temperatures of </a:t>
            </a:r>
            <a:r>
              <a:rPr sz="1875" b="1" i="1" spc="-37" baseline="4444" dirty="0">
                <a:latin typeface="Times New Roman"/>
                <a:cs typeface="Times New Roman"/>
              </a:rPr>
              <a:t>T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r>
              <a:rPr sz="1875" b="1" i="1" spc="262" baseline="4444" dirty="0">
                <a:latin typeface="Times New Roman"/>
                <a:cs typeface="Times New Roman"/>
              </a:rPr>
              <a:t> </a:t>
            </a:r>
            <a:r>
              <a:rPr sz="1875" b="1" i="1" spc="7" baseline="4444" dirty="0">
                <a:latin typeface="Times New Roman"/>
                <a:cs typeface="Times New Roman"/>
              </a:rPr>
              <a:t>950K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75" b="1" i="1" spc="-60" baseline="4444" dirty="0">
                <a:latin typeface="Times New Roman"/>
                <a:cs typeface="Times New Roman"/>
              </a:rPr>
              <a:t>T</a:t>
            </a:r>
            <a:r>
              <a:rPr sz="850" b="1" i="1" spc="-40" dirty="0">
                <a:latin typeface="Times New Roman"/>
                <a:cs typeface="Times New Roman"/>
              </a:rPr>
              <a:t>2 </a:t>
            </a: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endParaRPr sz="1875" baseline="4444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4780" y="6425562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20">
                <a:moveTo>
                  <a:pt x="45910" y="0"/>
                </a:moveTo>
                <a:lnTo>
                  <a:pt x="29908" y="0"/>
                </a:lnTo>
                <a:lnTo>
                  <a:pt x="23240" y="1714"/>
                </a:lnTo>
                <a:lnTo>
                  <a:pt x="18478" y="4952"/>
                </a:lnTo>
                <a:lnTo>
                  <a:pt x="13715" y="8382"/>
                </a:lnTo>
                <a:lnTo>
                  <a:pt x="11430" y="12573"/>
                </a:lnTo>
                <a:lnTo>
                  <a:pt x="11430" y="20764"/>
                </a:lnTo>
                <a:lnTo>
                  <a:pt x="12763" y="23622"/>
                </a:lnTo>
                <a:lnTo>
                  <a:pt x="17906" y="29146"/>
                </a:lnTo>
                <a:lnTo>
                  <a:pt x="21145" y="31051"/>
                </a:lnTo>
                <a:lnTo>
                  <a:pt x="24955" y="31813"/>
                </a:lnTo>
                <a:lnTo>
                  <a:pt x="14064" y="34638"/>
                </a:lnTo>
                <a:lnTo>
                  <a:pt x="6262" y="39123"/>
                </a:lnTo>
                <a:lnTo>
                  <a:pt x="1568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8" y="69341"/>
                </a:lnTo>
                <a:lnTo>
                  <a:pt x="17144" y="71056"/>
                </a:lnTo>
                <a:lnTo>
                  <a:pt x="34099" y="71056"/>
                </a:lnTo>
                <a:lnTo>
                  <a:pt x="41148" y="69341"/>
                </a:lnTo>
                <a:lnTo>
                  <a:pt x="44778" y="67055"/>
                </a:lnTo>
                <a:lnTo>
                  <a:pt x="21717" y="67055"/>
                </a:lnTo>
                <a:lnTo>
                  <a:pt x="18859" y="63626"/>
                </a:lnTo>
                <a:lnTo>
                  <a:pt x="18859" y="50673"/>
                </a:lnTo>
                <a:lnTo>
                  <a:pt x="20574" y="45338"/>
                </a:lnTo>
                <a:lnTo>
                  <a:pt x="23812" y="40766"/>
                </a:lnTo>
                <a:lnTo>
                  <a:pt x="27050" y="36385"/>
                </a:lnTo>
                <a:lnTo>
                  <a:pt x="31432" y="34099"/>
                </a:lnTo>
                <a:lnTo>
                  <a:pt x="46634" y="34099"/>
                </a:lnTo>
                <a:lnTo>
                  <a:pt x="46862" y="33909"/>
                </a:lnTo>
                <a:lnTo>
                  <a:pt x="46862" y="30670"/>
                </a:lnTo>
                <a:lnTo>
                  <a:pt x="32384" y="30670"/>
                </a:lnTo>
                <a:lnTo>
                  <a:pt x="30480" y="29908"/>
                </a:lnTo>
                <a:lnTo>
                  <a:pt x="27431" y="26860"/>
                </a:lnTo>
                <a:lnTo>
                  <a:pt x="26669" y="24955"/>
                </a:lnTo>
                <a:lnTo>
                  <a:pt x="26669" y="18859"/>
                </a:lnTo>
                <a:lnTo>
                  <a:pt x="27812" y="14668"/>
                </a:lnTo>
                <a:lnTo>
                  <a:pt x="30289" y="10477"/>
                </a:lnTo>
                <a:lnTo>
                  <a:pt x="32575" y="6286"/>
                </a:lnTo>
                <a:lnTo>
                  <a:pt x="35813" y="4000"/>
                </a:lnTo>
                <a:lnTo>
                  <a:pt x="55816" y="4000"/>
                </a:lnTo>
                <a:lnTo>
                  <a:pt x="51815" y="1333"/>
                </a:lnTo>
                <a:lnTo>
                  <a:pt x="45910" y="0"/>
                </a:lnTo>
                <a:close/>
              </a:path>
              <a:path w="62230" h="71120">
                <a:moveTo>
                  <a:pt x="48958" y="47625"/>
                </a:moveTo>
                <a:lnTo>
                  <a:pt x="42100" y="47625"/>
                </a:lnTo>
                <a:lnTo>
                  <a:pt x="38671" y="51244"/>
                </a:lnTo>
                <a:lnTo>
                  <a:pt x="36855" y="59054"/>
                </a:lnTo>
                <a:lnTo>
                  <a:pt x="36194" y="61531"/>
                </a:lnTo>
                <a:lnTo>
                  <a:pt x="35051" y="63626"/>
                </a:lnTo>
                <a:lnTo>
                  <a:pt x="32384" y="66293"/>
                </a:lnTo>
                <a:lnTo>
                  <a:pt x="30099" y="67055"/>
                </a:lnTo>
                <a:lnTo>
                  <a:pt x="44778" y="67055"/>
                </a:lnTo>
                <a:lnTo>
                  <a:pt x="51434" y="62864"/>
                </a:lnTo>
                <a:lnTo>
                  <a:pt x="54101" y="59054"/>
                </a:lnTo>
                <a:lnTo>
                  <a:pt x="54101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30" h="71120">
                <a:moveTo>
                  <a:pt x="46634" y="34099"/>
                </a:moveTo>
                <a:lnTo>
                  <a:pt x="37909" y="34099"/>
                </a:lnTo>
                <a:lnTo>
                  <a:pt x="39624" y="34289"/>
                </a:lnTo>
                <a:lnTo>
                  <a:pt x="42671" y="34861"/>
                </a:lnTo>
                <a:lnTo>
                  <a:pt x="45719" y="34861"/>
                </a:lnTo>
                <a:lnTo>
                  <a:pt x="46634" y="34099"/>
                </a:lnTo>
                <a:close/>
              </a:path>
              <a:path w="62230" h="71120">
                <a:moveTo>
                  <a:pt x="45719" y="28955"/>
                </a:moveTo>
                <a:lnTo>
                  <a:pt x="42862" y="28955"/>
                </a:lnTo>
                <a:lnTo>
                  <a:pt x="41719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719" y="28955"/>
                </a:lnTo>
                <a:close/>
              </a:path>
              <a:path w="62230" h="71120">
                <a:moveTo>
                  <a:pt x="55816" y="4000"/>
                </a:moveTo>
                <a:lnTo>
                  <a:pt x="44576" y="4000"/>
                </a:lnTo>
                <a:lnTo>
                  <a:pt x="47053" y="7238"/>
                </a:lnTo>
                <a:lnTo>
                  <a:pt x="47434" y="13335"/>
                </a:lnTo>
                <a:lnTo>
                  <a:pt x="47815" y="18287"/>
                </a:lnTo>
                <a:lnTo>
                  <a:pt x="49911" y="20764"/>
                </a:lnTo>
                <a:lnTo>
                  <a:pt x="56387" y="20764"/>
                </a:lnTo>
                <a:lnTo>
                  <a:pt x="58293" y="19812"/>
                </a:lnTo>
                <a:lnTo>
                  <a:pt x="60959" y="16763"/>
                </a:lnTo>
                <a:lnTo>
                  <a:pt x="61721" y="15049"/>
                </a:lnTo>
                <a:lnTo>
                  <a:pt x="61721" y="9715"/>
                </a:lnTo>
                <a:lnTo>
                  <a:pt x="59817" y="6858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51251" y="6425562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20">
                <a:moveTo>
                  <a:pt x="45910" y="0"/>
                </a:moveTo>
                <a:lnTo>
                  <a:pt x="29908" y="0"/>
                </a:lnTo>
                <a:lnTo>
                  <a:pt x="23241" y="1714"/>
                </a:lnTo>
                <a:lnTo>
                  <a:pt x="18668" y="4952"/>
                </a:lnTo>
                <a:lnTo>
                  <a:pt x="13906" y="8382"/>
                </a:lnTo>
                <a:lnTo>
                  <a:pt x="11430" y="12573"/>
                </a:lnTo>
                <a:lnTo>
                  <a:pt x="11430" y="20764"/>
                </a:lnTo>
                <a:lnTo>
                  <a:pt x="12763" y="23622"/>
                </a:lnTo>
                <a:lnTo>
                  <a:pt x="17906" y="29146"/>
                </a:lnTo>
                <a:lnTo>
                  <a:pt x="21145" y="31051"/>
                </a:lnTo>
                <a:lnTo>
                  <a:pt x="24955" y="31813"/>
                </a:lnTo>
                <a:lnTo>
                  <a:pt x="14064" y="34638"/>
                </a:lnTo>
                <a:lnTo>
                  <a:pt x="6262" y="39123"/>
                </a:lnTo>
                <a:lnTo>
                  <a:pt x="1568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8" y="69341"/>
                </a:lnTo>
                <a:lnTo>
                  <a:pt x="17144" y="71056"/>
                </a:lnTo>
                <a:lnTo>
                  <a:pt x="34290" y="71056"/>
                </a:lnTo>
                <a:lnTo>
                  <a:pt x="41148" y="69341"/>
                </a:lnTo>
                <a:lnTo>
                  <a:pt x="44778" y="67055"/>
                </a:lnTo>
                <a:lnTo>
                  <a:pt x="21717" y="67055"/>
                </a:lnTo>
                <a:lnTo>
                  <a:pt x="18859" y="63626"/>
                </a:lnTo>
                <a:lnTo>
                  <a:pt x="18859" y="50673"/>
                </a:lnTo>
                <a:lnTo>
                  <a:pt x="20574" y="45338"/>
                </a:lnTo>
                <a:lnTo>
                  <a:pt x="23812" y="40766"/>
                </a:lnTo>
                <a:lnTo>
                  <a:pt x="27050" y="36385"/>
                </a:lnTo>
                <a:lnTo>
                  <a:pt x="31432" y="34099"/>
                </a:lnTo>
                <a:lnTo>
                  <a:pt x="46672" y="34099"/>
                </a:lnTo>
                <a:lnTo>
                  <a:pt x="46862" y="33909"/>
                </a:lnTo>
                <a:lnTo>
                  <a:pt x="46862" y="30670"/>
                </a:lnTo>
                <a:lnTo>
                  <a:pt x="32385" y="30670"/>
                </a:lnTo>
                <a:lnTo>
                  <a:pt x="30480" y="29908"/>
                </a:lnTo>
                <a:lnTo>
                  <a:pt x="27431" y="26860"/>
                </a:lnTo>
                <a:lnTo>
                  <a:pt x="26669" y="24955"/>
                </a:lnTo>
                <a:lnTo>
                  <a:pt x="26669" y="18859"/>
                </a:lnTo>
                <a:lnTo>
                  <a:pt x="27812" y="14668"/>
                </a:lnTo>
                <a:lnTo>
                  <a:pt x="32766" y="6286"/>
                </a:lnTo>
                <a:lnTo>
                  <a:pt x="36004" y="4000"/>
                </a:lnTo>
                <a:lnTo>
                  <a:pt x="55816" y="4000"/>
                </a:lnTo>
                <a:lnTo>
                  <a:pt x="51816" y="1333"/>
                </a:lnTo>
                <a:lnTo>
                  <a:pt x="45910" y="0"/>
                </a:lnTo>
                <a:close/>
              </a:path>
              <a:path w="62230" h="71120">
                <a:moveTo>
                  <a:pt x="48958" y="47625"/>
                </a:moveTo>
                <a:lnTo>
                  <a:pt x="42100" y="47625"/>
                </a:lnTo>
                <a:lnTo>
                  <a:pt x="38862" y="51244"/>
                </a:lnTo>
                <a:lnTo>
                  <a:pt x="36855" y="59054"/>
                </a:lnTo>
                <a:lnTo>
                  <a:pt x="36194" y="61531"/>
                </a:lnTo>
                <a:lnTo>
                  <a:pt x="35242" y="63626"/>
                </a:lnTo>
                <a:lnTo>
                  <a:pt x="33718" y="64960"/>
                </a:lnTo>
                <a:lnTo>
                  <a:pt x="32385" y="66293"/>
                </a:lnTo>
                <a:lnTo>
                  <a:pt x="30289" y="67055"/>
                </a:lnTo>
                <a:lnTo>
                  <a:pt x="44778" y="67055"/>
                </a:lnTo>
                <a:lnTo>
                  <a:pt x="46291" y="66103"/>
                </a:lnTo>
                <a:lnTo>
                  <a:pt x="51625" y="62864"/>
                </a:lnTo>
                <a:lnTo>
                  <a:pt x="54101" y="59054"/>
                </a:lnTo>
                <a:lnTo>
                  <a:pt x="54101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30" h="71120">
                <a:moveTo>
                  <a:pt x="46672" y="34099"/>
                </a:moveTo>
                <a:lnTo>
                  <a:pt x="37909" y="34099"/>
                </a:lnTo>
                <a:lnTo>
                  <a:pt x="39624" y="34289"/>
                </a:lnTo>
                <a:lnTo>
                  <a:pt x="41910" y="34671"/>
                </a:lnTo>
                <a:lnTo>
                  <a:pt x="42672" y="34861"/>
                </a:lnTo>
                <a:lnTo>
                  <a:pt x="45910" y="34861"/>
                </a:lnTo>
                <a:lnTo>
                  <a:pt x="46672" y="34099"/>
                </a:lnTo>
                <a:close/>
              </a:path>
              <a:path w="62230" h="71120">
                <a:moveTo>
                  <a:pt x="45910" y="28955"/>
                </a:moveTo>
                <a:lnTo>
                  <a:pt x="42862" y="28955"/>
                </a:lnTo>
                <a:lnTo>
                  <a:pt x="41910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910" y="28955"/>
                </a:lnTo>
                <a:close/>
              </a:path>
              <a:path w="62230" h="71120">
                <a:moveTo>
                  <a:pt x="55816" y="4000"/>
                </a:moveTo>
                <a:lnTo>
                  <a:pt x="44576" y="4000"/>
                </a:lnTo>
                <a:lnTo>
                  <a:pt x="47053" y="7238"/>
                </a:lnTo>
                <a:lnTo>
                  <a:pt x="47434" y="13335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19812"/>
                </a:lnTo>
                <a:lnTo>
                  <a:pt x="59626" y="18287"/>
                </a:lnTo>
                <a:lnTo>
                  <a:pt x="61150" y="16763"/>
                </a:lnTo>
                <a:lnTo>
                  <a:pt x="61722" y="15049"/>
                </a:lnTo>
                <a:lnTo>
                  <a:pt x="61722" y="9715"/>
                </a:lnTo>
                <a:lnTo>
                  <a:pt x="59817" y="6858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0309" y="6333749"/>
            <a:ext cx="307848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75" b="1" i="1" spc="7" baseline="4444" dirty="0">
                <a:latin typeface="Times New Roman"/>
                <a:cs typeface="Times New Roman"/>
              </a:rPr>
              <a:t>500K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1800" spc="-7" baseline="4629" dirty="0">
                <a:latin typeface="Times New Roman"/>
                <a:cs typeface="Times New Roman"/>
              </a:rPr>
              <a:t>have </a:t>
            </a:r>
            <a:r>
              <a:rPr sz="1800" baseline="4629" dirty="0">
                <a:latin typeface="Times New Roman"/>
                <a:cs typeface="Times New Roman"/>
              </a:rPr>
              <a:t>emissivities 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latin typeface="Times New Roman"/>
                <a:cs typeface="Times New Roman"/>
              </a:rPr>
              <a:t>= 1 </a:t>
            </a:r>
            <a:r>
              <a:rPr sz="1800" spc="-22" baseline="4629" dirty="0">
                <a:latin typeface="Times New Roman"/>
                <a:cs typeface="Times New Roman"/>
              </a:rPr>
              <a:t>and </a:t>
            </a:r>
            <a:r>
              <a:rPr sz="850" b="1" i="1" spc="-25" dirty="0">
                <a:latin typeface="Times New Roman"/>
                <a:cs typeface="Times New Roman"/>
              </a:rPr>
              <a:t>2 </a:t>
            </a: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r>
              <a:rPr sz="1875" b="1" i="1" spc="-142" baseline="4444" dirty="0">
                <a:latin typeface="Times New Roman"/>
                <a:cs typeface="Times New Roman"/>
              </a:rPr>
              <a:t> </a:t>
            </a:r>
            <a:r>
              <a:rPr sz="1875" b="1" i="1" spc="-22" baseline="4444" dirty="0">
                <a:latin typeface="Times New Roman"/>
                <a:cs typeface="Times New Roman"/>
              </a:rPr>
              <a:t>0.7</a:t>
            </a:r>
            <a:r>
              <a:rPr sz="1800" spc="-22" baseline="4629" dirty="0">
                <a:latin typeface="Times New Roman"/>
                <a:cs typeface="Times New Roman"/>
              </a:rPr>
              <a:t>,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473" y="6503996"/>
            <a:ext cx="3072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respectively. Determine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net rate of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473" y="6680781"/>
            <a:ext cx="3074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heat transfer </a:t>
            </a:r>
            <a:r>
              <a:rPr sz="1200" dirty="0">
                <a:latin typeface="Times New Roman"/>
                <a:cs typeface="Times New Roman"/>
              </a:rPr>
              <a:t>between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two cylinders </a:t>
            </a:r>
            <a:r>
              <a:rPr sz="1200" dirty="0">
                <a:latin typeface="Times New Roman"/>
                <a:cs typeface="Times New Roman"/>
              </a:rPr>
              <a:t>per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unit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473" y="6845855"/>
            <a:ext cx="306133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835150" algn="l"/>
              </a:tabLst>
            </a:pPr>
            <a:r>
              <a:rPr sz="1200" spc="-10" dirty="0">
                <a:latin typeface="Times New Roman"/>
                <a:cs typeface="Times New Roman"/>
              </a:rPr>
              <a:t>length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cylinders.	</a:t>
            </a: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22.87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30" dirty="0">
                <a:solidFill>
                  <a:srgbClr val="F60896"/>
                </a:solidFill>
                <a:latin typeface="Times New Roman"/>
                <a:cs typeface="Times New Roman"/>
              </a:rPr>
              <a:t>kW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82670" y="7966326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30" h="71120">
                <a:moveTo>
                  <a:pt x="4591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8668" y="4953"/>
                </a:lnTo>
                <a:lnTo>
                  <a:pt x="13906" y="8381"/>
                </a:lnTo>
                <a:lnTo>
                  <a:pt x="11430" y="12573"/>
                </a:lnTo>
                <a:lnTo>
                  <a:pt x="11430" y="20764"/>
                </a:lnTo>
                <a:lnTo>
                  <a:pt x="24955" y="31813"/>
                </a:lnTo>
                <a:lnTo>
                  <a:pt x="14064" y="34638"/>
                </a:lnTo>
                <a:lnTo>
                  <a:pt x="6262" y="39123"/>
                </a:lnTo>
                <a:lnTo>
                  <a:pt x="1568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7" y="65722"/>
                </a:lnTo>
                <a:lnTo>
                  <a:pt x="10858" y="69342"/>
                </a:lnTo>
                <a:lnTo>
                  <a:pt x="17145" y="71056"/>
                </a:lnTo>
                <a:lnTo>
                  <a:pt x="34290" y="71056"/>
                </a:lnTo>
                <a:lnTo>
                  <a:pt x="41148" y="69342"/>
                </a:lnTo>
                <a:lnTo>
                  <a:pt x="44778" y="67056"/>
                </a:lnTo>
                <a:lnTo>
                  <a:pt x="21717" y="67056"/>
                </a:lnTo>
                <a:lnTo>
                  <a:pt x="18859" y="63626"/>
                </a:lnTo>
                <a:lnTo>
                  <a:pt x="18859" y="50673"/>
                </a:lnTo>
                <a:lnTo>
                  <a:pt x="20574" y="45338"/>
                </a:lnTo>
                <a:lnTo>
                  <a:pt x="23812" y="40767"/>
                </a:lnTo>
                <a:lnTo>
                  <a:pt x="27051" y="36385"/>
                </a:lnTo>
                <a:lnTo>
                  <a:pt x="31432" y="34099"/>
                </a:lnTo>
                <a:lnTo>
                  <a:pt x="46672" y="34099"/>
                </a:lnTo>
                <a:lnTo>
                  <a:pt x="46862" y="33909"/>
                </a:lnTo>
                <a:lnTo>
                  <a:pt x="46862" y="30670"/>
                </a:lnTo>
                <a:lnTo>
                  <a:pt x="32385" y="30670"/>
                </a:lnTo>
                <a:lnTo>
                  <a:pt x="30480" y="29908"/>
                </a:lnTo>
                <a:lnTo>
                  <a:pt x="27431" y="26860"/>
                </a:lnTo>
                <a:lnTo>
                  <a:pt x="26670" y="24955"/>
                </a:lnTo>
                <a:lnTo>
                  <a:pt x="26670" y="18859"/>
                </a:lnTo>
                <a:lnTo>
                  <a:pt x="27812" y="14668"/>
                </a:lnTo>
                <a:lnTo>
                  <a:pt x="32766" y="6286"/>
                </a:lnTo>
                <a:lnTo>
                  <a:pt x="36004" y="4000"/>
                </a:lnTo>
                <a:lnTo>
                  <a:pt x="55816" y="4000"/>
                </a:lnTo>
                <a:lnTo>
                  <a:pt x="51816" y="1333"/>
                </a:lnTo>
                <a:lnTo>
                  <a:pt x="45910" y="0"/>
                </a:lnTo>
                <a:close/>
              </a:path>
              <a:path w="62230" h="71120">
                <a:moveTo>
                  <a:pt x="48958" y="47625"/>
                </a:moveTo>
                <a:lnTo>
                  <a:pt x="42100" y="47625"/>
                </a:lnTo>
                <a:lnTo>
                  <a:pt x="38862" y="51244"/>
                </a:lnTo>
                <a:lnTo>
                  <a:pt x="36855" y="59055"/>
                </a:lnTo>
                <a:lnTo>
                  <a:pt x="36195" y="61531"/>
                </a:lnTo>
                <a:lnTo>
                  <a:pt x="35242" y="63626"/>
                </a:lnTo>
                <a:lnTo>
                  <a:pt x="33718" y="64960"/>
                </a:lnTo>
                <a:lnTo>
                  <a:pt x="32385" y="66293"/>
                </a:lnTo>
                <a:lnTo>
                  <a:pt x="30289" y="67056"/>
                </a:lnTo>
                <a:lnTo>
                  <a:pt x="44778" y="67056"/>
                </a:lnTo>
                <a:lnTo>
                  <a:pt x="46291" y="66103"/>
                </a:lnTo>
                <a:lnTo>
                  <a:pt x="51625" y="62865"/>
                </a:lnTo>
                <a:lnTo>
                  <a:pt x="54292" y="59055"/>
                </a:lnTo>
                <a:lnTo>
                  <a:pt x="54292" y="52768"/>
                </a:lnTo>
                <a:lnTo>
                  <a:pt x="53530" y="51054"/>
                </a:lnTo>
                <a:lnTo>
                  <a:pt x="52006" y="49720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30" h="71120">
                <a:moveTo>
                  <a:pt x="46672" y="34099"/>
                </a:moveTo>
                <a:lnTo>
                  <a:pt x="37909" y="34099"/>
                </a:lnTo>
                <a:lnTo>
                  <a:pt x="39624" y="34290"/>
                </a:lnTo>
                <a:lnTo>
                  <a:pt x="41910" y="34671"/>
                </a:lnTo>
                <a:lnTo>
                  <a:pt x="42672" y="34861"/>
                </a:lnTo>
                <a:lnTo>
                  <a:pt x="45910" y="34861"/>
                </a:lnTo>
                <a:lnTo>
                  <a:pt x="46672" y="34099"/>
                </a:lnTo>
                <a:close/>
              </a:path>
              <a:path w="62230" h="71120">
                <a:moveTo>
                  <a:pt x="45910" y="28956"/>
                </a:moveTo>
                <a:lnTo>
                  <a:pt x="43053" y="28956"/>
                </a:lnTo>
                <a:lnTo>
                  <a:pt x="41910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910" y="28956"/>
                </a:lnTo>
                <a:close/>
              </a:path>
              <a:path w="62230" h="71120">
                <a:moveTo>
                  <a:pt x="55816" y="4000"/>
                </a:moveTo>
                <a:lnTo>
                  <a:pt x="44577" y="4000"/>
                </a:lnTo>
                <a:lnTo>
                  <a:pt x="47053" y="7238"/>
                </a:lnTo>
                <a:lnTo>
                  <a:pt x="47434" y="13335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19812"/>
                </a:lnTo>
                <a:lnTo>
                  <a:pt x="59626" y="18287"/>
                </a:lnTo>
                <a:lnTo>
                  <a:pt x="61150" y="16763"/>
                </a:lnTo>
                <a:lnTo>
                  <a:pt x="61722" y="15049"/>
                </a:lnTo>
                <a:lnTo>
                  <a:pt x="61722" y="9715"/>
                </a:lnTo>
                <a:lnTo>
                  <a:pt x="59817" y="6857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0379" y="7348703"/>
            <a:ext cx="3078480" cy="23101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just">
              <a:lnSpc>
                <a:spcPct val="93300"/>
              </a:lnSpc>
              <a:spcBef>
                <a:spcPts val="215"/>
              </a:spcBef>
              <a:tabLst>
                <a:tab pos="2069464" algn="l"/>
              </a:tabLst>
            </a:pPr>
            <a:r>
              <a:rPr sz="1875" b="1" i="1" spc="-30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8.15- </a:t>
            </a:r>
            <a:r>
              <a:rPr sz="1800" spc="-7" baseline="4629" dirty="0">
                <a:latin typeface="Times New Roman"/>
                <a:cs typeface="Times New Roman"/>
              </a:rPr>
              <a:t>A </a:t>
            </a:r>
            <a:r>
              <a:rPr sz="1800" spc="-15" baseline="4629" dirty="0">
                <a:latin typeface="Times New Roman"/>
                <a:cs typeface="Times New Roman"/>
              </a:rPr>
              <a:t>long </a:t>
            </a:r>
            <a:r>
              <a:rPr sz="1800" spc="-7" baseline="4629" dirty="0">
                <a:latin typeface="Times New Roman"/>
                <a:cs typeface="Times New Roman"/>
              </a:rPr>
              <a:t>cylindrical rod of diameter </a:t>
            </a:r>
            <a:r>
              <a:rPr sz="1875" b="1" i="1" spc="-52" baseline="4444" dirty="0">
                <a:latin typeface="Times New Roman"/>
                <a:cs typeface="Times New Roman"/>
              </a:rPr>
              <a:t>D</a:t>
            </a:r>
            <a:r>
              <a:rPr sz="850" b="1" i="1" spc="-35" dirty="0">
                <a:latin typeface="Times New Roman"/>
                <a:cs typeface="Times New Roman"/>
              </a:rPr>
              <a:t>1</a:t>
            </a:r>
            <a:r>
              <a:rPr sz="850" b="1" i="1" spc="140" dirty="0">
                <a:latin typeface="Times New Roman"/>
                <a:cs typeface="Times New Roman"/>
              </a:rPr>
              <a:t> </a:t>
            </a:r>
            <a:r>
              <a:rPr sz="1875" b="1" i="1" spc="-44" baseline="4444" dirty="0">
                <a:latin typeface="Times New Roman"/>
                <a:cs typeface="Times New Roman"/>
              </a:rPr>
              <a:t>=  </a:t>
            </a:r>
            <a:r>
              <a:rPr sz="1250" b="1" i="1" spc="-20" dirty="0">
                <a:latin typeface="Times New Roman"/>
                <a:cs typeface="Times New Roman"/>
              </a:rPr>
              <a:t>0.01m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coated with this new material and is  placed in an </a:t>
            </a:r>
            <a:r>
              <a:rPr sz="1200" dirty="0">
                <a:latin typeface="Times New Roman"/>
                <a:cs typeface="Times New Roman"/>
              </a:rPr>
              <a:t>evacuated </a:t>
            </a:r>
            <a:r>
              <a:rPr sz="1200" spc="-5" dirty="0">
                <a:latin typeface="Times New Roman"/>
                <a:cs typeface="Times New Roman"/>
              </a:rPr>
              <a:t>long cylindrical enclosure  </a:t>
            </a:r>
            <a:r>
              <a:rPr sz="1800" spc="-7" baseline="4629" dirty="0">
                <a:latin typeface="Times New Roman"/>
                <a:cs typeface="Times New Roman"/>
              </a:rPr>
              <a:t>of diameter </a:t>
            </a:r>
            <a:r>
              <a:rPr sz="1875" b="1" i="1" spc="-52" baseline="4444" dirty="0">
                <a:latin typeface="Times New Roman"/>
                <a:cs typeface="Times New Roman"/>
              </a:rPr>
              <a:t>D</a:t>
            </a:r>
            <a:r>
              <a:rPr sz="850" b="1" i="1" spc="-35" dirty="0">
                <a:latin typeface="Times New Roman"/>
                <a:cs typeface="Times New Roman"/>
              </a:rPr>
              <a:t>2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22" baseline="4444" dirty="0">
                <a:latin typeface="Times New Roman"/>
                <a:cs typeface="Times New Roman"/>
              </a:rPr>
              <a:t>0.1m </a:t>
            </a:r>
            <a:r>
              <a:rPr sz="1800" spc="-7" baseline="4629" dirty="0">
                <a:latin typeface="Times New Roman"/>
                <a:cs typeface="Times New Roman"/>
              </a:rPr>
              <a:t>and emissivity </a:t>
            </a:r>
            <a:r>
              <a:rPr sz="850" b="1" i="1" spc="-25" dirty="0">
                <a:latin typeface="Times New Roman"/>
                <a:cs typeface="Times New Roman"/>
              </a:rPr>
              <a:t>2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37" baseline="4444" dirty="0">
                <a:latin typeface="Times New Roman"/>
                <a:cs typeface="Times New Roman"/>
              </a:rPr>
              <a:t>0.95</a:t>
            </a:r>
            <a:r>
              <a:rPr sz="1800" spc="-37" baseline="4629" dirty="0">
                <a:latin typeface="Times New Roman"/>
                <a:cs typeface="Times New Roman"/>
              </a:rPr>
              <a:t>,  </a:t>
            </a:r>
            <a:r>
              <a:rPr sz="1200" spc="-5" dirty="0">
                <a:latin typeface="Times New Roman"/>
                <a:cs typeface="Times New Roman"/>
              </a:rPr>
              <a:t>which is cooled externally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maintained at a  temperature of </a:t>
            </a:r>
            <a:r>
              <a:rPr sz="1250" b="1" i="1" spc="5" dirty="0">
                <a:latin typeface="Times New Roman"/>
                <a:cs typeface="Times New Roman"/>
              </a:rPr>
              <a:t>200K </a:t>
            </a:r>
            <a:r>
              <a:rPr sz="1200" spc="-5" dirty="0">
                <a:latin typeface="Times New Roman"/>
                <a:cs typeface="Times New Roman"/>
              </a:rPr>
              <a:t>at all times. The rod is  heated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passing electric current through it.  When steady operating </a:t>
            </a:r>
            <a:r>
              <a:rPr sz="1200" dirty="0">
                <a:latin typeface="Times New Roman"/>
                <a:cs typeface="Times New Roman"/>
              </a:rPr>
              <a:t>conditions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reached, it  is observed that the rod is dissipating electric  power </a:t>
            </a:r>
            <a:r>
              <a:rPr sz="1200" spc="-10" dirty="0">
                <a:latin typeface="Times New Roman"/>
                <a:cs typeface="Times New Roman"/>
              </a:rPr>
              <a:t>at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rate </a:t>
            </a:r>
            <a:r>
              <a:rPr sz="1200" spc="-5" dirty="0">
                <a:latin typeface="Times New Roman"/>
                <a:cs typeface="Times New Roman"/>
              </a:rPr>
              <a:t>of </a:t>
            </a:r>
            <a:r>
              <a:rPr sz="1250" b="1" i="1" spc="30" dirty="0">
                <a:latin typeface="Times New Roman"/>
                <a:cs typeface="Times New Roman"/>
              </a:rPr>
              <a:t>8W </a:t>
            </a:r>
            <a:r>
              <a:rPr sz="1200" spc="-5" dirty="0">
                <a:latin typeface="Times New Roman"/>
                <a:cs typeface="Times New Roman"/>
              </a:rPr>
              <a:t>per unit of its length and </a:t>
            </a:r>
            <a:r>
              <a:rPr sz="1200" dirty="0">
                <a:latin typeface="Times New Roman"/>
                <a:cs typeface="Times New Roman"/>
              </a:rPr>
              <a:t>its  </a:t>
            </a:r>
            <a:r>
              <a:rPr sz="1200" spc="-5" dirty="0">
                <a:latin typeface="Times New Roman"/>
                <a:cs typeface="Times New Roman"/>
              </a:rPr>
              <a:t>surface temperature is </a:t>
            </a:r>
            <a:r>
              <a:rPr sz="1250" b="1" i="1" spc="-20" dirty="0">
                <a:latin typeface="Times New Roman"/>
                <a:cs typeface="Times New Roman"/>
              </a:rPr>
              <a:t>500K</a:t>
            </a:r>
            <a:r>
              <a:rPr sz="1200" spc="-20" dirty="0">
                <a:latin typeface="Times New Roman"/>
                <a:cs typeface="Times New Roman"/>
              </a:rPr>
              <a:t>.  </a:t>
            </a:r>
            <a:r>
              <a:rPr sz="1200" spc="-10" dirty="0">
                <a:latin typeface="Times New Roman"/>
                <a:cs typeface="Times New Roman"/>
              </a:rPr>
              <a:t>Based </a:t>
            </a:r>
            <a:r>
              <a:rPr sz="1200" spc="-5" dirty="0">
                <a:latin typeface="Times New Roman"/>
                <a:cs typeface="Times New Roman"/>
              </a:rPr>
              <a:t>on these  measurements, determine the emissivity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  coating 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5" dirty="0">
                <a:latin typeface="Times New Roman"/>
                <a:cs typeface="Times New Roman"/>
              </a:rPr>
              <a:t> rod.	</a:t>
            </a:r>
            <a:r>
              <a:rPr sz="1250" b="1" i="1" u="heavy" spc="-2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24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0.074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12420" y="1903854"/>
            <a:ext cx="67945" cy="41910"/>
          </a:xfrm>
          <a:custGeom>
            <a:avLst/>
            <a:gdLst/>
            <a:ahLst/>
            <a:cxnLst/>
            <a:rect l="l" t="t" r="r" b="b"/>
            <a:pathLst>
              <a:path w="67945" h="41910">
                <a:moveTo>
                  <a:pt x="36351" y="27431"/>
                </a:moveTo>
                <a:lnTo>
                  <a:pt x="33337" y="27431"/>
                </a:lnTo>
                <a:lnTo>
                  <a:pt x="36575" y="32956"/>
                </a:lnTo>
                <a:lnTo>
                  <a:pt x="39052" y="36385"/>
                </a:lnTo>
                <a:lnTo>
                  <a:pt x="40957" y="38100"/>
                </a:lnTo>
                <a:lnTo>
                  <a:pt x="43814" y="40576"/>
                </a:lnTo>
                <a:lnTo>
                  <a:pt x="46862" y="41719"/>
                </a:lnTo>
                <a:lnTo>
                  <a:pt x="54482" y="41719"/>
                </a:lnTo>
                <a:lnTo>
                  <a:pt x="58483" y="39814"/>
                </a:lnTo>
                <a:lnTo>
                  <a:pt x="60896" y="37147"/>
                </a:lnTo>
                <a:lnTo>
                  <a:pt x="47243" y="37147"/>
                </a:lnTo>
                <a:lnTo>
                  <a:pt x="44576" y="36195"/>
                </a:lnTo>
                <a:lnTo>
                  <a:pt x="42100" y="34480"/>
                </a:lnTo>
                <a:lnTo>
                  <a:pt x="39624" y="32575"/>
                </a:lnTo>
                <a:lnTo>
                  <a:pt x="37147" y="29146"/>
                </a:lnTo>
                <a:lnTo>
                  <a:pt x="36351" y="27431"/>
                </a:lnTo>
                <a:close/>
              </a:path>
              <a:path w="67945" h="41910">
                <a:moveTo>
                  <a:pt x="18287" y="2286"/>
                </a:moveTo>
                <a:lnTo>
                  <a:pt x="11239" y="2286"/>
                </a:lnTo>
                <a:lnTo>
                  <a:pt x="7619" y="4000"/>
                </a:lnTo>
                <a:lnTo>
                  <a:pt x="4571" y="7429"/>
                </a:lnTo>
                <a:lnTo>
                  <a:pt x="1524" y="10668"/>
                </a:lnTo>
                <a:lnTo>
                  <a:pt x="0" y="15049"/>
                </a:lnTo>
                <a:lnTo>
                  <a:pt x="0" y="26098"/>
                </a:lnTo>
                <a:lnTo>
                  <a:pt x="1714" y="30479"/>
                </a:lnTo>
                <a:lnTo>
                  <a:pt x="4952" y="33909"/>
                </a:lnTo>
                <a:lnTo>
                  <a:pt x="8381" y="37338"/>
                </a:lnTo>
                <a:lnTo>
                  <a:pt x="12382" y="39052"/>
                </a:lnTo>
                <a:lnTo>
                  <a:pt x="20764" y="39052"/>
                </a:lnTo>
                <a:lnTo>
                  <a:pt x="23812" y="38100"/>
                </a:lnTo>
                <a:lnTo>
                  <a:pt x="26288" y="36385"/>
                </a:lnTo>
                <a:lnTo>
                  <a:pt x="27774" y="35242"/>
                </a:lnTo>
                <a:lnTo>
                  <a:pt x="11239" y="35242"/>
                </a:lnTo>
                <a:lnTo>
                  <a:pt x="8572" y="33909"/>
                </a:lnTo>
                <a:lnTo>
                  <a:pt x="4000" y="28575"/>
                </a:lnTo>
                <a:lnTo>
                  <a:pt x="2857" y="24955"/>
                </a:lnTo>
                <a:lnTo>
                  <a:pt x="2857" y="16382"/>
                </a:lnTo>
                <a:lnTo>
                  <a:pt x="4000" y="13144"/>
                </a:lnTo>
                <a:lnTo>
                  <a:pt x="6286" y="10668"/>
                </a:lnTo>
                <a:lnTo>
                  <a:pt x="8762" y="8191"/>
                </a:lnTo>
                <a:lnTo>
                  <a:pt x="11620" y="6857"/>
                </a:lnTo>
                <a:lnTo>
                  <a:pt x="25717" y="6857"/>
                </a:lnTo>
                <a:lnTo>
                  <a:pt x="25145" y="6096"/>
                </a:lnTo>
                <a:lnTo>
                  <a:pt x="22859" y="4572"/>
                </a:lnTo>
                <a:lnTo>
                  <a:pt x="20764" y="3048"/>
                </a:lnTo>
                <a:lnTo>
                  <a:pt x="18287" y="2286"/>
                </a:lnTo>
                <a:close/>
              </a:path>
              <a:path w="67945" h="41910">
                <a:moveTo>
                  <a:pt x="60102" y="3810"/>
                </a:moveTo>
                <a:lnTo>
                  <a:pt x="54101" y="3810"/>
                </a:lnTo>
                <a:lnTo>
                  <a:pt x="57340" y="5524"/>
                </a:lnTo>
                <a:lnTo>
                  <a:pt x="60388" y="8572"/>
                </a:lnTo>
                <a:lnTo>
                  <a:pt x="63245" y="11811"/>
                </a:lnTo>
                <a:lnTo>
                  <a:pt x="64579" y="15811"/>
                </a:lnTo>
                <a:lnTo>
                  <a:pt x="64579" y="25717"/>
                </a:lnTo>
                <a:lnTo>
                  <a:pt x="63245" y="29718"/>
                </a:lnTo>
                <a:lnTo>
                  <a:pt x="60578" y="32766"/>
                </a:lnTo>
                <a:lnTo>
                  <a:pt x="57721" y="35623"/>
                </a:lnTo>
                <a:lnTo>
                  <a:pt x="54292" y="37147"/>
                </a:lnTo>
                <a:lnTo>
                  <a:pt x="60896" y="37147"/>
                </a:lnTo>
                <a:lnTo>
                  <a:pt x="65722" y="31813"/>
                </a:lnTo>
                <a:lnTo>
                  <a:pt x="67437" y="26860"/>
                </a:lnTo>
                <a:lnTo>
                  <a:pt x="67437" y="14668"/>
                </a:lnTo>
                <a:lnTo>
                  <a:pt x="65722" y="9525"/>
                </a:lnTo>
                <a:lnTo>
                  <a:pt x="61912" y="5715"/>
                </a:lnTo>
                <a:lnTo>
                  <a:pt x="60102" y="3810"/>
                </a:lnTo>
                <a:close/>
              </a:path>
              <a:path w="67945" h="41910">
                <a:moveTo>
                  <a:pt x="25717" y="6857"/>
                </a:moveTo>
                <a:lnTo>
                  <a:pt x="18287" y="6857"/>
                </a:lnTo>
                <a:lnTo>
                  <a:pt x="20764" y="7810"/>
                </a:lnTo>
                <a:lnTo>
                  <a:pt x="24955" y="11239"/>
                </a:lnTo>
                <a:lnTo>
                  <a:pt x="26860" y="13906"/>
                </a:lnTo>
                <a:lnTo>
                  <a:pt x="28575" y="17525"/>
                </a:lnTo>
                <a:lnTo>
                  <a:pt x="26098" y="24574"/>
                </a:lnTo>
                <a:lnTo>
                  <a:pt x="24193" y="29146"/>
                </a:lnTo>
                <a:lnTo>
                  <a:pt x="22669" y="30861"/>
                </a:lnTo>
                <a:lnTo>
                  <a:pt x="20192" y="33718"/>
                </a:lnTo>
                <a:lnTo>
                  <a:pt x="17335" y="35242"/>
                </a:lnTo>
                <a:lnTo>
                  <a:pt x="27774" y="35242"/>
                </a:lnTo>
                <a:lnTo>
                  <a:pt x="28765" y="34480"/>
                </a:lnTo>
                <a:lnTo>
                  <a:pt x="31241" y="31623"/>
                </a:lnTo>
                <a:lnTo>
                  <a:pt x="33337" y="27431"/>
                </a:lnTo>
                <a:lnTo>
                  <a:pt x="36351" y="27431"/>
                </a:lnTo>
                <a:lnTo>
                  <a:pt x="34670" y="23812"/>
                </a:lnTo>
                <a:lnTo>
                  <a:pt x="38606" y="13716"/>
                </a:lnTo>
                <a:lnTo>
                  <a:pt x="29908" y="13716"/>
                </a:lnTo>
                <a:lnTo>
                  <a:pt x="27431" y="9144"/>
                </a:lnTo>
                <a:lnTo>
                  <a:pt x="25717" y="6857"/>
                </a:lnTo>
                <a:close/>
              </a:path>
              <a:path w="67945" h="41910">
                <a:moveTo>
                  <a:pt x="53720" y="0"/>
                </a:moveTo>
                <a:lnTo>
                  <a:pt x="43814" y="0"/>
                </a:lnTo>
                <a:lnTo>
                  <a:pt x="40004" y="952"/>
                </a:lnTo>
                <a:lnTo>
                  <a:pt x="37337" y="2857"/>
                </a:lnTo>
                <a:lnTo>
                  <a:pt x="34670" y="4952"/>
                </a:lnTo>
                <a:lnTo>
                  <a:pt x="32194" y="8572"/>
                </a:lnTo>
                <a:lnTo>
                  <a:pt x="29908" y="13716"/>
                </a:lnTo>
                <a:lnTo>
                  <a:pt x="38606" y="13716"/>
                </a:lnTo>
                <a:lnTo>
                  <a:pt x="39052" y="12573"/>
                </a:lnTo>
                <a:lnTo>
                  <a:pt x="40004" y="11239"/>
                </a:lnTo>
                <a:lnTo>
                  <a:pt x="41338" y="8572"/>
                </a:lnTo>
                <a:lnTo>
                  <a:pt x="42862" y="6667"/>
                </a:lnTo>
                <a:lnTo>
                  <a:pt x="46291" y="4381"/>
                </a:lnTo>
                <a:lnTo>
                  <a:pt x="48387" y="3810"/>
                </a:lnTo>
                <a:lnTo>
                  <a:pt x="60102" y="3810"/>
                </a:lnTo>
                <a:lnTo>
                  <a:pt x="58292" y="1904"/>
                </a:lnTo>
                <a:lnTo>
                  <a:pt x="53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73366" y="713279"/>
            <a:ext cx="3084830" cy="23799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just">
              <a:lnSpc>
                <a:spcPct val="94300"/>
              </a:lnSpc>
              <a:spcBef>
                <a:spcPts val="200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8.16- </a:t>
            </a:r>
            <a:r>
              <a:rPr sz="1200" spc="-10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parallel </a:t>
            </a:r>
            <a:r>
              <a:rPr sz="1200" dirty="0">
                <a:latin typeface="Times New Roman"/>
                <a:cs typeface="Times New Roman"/>
              </a:rPr>
              <a:t>disks </a:t>
            </a:r>
            <a:r>
              <a:rPr sz="1200" spc="-5" dirty="0">
                <a:latin typeface="Times New Roman"/>
                <a:cs typeface="Times New Roman"/>
              </a:rPr>
              <a:t>of diameter </a:t>
            </a:r>
            <a:r>
              <a:rPr sz="1250" b="1" i="1" spc="-40" dirty="0">
                <a:latin typeface="Times New Roman"/>
                <a:cs typeface="Times New Roman"/>
              </a:rPr>
              <a:t>D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15" dirty="0">
                <a:latin typeface="Times New Roman"/>
                <a:cs typeface="Times New Roman"/>
              </a:rPr>
              <a:t>0.6m  </a:t>
            </a:r>
            <a:r>
              <a:rPr sz="1200" dirty="0">
                <a:latin typeface="Times New Roman"/>
                <a:cs typeface="Times New Roman"/>
              </a:rPr>
              <a:t>separated </a:t>
            </a:r>
            <a:r>
              <a:rPr sz="1200" spc="-5" dirty="0">
                <a:latin typeface="Times New Roman"/>
                <a:cs typeface="Times New Roman"/>
              </a:rPr>
              <a:t>by </a:t>
            </a:r>
            <a:r>
              <a:rPr sz="1250" b="1" i="1" spc="35" dirty="0">
                <a:latin typeface="Times New Roman"/>
                <a:cs typeface="Times New Roman"/>
              </a:rPr>
              <a:t>L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10" dirty="0">
                <a:latin typeface="Times New Roman"/>
                <a:cs typeface="Times New Roman"/>
              </a:rPr>
              <a:t>0.4m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located </a:t>
            </a:r>
            <a:r>
              <a:rPr sz="1200" dirty="0">
                <a:latin typeface="Times New Roman"/>
                <a:cs typeface="Times New Roman"/>
              </a:rPr>
              <a:t>directly </a:t>
            </a: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spc="-10" dirty="0">
                <a:latin typeface="Times New Roman"/>
                <a:cs typeface="Times New Roman"/>
              </a:rPr>
              <a:t>top  </a:t>
            </a:r>
            <a:r>
              <a:rPr sz="1200" spc="-5" dirty="0">
                <a:latin typeface="Times New Roman"/>
                <a:cs typeface="Times New Roman"/>
              </a:rPr>
              <a:t>of each </a:t>
            </a:r>
            <a:r>
              <a:rPr sz="1200" dirty="0">
                <a:latin typeface="Times New Roman"/>
                <a:cs typeface="Times New Roman"/>
              </a:rPr>
              <a:t>other. </a:t>
            </a:r>
            <a:r>
              <a:rPr sz="1200" spc="-5" dirty="0">
                <a:latin typeface="Times New Roman"/>
                <a:cs typeface="Times New Roman"/>
              </a:rPr>
              <a:t>Both </a:t>
            </a:r>
            <a:r>
              <a:rPr sz="1200" dirty="0">
                <a:latin typeface="Times New Roman"/>
                <a:cs typeface="Times New Roman"/>
              </a:rPr>
              <a:t>disks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black and are  maintained at a temperature of </a:t>
            </a:r>
            <a:r>
              <a:rPr sz="1250" b="1" i="1" spc="-20" dirty="0">
                <a:latin typeface="Times New Roman"/>
                <a:cs typeface="Times New Roman"/>
              </a:rPr>
              <a:t>700K</a:t>
            </a:r>
            <a:r>
              <a:rPr sz="1200" spc="-2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back  sides </a:t>
            </a:r>
            <a:r>
              <a:rPr sz="1200" spc="-5" dirty="0">
                <a:latin typeface="Times New Roman"/>
                <a:cs typeface="Times New Roman"/>
              </a:rPr>
              <a:t>of the disks are </a:t>
            </a:r>
            <a:r>
              <a:rPr sz="1200" dirty="0">
                <a:latin typeface="Times New Roman"/>
                <a:cs typeface="Times New Roman"/>
              </a:rPr>
              <a:t>insulated, and </a:t>
            </a:r>
            <a:r>
              <a:rPr sz="1200" spc="-5" dirty="0">
                <a:latin typeface="Times New Roman"/>
                <a:cs typeface="Times New Roman"/>
              </a:rPr>
              <a:t>the  environment that the disks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in can be  considered to be a </a:t>
            </a:r>
            <a:r>
              <a:rPr sz="1200" dirty="0">
                <a:latin typeface="Times New Roman"/>
                <a:cs typeface="Times New Roman"/>
              </a:rPr>
              <a:t>blackbody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50" b="1" i="1" spc="35" dirty="0">
                <a:latin typeface="Times New Roman"/>
                <a:cs typeface="Times New Roman"/>
              </a:rPr>
              <a:t>T </a:t>
            </a:r>
            <a:r>
              <a:rPr sz="1250" b="1" i="1" spc="-25" dirty="0">
                <a:latin typeface="Times New Roman"/>
                <a:cs typeface="Times New Roman"/>
              </a:rPr>
              <a:t>=300K</a:t>
            </a:r>
            <a:r>
              <a:rPr sz="1200" spc="-25" dirty="0">
                <a:latin typeface="Times New Roman"/>
                <a:cs typeface="Times New Roman"/>
              </a:rPr>
              <a:t>.  </a:t>
            </a:r>
            <a:r>
              <a:rPr sz="1200" spc="-5" dirty="0">
                <a:latin typeface="Times New Roman"/>
                <a:cs typeface="Times New Roman"/>
              </a:rPr>
              <a:t>Determine the net rate of radiation </a:t>
            </a:r>
            <a:r>
              <a:rPr sz="120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 from the disks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environment.</a:t>
            </a:r>
            <a:endParaRPr sz="1200">
              <a:latin typeface="Times New Roman"/>
              <a:cs typeface="Times New Roman"/>
            </a:endParaRPr>
          </a:p>
          <a:p>
            <a:pPr marL="1996439" algn="just">
              <a:lnSpc>
                <a:spcPts val="1425"/>
              </a:lnSpc>
            </a:pP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5505</a:t>
            </a:r>
            <a:r>
              <a:rPr sz="1250" b="1" i="1" spc="-6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85" dirty="0">
                <a:solidFill>
                  <a:srgbClr val="F60896"/>
                </a:solidFill>
                <a:latin typeface="Times New Roman"/>
                <a:cs typeface="Times New Roman"/>
              </a:rPr>
              <a:t>W</a:t>
            </a:r>
            <a:endParaRPr sz="1250">
              <a:latin typeface="Times New Roman"/>
              <a:cs typeface="Times New Roman"/>
            </a:endParaRPr>
          </a:p>
          <a:p>
            <a:pPr marL="12700" marR="13335" algn="just">
              <a:lnSpc>
                <a:spcPct val="93900"/>
              </a:lnSpc>
              <a:spcBef>
                <a:spcPts val="395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8.17-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furnace </a:t>
            </a:r>
            <a:r>
              <a:rPr sz="1200" spc="-5" dirty="0">
                <a:latin typeface="Times New Roman"/>
                <a:cs typeface="Times New Roman"/>
              </a:rPr>
              <a:t>is shaped like a </a:t>
            </a:r>
            <a:r>
              <a:rPr sz="1200" spc="5" dirty="0">
                <a:latin typeface="Times New Roman"/>
                <a:cs typeface="Times New Roman"/>
              </a:rPr>
              <a:t>long </a:t>
            </a:r>
            <a:r>
              <a:rPr sz="1200" spc="-5" dirty="0">
                <a:latin typeface="Times New Roman"/>
                <a:cs typeface="Times New Roman"/>
              </a:rPr>
              <a:t>equilateral-  triangular </a:t>
            </a:r>
            <a:r>
              <a:rPr sz="1200" spc="-10" dirty="0">
                <a:latin typeface="Times New Roman"/>
                <a:cs typeface="Times New Roman"/>
              </a:rPr>
              <a:t>duct </a:t>
            </a: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width </a:t>
            </a:r>
            <a:r>
              <a:rPr sz="1200" spc="-5" dirty="0">
                <a:latin typeface="Times New Roman"/>
                <a:cs typeface="Times New Roman"/>
              </a:rPr>
              <a:t>of each </a:t>
            </a:r>
            <a:r>
              <a:rPr sz="1200" dirty="0">
                <a:latin typeface="Times New Roman"/>
                <a:cs typeface="Times New Roman"/>
              </a:rPr>
              <a:t>side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50" b="1" i="1" spc="-15" dirty="0">
                <a:latin typeface="Times New Roman"/>
                <a:cs typeface="Times New Roman"/>
              </a:rPr>
              <a:t>2m</a:t>
            </a:r>
            <a:r>
              <a:rPr sz="1200" spc="-15" dirty="0">
                <a:latin typeface="Times New Roman"/>
                <a:cs typeface="Times New Roman"/>
              </a:rPr>
              <a:t>.   </a:t>
            </a:r>
            <a:r>
              <a:rPr sz="1200" spc="-5" dirty="0">
                <a:latin typeface="Times New Roman"/>
                <a:cs typeface="Times New Roman"/>
              </a:rPr>
              <a:t>Heat   is   supplied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from   the   base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28272" y="3154296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19">
                <a:moveTo>
                  <a:pt x="4591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3906" y="8572"/>
                </a:lnTo>
                <a:lnTo>
                  <a:pt x="11429" y="12763"/>
                </a:lnTo>
                <a:lnTo>
                  <a:pt x="11429" y="20954"/>
                </a:lnTo>
                <a:lnTo>
                  <a:pt x="12763" y="23812"/>
                </a:lnTo>
                <a:lnTo>
                  <a:pt x="15430" y="26479"/>
                </a:lnTo>
                <a:lnTo>
                  <a:pt x="18097" y="29336"/>
                </a:lnTo>
                <a:lnTo>
                  <a:pt x="21145" y="31051"/>
                </a:lnTo>
                <a:lnTo>
                  <a:pt x="24955" y="32003"/>
                </a:lnTo>
                <a:lnTo>
                  <a:pt x="14064" y="34748"/>
                </a:lnTo>
                <a:lnTo>
                  <a:pt x="6262" y="39242"/>
                </a:lnTo>
                <a:lnTo>
                  <a:pt x="1568" y="45452"/>
                </a:lnTo>
                <a:lnTo>
                  <a:pt x="113" y="52768"/>
                </a:lnTo>
                <a:lnTo>
                  <a:pt x="0" y="58293"/>
                </a:lnTo>
                <a:lnTo>
                  <a:pt x="2286" y="62483"/>
                </a:lnTo>
                <a:lnTo>
                  <a:pt x="6476" y="65912"/>
                </a:lnTo>
                <a:lnTo>
                  <a:pt x="10858" y="69342"/>
                </a:lnTo>
                <a:lnTo>
                  <a:pt x="17144" y="71056"/>
                </a:lnTo>
                <a:lnTo>
                  <a:pt x="34289" y="71056"/>
                </a:lnTo>
                <a:lnTo>
                  <a:pt x="41148" y="69532"/>
                </a:lnTo>
                <a:lnTo>
                  <a:pt x="45081" y="67055"/>
                </a:lnTo>
                <a:lnTo>
                  <a:pt x="21716" y="67055"/>
                </a:lnTo>
                <a:lnTo>
                  <a:pt x="18859" y="63817"/>
                </a:lnTo>
                <a:lnTo>
                  <a:pt x="18859" y="50863"/>
                </a:lnTo>
                <a:lnTo>
                  <a:pt x="20574" y="45338"/>
                </a:lnTo>
                <a:lnTo>
                  <a:pt x="23812" y="40957"/>
                </a:lnTo>
                <a:lnTo>
                  <a:pt x="27050" y="36385"/>
                </a:lnTo>
                <a:lnTo>
                  <a:pt x="31432" y="34289"/>
                </a:lnTo>
                <a:lnTo>
                  <a:pt x="46545" y="34289"/>
                </a:lnTo>
                <a:lnTo>
                  <a:pt x="46862" y="33908"/>
                </a:lnTo>
                <a:lnTo>
                  <a:pt x="46862" y="30860"/>
                </a:lnTo>
                <a:lnTo>
                  <a:pt x="32385" y="30860"/>
                </a:lnTo>
                <a:lnTo>
                  <a:pt x="30479" y="30099"/>
                </a:lnTo>
                <a:lnTo>
                  <a:pt x="27431" y="27050"/>
                </a:lnTo>
                <a:lnTo>
                  <a:pt x="26669" y="25146"/>
                </a:lnTo>
                <a:lnTo>
                  <a:pt x="26669" y="19050"/>
                </a:lnTo>
                <a:lnTo>
                  <a:pt x="27812" y="14858"/>
                </a:lnTo>
                <a:lnTo>
                  <a:pt x="30289" y="10668"/>
                </a:lnTo>
                <a:lnTo>
                  <a:pt x="32765" y="6286"/>
                </a:lnTo>
                <a:lnTo>
                  <a:pt x="36004" y="4190"/>
                </a:lnTo>
                <a:lnTo>
                  <a:pt x="55816" y="4190"/>
                </a:lnTo>
                <a:lnTo>
                  <a:pt x="51815" y="1524"/>
                </a:lnTo>
                <a:lnTo>
                  <a:pt x="45910" y="0"/>
                </a:lnTo>
                <a:close/>
              </a:path>
              <a:path w="62229" h="71119">
                <a:moveTo>
                  <a:pt x="48958" y="47815"/>
                </a:moveTo>
                <a:lnTo>
                  <a:pt x="42100" y="47815"/>
                </a:lnTo>
                <a:lnTo>
                  <a:pt x="38862" y="51434"/>
                </a:lnTo>
                <a:lnTo>
                  <a:pt x="36956" y="58674"/>
                </a:lnTo>
                <a:lnTo>
                  <a:pt x="36194" y="61722"/>
                </a:lnTo>
                <a:lnTo>
                  <a:pt x="35242" y="63817"/>
                </a:lnTo>
                <a:lnTo>
                  <a:pt x="33718" y="65150"/>
                </a:lnTo>
                <a:lnTo>
                  <a:pt x="32385" y="66484"/>
                </a:lnTo>
                <a:lnTo>
                  <a:pt x="30289" y="67055"/>
                </a:lnTo>
                <a:lnTo>
                  <a:pt x="45081" y="67055"/>
                </a:lnTo>
                <a:lnTo>
                  <a:pt x="46291" y="66294"/>
                </a:lnTo>
                <a:lnTo>
                  <a:pt x="51625" y="63055"/>
                </a:lnTo>
                <a:lnTo>
                  <a:pt x="54292" y="59245"/>
                </a:lnTo>
                <a:lnTo>
                  <a:pt x="54292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3" y="48386"/>
                </a:lnTo>
                <a:lnTo>
                  <a:pt x="48958" y="47815"/>
                </a:lnTo>
                <a:close/>
              </a:path>
              <a:path w="62229" h="71119">
                <a:moveTo>
                  <a:pt x="46545" y="34289"/>
                </a:moveTo>
                <a:lnTo>
                  <a:pt x="37909" y="34289"/>
                </a:lnTo>
                <a:lnTo>
                  <a:pt x="39624" y="34480"/>
                </a:lnTo>
                <a:lnTo>
                  <a:pt x="41910" y="34861"/>
                </a:lnTo>
                <a:lnTo>
                  <a:pt x="42672" y="34861"/>
                </a:lnTo>
                <a:lnTo>
                  <a:pt x="43243" y="35051"/>
                </a:lnTo>
                <a:lnTo>
                  <a:pt x="45910" y="35051"/>
                </a:lnTo>
                <a:lnTo>
                  <a:pt x="46545" y="34289"/>
                </a:lnTo>
                <a:close/>
              </a:path>
              <a:path w="62229" h="71119">
                <a:moveTo>
                  <a:pt x="45910" y="29146"/>
                </a:moveTo>
                <a:lnTo>
                  <a:pt x="43052" y="29146"/>
                </a:lnTo>
                <a:lnTo>
                  <a:pt x="41910" y="29336"/>
                </a:lnTo>
                <a:lnTo>
                  <a:pt x="40386" y="29718"/>
                </a:lnTo>
                <a:lnTo>
                  <a:pt x="37528" y="30479"/>
                </a:lnTo>
                <a:lnTo>
                  <a:pt x="35623" y="30860"/>
                </a:lnTo>
                <a:lnTo>
                  <a:pt x="46862" y="30860"/>
                </a:lnTo>
                <a:lnTo>
                  <a:pt x="46862" y="30099"/>
                </a:lnTo>
                <a:lnTo>
                  <a:pt x="45910" y="29146"/>
                </a:lnTo>
                <a:close/>
              </a:path>
              <a:path w="62229" h="71119">
                <a:moveTo>
                  <a:pt x="55816" y="4190"/>
                </a:moveTo>
                <a:lnTo>
                  <a:pt x="44576" y="4190"/>
                </a:lnTo>
                <a:lnTo>
                  <a:pt x="47053" y="7238"/>
                </a:lnTo>
                <a:lnTo>
                  <a:pt x="47434" y="13525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2" y="20002"/>
                </a:lnTo>
                <a:lnTo>
                  <a:pt x="59626" y="18478"/>
                </a:lnTo>
                <a:lnTo>
                  <a:pt x="61150" y="16954"/>
                </a:lnTo>
                <a:lnTo>
                  <a:pt x="61722" y="15239"/>
                </a:lnTo>
                <a:lnTo>
                  <a:pt x="61722" y="9905"/>
                </a:lnTo>
                <a:lnTo>
                  <a:pt x="59816" y="6857"/>
                </a:lnTo>
                <a:lnTo>
                  <a:pt x="55816" y="41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873614" y="3063231"/>
            <a:ext cx="307975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414145" algn="l"/>
              </a:tabLst>
            </a:pPr>
            <a:r>
              <a:rPr sz="1800" spc="-7" baseline="4629" dirty="0">
                <a:latin typeface="Times New Roman"/>
                <a:cs typeface="Times New Roman"/>
              </a:rPr>
              <a:t>whose</a:t>
            </a:r>
            <a:r>
              <a:rPr sz="1800" spc="427" baseline="4629" dirty="0">
                <a:latin typeface="Times New Roman"/>
                <a:cs typeface="Times New Roman"/>
              </a:rPr>
              <a:t> </a:t>
            </a:r>
            <a:r>
              <a:rPr sz="1800" baseline="4629" dirty="0">
                <a:latin typeface="Times New Roman"/>
                <a:cs typeface="Times New Roman"/>
              </a:rPr>
              <a:t>emissivity</a:t>
            </a:r>
            <a:r>
              <a:rPr sz="1800" spc="38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is	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30" baseline="4444" dirty="0">
                <a:latin typeface="Times New Roman"/>
                <a:cs typeface="Times New Roman"/>
              </a:rPr>
              <a:t>0.8</a:t>
            </a:r>
            <a:r>
              <a:rPr sz="1800" spc="-30" baseline="4629" dirty="0">
                <a:latin typeface="Times New Roman"/>
                <a:cs typeface="Times New Roman"/>
              </a:rPr>
              <a:t>, </a:t>
            </a:r>
            <a:r>
              <a:rPr sz="1800" spc="-7" baseline="4629" dirty="0">
                <a:latin typeface="Times New Roman"/>
                <a:cs typeface="Times New Roman"/>
              </a:rPr>
              <a:t>at a rate of</a:t>
            </a:r>
            <a:r>
              <a:rPr sz="1800" spc="60" baseline="4629" dirty="0">
                <a:latin typeface="Times New Roman"/>
                <a:cs typeface="Times New Roman"/>
              </a:rPr>
              <a:t> </a:t>
            </a:r>
            <a:r>
              <a:rPr sz="1875" b="1" i="1" spc="-44" baseline="4444" dirty="0">
                <a:latin typeface="Times New Roman"/>
                <a:cs typeface="Times New Roman"/>
              </a:rPr>
              <a:t>800</a:t>
            </a:r>
            <a:endParaRPr sz="1875" baseline="444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48036" y="3224831"/>
            <a:ext cx="3126740" cy="7448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 marR="30480" indent="-635" algn="just">
              <a:lnSpc>
                <a:spcPct val="94600"/>
              </a:lnSpc>
              <a:spcBef>
                <a:spcPts val="200"/>
              </a:spcBef>
            </a:pPr>
            <a:r>
              <a:rPr sz="1250" b="1" i="1" spc="-30" dirty="0">
                <a:latin typeface="Times New Roman"/>
                <a:cs typeface="Times New Roman"/>
              </a:rPr>
              <a:t>W/m</a:t>
            </a:r>
            <a:r>
              <a:rPr sz="1275" b="1" i="1" spc="-44" baseline="26143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Times New Roman"/>
                <a:cs typeface="Times New Roman"/>
              </a:rPr>
              <a:t>while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side </a:t>
            </a:r>
            <a:r>
              <a:rPr sz="1200" spc="-5" dirty="0">
                <a:latin typeface="Times New Roman"/>
                <a:cs typeface="Times New Roman"/>
              </a:rPr>
              <a:t>surfaces, whose emissivities  are </a:t>
            </a:r>
            <a:r>
              <a:rPr sz="1250" b="1" i="1" spc="-15" dirty="0">
                <a:latin typeface="Times New Roman"/>
                <a:cs typeface="Times New Roman"/>
              </a:rPr>
              <a:t>0.5</a:t>
            </a:r>
            <a:r>
              <a:rPr sz="1200" spc="-15" dirty="0">
                <a:latin typeface="Times New Roman"/>
                <a:cs typeface="Times New Roman"/>
              </a:rPr>
              <a:t>, are </a:t>
            </a:r>
            <a:r>
              <a:rPr sz="1200" spc="-5" dirty="0">
                <a:latin typeface="Times New Roman"/>
                <a:cs typeface="Times New Roman"/>
              </a:rPr>
              <a:t>maintained at </a:t>
            </a:r>
            <a:r>
              <a:rPr sz="1250" b="1" i="1" spc="-20" dirty="0">
                <a:latin typeface="Times New Roman"/>
                <a:cs typeface="Times New Roman"/>
              </a:rPr>
              <a:t>500K</a:t>
            </a:r>
            <a:r>
              <a:rPr sz="1200" spc="-2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Neglecting the  end effects, determine the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-5" dirty="0">
                <a:latin typeface="Times New Roman"/>
                <a:cs typeface="Times New Roman"/>
              </a:rPr>
              <a:t>of the </a:t>
            </a:r>
            <a:r>
              <a:rPr sz="1200" dirty="0">
                <a:latin typeface="Times New Roman"/>
                <a:cs typeface="Times New Roman"/>
              </a:rPr>
              <a:t>base  </a:t>
            </a:r>
            <a:r>
              <a:rPr sz="1200" spc="-5" dirty="0">
                <a:latin typeface="Times New Roman"/>
                <a:cs typeface="Times New Roman"/>
              </a:rPr>
              <a:t>surface. </a:t>
            </a:r>
            <a:r>
              <a:rPr sz="1200" spc="-10" dirty="0">
                <a:latin typeface="Times New Roman"/>
                <a:cs typeface="Times New Roman"/>
              </a:rPr>
              <a:t>Can you </a:t>
            </a:r>
            <a:r>
              <a:rPr sz="1200" spc="-5" dirty="0">
                <a:latin typeface="Times New Roman"/>
                <a:cs typeface="Times New Roman"/>
              </a:rPr>
              <a:t>treat this geometry </a:t>
            </a:r>
            <a:r>
              <a:rPr sz="1200" spc="-20" dirty="0">
                <a:latin typeface="Times New Roman"/>
                <a:cs typeface="Times New Roman"/>
              </a:rPr>
              <a:t>as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73614" y="3925871"/>
            <a:ext cx="307340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148840" algn="l"/>
              </a:tabLst>
            </a:pPr>
            <a:r>
              <a:rPr sz="1200" spc="-5" dirty="0">
                <a:latin typeface="Times New Roman"/>
                <a:cs typeface="Times New Roman"/>
              </a:rPr>
              <a:t>surface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enclosure?	</a:t>
            </a: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60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5" dirty="0">
                <a:solidFill>
                  <a:srgbClr val="F60896"/>
                </a:solidFill>
                <a:latin typeface="Times New Roman"/>
                <a:cs typeface="Times New Roman"/>
              </a:rPr>
              <a:t>543K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3415" y="4160566"/>
            <a:ext cx="3078480" cy="18649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ct val="94500"/>
              </a:lnSpc>
              <a:spcBef>
                <a:spcPts val="200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8.18- </a:t>
            </a:r>
            <a:r>
              <a:rPr sz="1200" spc="-5" dirty="0">
                <a:latin typeface="Times New Roman"/>
                <a:cs typeface="Times New Roman"/>
              </a:rPr>
              <a:t>Consider a </a:t>
            </a:r>
            <a:r>
              <a:rPr sz="1250" b="1" i="1" spc="-25" dirty="0">
                <a:latin typeface="Times New Roman"/>
                <a:cs typeface="Times New Roman"/>
              </a:rPr>
              <a:t>4m×4m×4m </a:t>
            </a:r>
            <a:r>
              <a:rPr sz="1200" spc="-10" dirty="0">
                <a:latin typeface="Times New Roman"/>
                <a:cs typeface="Times New Roman"/>
              </a:rPr>
              <a:t>cubical </a:t>
            </a:r>
            <a:r>
              <a:rPr sz="1200" dirty="0">
                <a:latin typeface="Times New Roman"/>
                <a:cs typeface="Times New Roman"/>
              </a:rPr>
              <a:t>furnace  </a:t>
            </a:r>
            <a:r>
              <a:rPr sz="1200" spc="-5" dirty="0">
                <a:latin typeface="Times New Roman"/>
                <a:cs typeface="Times New Roman"/>
              </a:rPr>
              <a:t>whose floor and </a:t>
            </a:r>
            <a:r>
              <a:rPr sz="1200" dirty="0">
                <a:latin typeface="Times New Roman"/>
                <a:cs typeface="Times New Roman"/>
              </a:rPr>
              <a:t>ceiling </a:t>
            </a:r>
            <a:r>
              <a:rPr sz="1200" spc="-5" dirty="0">
                <a:latin typeface="Times New Roman"/>
                <a:cs typeface="Times New Roman"/>
              </a:rPr>
              <a:t>are black and whose </a:t>
            </a:r>
            <a:r>
              <a:rPr sz="1200" dirty="0">
                <a:latin typeface="Times New Roman"/>
                <a:cs typeface="Times New Roman"/>
              </a:rPr>
              <a:t>side  </a:t>
            </a:r>
            <a:r>
              <a:rPr sz="1200" spc="-5" dirty="0">
                <a:latin typeface="Times New Roman"/>
                <a:cs typeface="Times New Roman"/>
              </a:rPr>
              <a:t>surfaces are reradiating. The floor and the </a:t>
            </a:r>
            <a:r>
              <a:rPr sz="1200" dirty="0">
                <a:latin typeface="Times New Roman"/>
                <a:cs typeface="Times New Roman"/>
              </a:rPr>
              <a:t>ceiling  </a:t>
            </a:r>
            <a:r>
              <a:rPr sz="1200" spc="-5" dirty="0">
                <a:latin typeface="Times New Roman"/>
                <a:cs typeface="Times New Roman"/>
              </a:rPr>
              <a:t>of the furnace are </a:t>
            </a:r>
            <a:r>
              <a:rPr sz="1200" dirty="0">
                <a:latin typeface="Times New Roman"/>
                <a:cs typeface="Times New Roman"/>
              </a:rPr>
              <a:t>maintained </a:t>
            </a:r>
            <a:r>
              <a:rPr sz="1200" spc="-5" dirty="0">
                <a:latin typeface="Times New Roman"/>
                <a:cs typeface="Times New Roman"/>
              </a:rPr>
              <a:t>at temperatures of  </a:t>
            </a:r>
            <a:r>
              <a:rPr sz="1250" b="1" i="1" spc="5" dirty="0">
                <a:latin typeface="Times New Roman"/>
                <a:cs typeface="Times New Roman"/>
              </a:rPr>
              <a:t>550K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50" b="1" i="1" spc="-25" dirty="0">
                <a:latin typeface="Times New Roman"/>
                <a:cs typeface="Times New Roman"/>
              </a:rPr>
              <a:t>1100K</a:t>
            </a:r>
            <a:r>
              <a:rPr sz="1200" spc="-25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respectively. Determine the </a:t>
            </a:r>
            <a:r>
              <a:rPr sz="1200" spc="5" dirty="0">
                <a:latin typeface="Times New Roman"/>
                <a:cs typeface="Times New Roman"/>
              </a:rPr>
              <a:t>net  </a:t>
            </a:r>
            <a:r>
              <a:rPr sz="1200" spc="-5" dirty="0">
                <a:latin typeface="Times New Roman"/>
                <a:cs typeface="Times New Roman"/>
              </a:rPr>
              <a:t>rate of radiation heat </a:t>
            </a:r>
            <a:r>
              <a:rPr sz="1200" spc="-10" dirty="0">
                <a:latin typeface="Times New Roman"/>
                <a:cs typeface="Times New Roman"/>
              </a:rPr>
              <a:t>transfer </a:t>
            </a:r>
            <a:r>
              <a:rPr sz="1200" spc="-5" dirty="0">
                <a:latin typeface="Times New Roman"/>
                <a:cs typeface="Times New Roman"/>
              </a:rPr>
              <a:t>between the floor  and the ceiling of the furnace.      </a:t>
            </a:r>
            <a:r>
              <a:rPr sz="1250" b="1" i="1" u="heavy" spc="-2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747</a:t>
            </a:r>
            <a:r>
              <a:rPr sz="1250" b="1" i="1" spc="85" dirty="0">
                <a:solidFill>
                  <a:srgbClr val="F60896"/>
                </a:solidFill>
                <a:latin typeface="Times New Roman"/>
                <a:cs typeface="Times New Roman"/>
              </a:rPr>
              <a:t> W</a:t>
            </a:r>
            <a:endParaRPr sz="1250">
              <a:latin typeface="Times New Roman"/>
              <a:cs typeface="Times New Roman"/>
            </a:endParaRPr>
          </a:p>
          <a:p>
            <a:pPr marL="12700" marR="5715" indent="-635" algn="just">
              <a:lnSpc>
                <a:spcPct val="92000"/>
              </a:lnSpc>
              <a:spcBef>
                <a:spcPts val="540"/>
              </a:spcBef>
            </a:pPr>
            <a:r>
              <a:rPr sz="1875" b="1" i="1" spc="-30" baseline="4444" dirty="0">
                <a:solidFill>
                  <a:srgbClr val="F60896"/>
                </a:solidFill>
                <a:latin typeface="Times New Roman"/>
                <a:cs typeface="Times New Roman"/>
              </a:rPr>
              <a:t>8.19- </a:t>
            </a:r>
            <a:r>
              <a:rPr sz="1800" spc="-15" baseline="4629" dirty="0">
                <a:latin typeface="Times New Roman"/>
                <a:cs typeface="Times New Roman"/>
              </a:rPr>
              <a:t>Two </a:t>
            </a:r>
            <a:r>
              <a:rPr sz="1800" spc="-7" baseline="4629" dirty="0">
                <a:latin typeface="Times New Roman"/>
                <a:cs typeface="Times New Roman"/>
              </a:rPr>
              <a:t>concentric </a:t>
            </a:r>
            <a:r>
              <a:rPr sz="1800" baseline="4629" dirty="0">
                <a:latin typeface="Times New Roman"/>
                <a:cs typeface="Times New Roman"/>
              </a:rPr>
              <a:t>spheres </a:t>
            </a:r>
            <a:r>
              <a:rPr sz="1800" spc="-7" baseline="4629" dirty="0">
                <a:latin typeface="Times New Roman"/>
                <a:cs typeface="Times New Roman"/>
              </a:rPr>
              <a:t>of diameters </a:t>
            </a:r>
            <a:r>
              <a:rPr sz="1875" b="1" i="1" spc="-52" baseline="4444" dirty="0">
                <a:latin typeface="Times New Roman"/>
                <a:cs typeface="Times New Roman"/>
              </a:rPr>
              <a:t>D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latin typeface="Times New Roman"/>
                <a:cs typeface="Times New Roman"/>
              </a:rPr>
              <a:t>=  </a:t>
            </a:r>
            <a:r>
              <a:rPr sz="1875" b="1" i="1" spc="-15" baseline="4444" dirty="0">
                <a:latin typeface="Times New Roman"/>
                <a:cs typeface="Times New Roman"/>
              </a:rPr>
              <a:t>0.3m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52" baseline="4444" dirty="0">
                <a:latin typeface="Times New Roman"/>
                <a:cs typeface="Times New Roman"/>
              </a:rPr>
              <a:t>D</a:t>
            </a:r>
            <a:r>
              <a:rPr sz="850" b="1" i="1" spc="-35" dirty="0">
                <a:latin typeface="Times New Roman"/>
                <a:cs typeface="Times New Roman"/>
              </a:rPr>
              <a:t>2</a:t>
            </a:r>
            <a:r>
              <a:rPr sz="850" b="1" i="1" spc="140" dirty="0">
                <a:latin typeface="Times New Roman"/>
                <a:cs typeface="Times New Roman"/>
              </a:rPr>
              <a:t>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22" baseline="4444" dirty="0">
                <a:latin typeface="Times New Roman"/>
                <a:cs typeface="Times New Roman"/>
              </a:rPr>
              <a:t>0.8m </a:t>
            </a:r>
            <a:r>
              <a:rPr sz="1800" spc="-15" baseline="4629" dirty="0">
                <a:latin typeface="Times New Roman"/>
                <a:cs typeface="Times New Roman"/>
              </a:rPr>
              <a:t>are </a:t>
            </a:r>
            <a:r>
              <a:rPr sz="1800" spc="-7" baseline="4629" dirty="0">
                <a:latin typeface="Times New Roman"/>
                <a:cs typeface="Times New Roman"/>
              </a:rPr>
              <a:t>maintained at uniform  temperatures </a:t>
            </a:r>
            <a:r>
              <a:rPr sz="1875" b="1" i="1" spc="-60" baseline="4444" dirty="0">
                <a:latin typeface="Times New Roman"/>
                <a:cs typeface="Times New Roman"/>
              </a:rPr>
              <a:t>T</a:t>
            </a:r>
            <a:r>
              <a:rPr sz="850" b="1" i="1" spc="-40" dirty="0">
                <a:latin typeface="Times New Roman"/>
                <a:cs typeface="Times New Roman"/>
              </a:rPr>
              <a:t>1 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7" baseline="4444" dirty="0">
                <a:latin typeface="Times New Roman"/>
                <a:cs typeface="Times New Roman"/>
              </a:rPr>
              <a:t>700K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60" baseline="4444" dirty="0">
                <a:latin typeface="Times New Roman"/>
                <a:cs typeface="Times New Roman"/>
              </a:rPr>
              <a:t>T</a:t>
            </a:r>
            <a:r>
              <a:rPr sz="850" b="1" i="1" spc="-40" dirty="0">
                <a:latin typeface="Times New Roman"/>
                <a:cs typeface="Times New Roman"/>
              </a:rPr>
              <a:t>2 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7" baseline="4444" dirty="0">
                <a:latin typeface="Times New Roman"/>
                <a:cs typeface="Times New Roman"/>
              </a:rPr>
              <a:t>400K </a:t>
            </a:r>
            <a:r>
              <a:rPr sz="1800" spc="-22" baseline="4629" dirty="0">
                <a:latin typeface="Times New Roman"/>
                <a:cs typeface="Times New Roman"/>
              </a:rPr>
              <a:t>and  </a:t>
            </a:r>
            <a:r>
              <a:rPr sz="1800" baseline="4629" dirty="0">
                <a:latin typeface="Times New Roman"/>
                <a:cs typeface="Times New Roman"/>
              </a:rPr>
              <a:t>have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73727" y="6075041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908" y="0"/>
                </a:lnTo>
                <a:lnTo>
                  <a:pt x="23240" y="1714"/>
                </a:lnTo>
                <a:lnTo>
                  <a:pt x="18478" y="4953"/>
                </a:lnTo>
                <a:lnTo>
                  <a:pt x="13715" y="8382"/>
                </a:lnTo>
                <a:lnTo>
                  <a:pt x="11430" y="12573"/>
                </a:lnTo>
                <a:lnTo>
                  <a:pt x="11430" y="20764"/>
                </a:lnTo>
                <a:lnTo>
                  <a:pt x="12763" y="23622"/>
                </a:lnTo>
                <a:lnTo>
                  <a:pt x="17907" y="29146"/>
                </a:lnTo>
                <a:lnTo>
                  <a:pt x="21145" y="31051"/>
                </a:lnTo>
                <a:lnTo>
                  <a:pt x="24955" y="31813"/>
                </a:lnTo>
                <a:lnTo>
                  <a:pt x="14064" y="34638"/>
                </a:lnTo>
                <a:lnTo>
                  <a:pt x="6262" y="39123"/>
                </a:lnTo>
                <a:lnTo>
                  <a:pt x="1568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8" y="69342"/>
                </a:lnTo>
                <a:lnTo>
                  <a:pt x="17145" y="71056"/>
                </a:lnTo>
                <a:lnTo>
                  <a:pt x="34099" y="71056"/>
                </a:lnTo>
                <a:lnTo>
                  <a:pt x="41148" y="69342"/>
                </a:lnTo>
                <a:lnTo>
                  <a:pt x="44778" y="67056"/>
                </a:lnTo>
                <a:lnTo>
                  <a:pt x="21717" y="67056"/>
                </a:lnTo>
                <a:lnTo>
                  <a:pt x="18859" y="63627"/>
                </a:lnTo>
                <a:lnTo>
                  <a:pt x="18859" y="50673"/>
                </a:lnTo>
                <a:lnTo>
                  <a:pt x="20574" y="45338"/>
                </a:lnTo>
                <a:lnTo>
                  <a:pt x="23812" y="40767"/>
                </a:lnTo>
                <a:lnTo>
                  <a:pt x="27050" y="36385"/>
                </a:lnTo>
                <a:lnTo>
                  <a:pt x="31432" y="34099"/>
                </a:lnTo>
                <a:lnTo>
                  <a:pt x="46634" y="34099"/>
                </a:lnTo>
                <a:lnTo>
                  <a:pt x="46862" y="33909"/>
                </a:lnTo>
                <a:lnTo>
                  <a:pt x="46862" y="30670"/>
                </a:lnTo>
                <a:lnTo>
                  <a:pt x="32194" y="30670"/>
                </a:lnTo>
                <a:lnTo>
                  <a:pt x="30480" y="29908"/>
                </a:lnTo>
                <a:lnTo>
                  <a:pt x="27432" y="26860"/>
                </a:lnTo>
                <a:lnTo>
                  <a:pt x="26670" y="24955"/>
                </a:lnTo>
                <a:lnTo>
                  <a:pt x="26670" y="18859"/>
                </a:lnTo>
                <a:lnTo>
                  <a:pt x="27812" y="14668"/>
                </a:lnTo>
                <a:lnTo>
                  <a:pt x="30289" y="10477"/>
                </a:lnTo>
                <a:lnTo>
                  <a:pt x="32575" y="6286"/>
                </a:lnTo>
                <a:lnTo>
                  <a:pt x="35813" y="4000"/>
                </a:lnTo>
                <a:lnTo>
                  <a:pt x="55816" y="4000"/>
                </a:lnTo>
                <a:lnTo>
                  <a:pt x="51815" y="1333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625"/>
                </a:moveTo>
                <a:lnTo>
                  <a:pt x="42100" y="47625"/>
                </a:lnTo>
                <a:lnTo>
                  <a:pt x="38671" y="51244"/>
                </a:lnTo>
                <a:lnTo>
                  <a:pt x="36855" y="59055"/>
                </a:lnTo>
                <a:lnTo>
                  <a:pt x="36195" y="61531"/>
                </a:lnTo>
                <a:lnTo>
                  <a:pt x="35051" y="63627"/>
                </a:lnTo>
                <a:lnTo>
                  <a:pt x="32385" y="66294"/>
                </a:lnTo>
                <a:lnTo>
                  <a:pt x="30099" y="67056"/>
                </a:lnTo>
                <a:lnTo>
                  <a:pt x="44778" y="67056"/>
                </a:lnTo>
                <a:lnTo>
                  <a:pt x="51435" y="62865"/>
                </a:lnTo>
                <a:lnTo>
                  <a:pt x="54101" y="59055"/>
                </a:lnTo>
                <a:lnTo>
                  <a:pt x="54101" y="52768"/>
                </a:lnTo>
                <a:lnTo>
                  <a:pt x="53339" y="51054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29" h="71120">
                <a:moveTo>
                  <a:pt x="46634" y="34099"/>
                </a:moveTo>
                <a:lnTo>
                  <a:pt x="37909" y="34099"/>
                </a:lnTo>
                <a:lnTo>
                  <a:pt x="39624" y="34290"/>
                </a:lnTo>
                <a:lnTo>
                  <a:pt x="42672" y="34861"/>
                </a:lnTo>
                <a:lnTo>
                  <a:pt x="45720" y="34861"/>
                </a:lnTo>
                <a:lnTo>
                  <a:pt x="46634" y="34099"/>
                </a:lnTo>
                <a:close/>
              </a:path>
              <a:path w="62229" h="71120">
                <a:moveTo>
                  <a:pt x="45720" y="28956"/>
                </a:moveTo>
                <a:lnTo>
                  <a:pt x="42862" y="28956"/>
                </a:lnTo>
                <a:lnTo>
                  <a:pt x="41719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720" y="28956"/>
                </a:lnTo>
                <a:close/>
              </a:path>
              <a:path w="62229" h="71120">
                <a:moveTo>
                  <a:pt x="55816" y="4000"/>
                </a:moveTo>
                <a:lnTo>
                  <a:pt x="44576" y="4000"/>
                </a:lnTo>
                <a:lnTo>
                  <a:pt x="47053" y="7238"/>
                </a:lnTo>
                <a:lnTo>
                  <a:pt x="47386" y="12573"/>
                </a:lnTo>
                <a:lnTo>
                  <a:pt x="47625" y="18287"/>
                </a:lnTo>
                <a:lnTo>
                  <a:pt x="49911" y="20764"/>
                </a:lnTo>
                <a:lnTo>
                  <a:pt x="56387" y="20764"/>
                </a:lnTo>
                <a:lnTo>
                  <a:pt x="58293" y="19812"/>
                </a:lnTo>
                <a:lnTo>
                  <a:pt x="60960" y="16763"/>
                </a:lnTo>
                <a:lnTo>
                  <a:pt x="61722" y="15049"/>
                </a:lnTo>
                <a:lnTo>
                  <a:pt x="61722" y="9715"/>
                </a:lnTo>
                <a:lnTo>
                  <a:pt x="59817" y="6858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42216" y="6075041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908" y="0"/>
                </a:lnTo>
                <a:lnTo>
                  <a:pt x="23241" y="1714"/>
                </a:lnTo>
                <a:lnTo>
                  <a:pt x="18478" y="4953"/>
                </a:lnTo>
                <a:lnTo>
                  <a:pt x="13906" y="8382"/>
                </a:lnTo>
                <a:lnTo>
                  <a:pt x="11430" y="12573"/>
                </a:lnTo>
                <a:lnTo>
                  <a:pt x="11430" y="20764"/>
                </a:lnTo>
                <a:lnTo>
                  <a:pt x="12763" y="23622"/>
                </a:lnTo>
                <a:lnTo>
                  <a:pt x="17907" y="29146"/>
                </a:lnTo>
                <a:lnTo>
                  <a:pt x="21145" y="31051"/>
                </a:lnTo>
                <a:lnTo>
                  <a:pt x="24955" y="31813"/>
                </a:lnTo>
                <a:lnTo>
                  <a:pt x="14064" y="34638"/>
                </a:lnTo>
                <a:lnTo>
                  <a:pt x="6262" y="39123"/>
                </a:lnTo>
                <a:lnTo>
                  <a:pt x="1568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8" y="69342"/>
                </a:lnTo>
                <a:lnTo>
                  <a:pt x="17145" y="71056"/>
                </a:lnTo>
                <a:lnTo>
                  <a:pt x="34099" y="71056"/>
                </a:lnTo>
                <a:lnTo>
                  <a:pt x="41148" y="69342"/>
                </a:lnTo>
                <a:lnTo>
                  <a:pt x="44778" y="67056"/>
                </a:lnTo>
                <a:lnTo>
                  <a:pt x="21717" y="67056"/>
                </a:lnTo>
                <a:lnTo>
                  <a:pt x="18859" y="63627"/>
                </a:lnTo>
                <a:lnTo>
                  <a:pt x="18859" y="50673"/>
                </a:lnTo>
                <a:lnTo>
                  <a:pt x="20574" y="45338"/>
                </a:lnTo>
                <a:lnTo>
                  <a:pt x="23812" y="40767"/>
                </a:lnTo>
                <a:lnTo>
                  <a:pt x="27050" y="36385"/>
                </a:lnTo>
                <a:lnTo>
                  <a:pt x="31432" y="34099"/>
                </a:lnTo>
                <a:lnTo>
                  <a:pt x="46634" y="34099"/>
                </a:lnTo>
                <a:lnTo>
                  <a:pt x="46862" y="33909"/>
                </a:lnTo>
                <a:lnTo>
                  <a:pt x="46862" y="30670"/>
                </a:lnTo>
                <a:lnTo>
                  <a:pt x="32385" y="30670"/>
                </a:lnTo>
                <a:lnTo>
                  <a:pt x="30480" y="29908"/>
                </a:lnTo>
                <a:lnTo>
                  <a:pt x="27432" y="26860"/>
                </a:lnTo>
                <a:lnTo>
                  <a:pt x="26670" y="24955"/>
                </a:lnTo>
                <a:lnTo>
                  <a:pt x="26670" y="18859"/>
                </a:lnTo>
                <a:lnTo>
                  <a:pt x="27812" y="14668"/>
                </a:lnTo>
                <a:lnTo>
                  <a:pt x="30289" y="10477"/>
                </a:lnTo>
                <a:lnTo>
                  <a:pt x="32575" y="6286"/>
                </a:lnTo>
                <a:lnTo>
                  <a:pt x="35813" y="4000"/>
                </a:lnTo>
                <a:lnTo>
                  <a:pt x="55816" y="4000"/>
                </a:lnTo>
                <a:lnTo>
                  <a:pt x="51816" y="1333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625"/>
                </a:moveTo>
                <a:lnTo>
                  <a:pt x="42100" y="47625"/>
                </a:lnTo>
                <a:lnTo>
                  <a:pt x="38671" y="51244"/>
                </a:lnTo>
                <a:lnTo>
                  <a:pt x="36855" y="59055"/>
                </a:lnTo>
                <a:lnTo>
                  <a:pt x="36195" y="61531"/>
                </a:lnTo>
                <a:lnTo>
                  <a:pt x="35051" y="63627"/>
                </a:lnTo>
                <a:lnTo>
                  <a:pt x="32385" y="66294"/>
                </a:lnTo>
                <a:lnTo>
                  <a:pt x="30099" y="67056"/>
                </a:lnTo>
                <a:lnTo>
                  <a:pt x="44778" y="67056"/>
                </a:lnTo>
                <a:lnTo>
                  <a:pt x="46291" y="66103"/>
                </a:lnTo>
                <a:lnTo>
                  <a:pt x="51625" y="62865"/>
                </a:lnTo>
                <a:lnTo>
                  <a:pt x="54101" y="59055"/>
                </a:lnTo>
                <a:lnTo>
                  <a:pt x="54101" y="52768"/>
                </a:lnTo>
                <a:lnTo>
                  <a:pt x="53530" y="51054"/>
                </a:lnTo>
                <a:lnTo>
                  <a:pt x="52006" y="49720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29" h="71120">
                <a:moveTo>
                  <a:pt x="46634" y="34099"/>
                </a:moveTo>
                <a:lnTo>
                  <a:pt x="37909" y="34099"/>
                </a:lnTo>
                <a:lnTo>
                  <a:pt x="39624" y="34290"/>
                </a:lnTo>
                <a:lnTo>
                  <a:pt x="42672" y="34861"/>
                </a:lnTo>
                <a:lnTo>
                  <a:pt x="45720" y="34861"/>
                </a:lnTo>
                <a:lnTo>
                  <a:pt x="46634" y="34099"/>
                </a:lnTo>
                <a:close/>
              </a:path>
              <a:path w="62229" h="71120">
                <a:moveTo>
                  <a:pt x="45720" y="28956"/>
                </a:moveTo>
                <a:lnTo>
                  <a:pt x="42862" y="28956"/>
                </a:lnTo>
                <a:lnTo>
                  <a:pt x="41719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720" y="28956"/>
                </a:lnTo>
                <a:close/>
              </a:path>
              <a:path w="62229" h="71120">
                <a:moveTo>
                  <a:pt x="55816" y="4000"/>
                </a:moveTo>
                <a:lnTo>
                  <a:pt x="44576" y="4000"/>
                </a:lnTo>
                <a:lnTo>
                  <a:pt x="47053" y="7238"/>
                </a:lnTo>
                <a:lnTo>
                  <a:pt x="47434" y="13335"/>
                </a:lnTo>
                <a:lnTo>
                  <a:pt x="47815" y="18287"/>
                </a:lnTo>
                <a:lnTo>
                  <a:pt x="50101" y="20764"/>
                </a:lnTo>
                <a:lnTo>
                  <a:pt x="56387" y="20764"/>
                </a:lnTo>
                <a:lnTo>
                  <a:pt x="58293" y="19812"/>
                </a:lnTo>
                <a:lnTo>
                  <a:pt x="60960" y="16763"/>
                </a:lnTo>
                <a:lnTo>
                  <a:pt x="61722" y="15049"/>
                </a:lnTo>
                <a:lnTo>
                  <a:pt x="61722" y="9715"/>
                </a:lnTo>
                <a:lnTo>
                  <a:pt x="59817" y="6858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873614" y="5983213"/>
            <a:ext cx="307530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62330" algn="l"/>
              </a:tabLst>
            </a:pPr>
            <a:r>
              <a:rPr sz="1800" spc="-7" baseline="4629" dirty="0">
                <a:latin typeface="Times New Roman"/>
                <a:cs typeface="Times New Roman"/>
              </a:rPr>
              <a:t>emissivities	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latin typeface="Times New Roman"/>
                <a:cs typeface="Times New Roman"/>
              </a:rPr>
              <a:t>= 0.5 </a:t>
            </a:r>
            <a:r>
              <a:rPr sz="1800" baseline="4629" dirty="0">
                <a:latin typeface="Times New Roman"/>
                <a:cs typeface="Times New Roman"/>
              </a:rPr>
              <a:t>and </a:t>
            </a:r>
            <a:r>
              <a:rPr sz="850" b="1" i="1" spc="-25" dirty="0">
                <a:latin typeface="Times New Roman"/>
                <a:cs typeface="Times New Roman"/>
              </a:rPr>
              <a:t>2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22" baseline="4444" dirty="0">
                <a:latin typeface="Times New Roman"/>
                <a:cs typeface="Times New Roman"/>
              </a:rPr>
              <a:t>0.7</a:t>
            </a:r>
            <a:r>
              <a:rPr sz="1800" spc="-22" baseline="4629" dirty="0">
                <a:latin typeface="Times New Roman"/>
                <a:cs typeface="Times New Roman"/>
              </a:rPr>
              <a:t>,</a:t>
            </a:r>
            <a:r>
              <a:rPr sz="1800" spc="-52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respectively.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73614" y="6153477"/>
            <a:ext cx="307657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Times New Roman"/>
                <a:cs typeface="Times New Roman"/>
              </a:rPr>
              <a:t>Determine the net rate of radiation </a:t>
            </a:r>
            <a:r>
              <a:rPr sz="120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  between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two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spheres.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Also,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determine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48116" y="6503996"/>
            <a:ext cx="3135630" cy="167132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 marR="37465" algn="just">
              <a:lnSpc>
                <a:spcPct val="93700"/>
              </a:lnSpc>
              <a:spcBef>
                <a:spcPts val="190"/>
              </a:spcBef>
            </a:pPr>
            <a:r>
              <a:rPr sz="1200" spc="-5" dirty="0">
                <a:latin typeface="Times New Roman"/>
                <a:cs typeface="Times New Roman"/>
              </a:rPr>
              <a:t>convection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dirty="0">
                <a:latin typeface="Times New Roman"/>
                <a:cs typeface="Times New Roman"/>
              </a:rPr>
              <a:t>transfer </a:t>
            </a:r>
            <a:r>
              <a:rPr sz="1200" spc="-5" dirty="0">
                <a:latin typeface="Times New Roman"/>
                <a:cs typeface="Times New Roman"/>
              </a:rPr>
              <a:t>coefficient at the outer  surface if both the surrounding medium and the  surrounding surfaces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at </a:t>
            </a:r>
            <a:r>
              <a:rPr sz="1250" b="1" i="1" spc="-20" dirty="0">
                <a:latin typeface="Times New Roman"/>
                <a:cs typeface="Times New Roman"/>
              </a:rPr>
              <a:t>30C°</a:t>
            </a:r>
            <a:r>
              <a:rPr sz="1200" spc="-2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Assume the  </a:t>
            </a:r>
            <a:r>
              <a:rPr sz="1200" dirty="0">
                <a:latin typeface="Times New Roman"/>
                <a:cs typeface="Times New Roman"/>
              </a:rPr>
              <a:t>emissivity </a:t>
            </a:r>
            <a:r>
              <a:rPr sz="1200" spc="-5" dirty="0">
                <a:latin typeface="Times New Roman"/>
                <a:cs typeface="Times New Roman"/>
              </a:rPr>
              <a:t>of the </a:t>
            </a:r>
            <a:r>
              <a:rPr sz="1200" dirty="0">
                <a:latin typeface="Times New Roman"/>
                <a:cs typeface="Times New Roman"/>
              </a:rPr>
              <a:t>outer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00" spc="-15" dirty="0">
                <a:latin typeface="Times New Roman"/>
                <a:cs typeface="Times New Roman"/>
              </a:rPr>
              <a:t>is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0.35</a:t>
            </a:r>
            <a:r>
              <a:rPr sz="1200" spc="-2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955040" algn="just">
              <a:lnSpc>
                <a:spcPts val="1390"/>
              </a:lnSpc>
            </a:pPr>
            <a:r>
              <a:rPr sz="1250" b="1" i="1" u="heavy" spc="-30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Answers: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 1669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W,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5.04</a:t>
            </a:r>
            <a:r>
              <a:rPr sz="1250" b="1" i="1" spc="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W/m</a:t>
            </a:r>
            <a:r>
              <a:rPr sz="1275" b="1" i="1" spc="-37" baseline="26143" dirty="0">
                <a:solidFill>
                  <a:srgbClr val="F60896"/>
                </a:solidFill>
                <a:latin typeface="Times New Roman"/>
                <a:cs typeface="Times New Roman"/>
              </a:rPr>
              <a:t>2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·C°</a:t>
            </a:r>
            <a:endParaRPr sz="1250">
              <a:latin typeface="Times New Roman"/>
              <a:cs typeface="Times New Roman"/>
            </a:endParaRPr>
          </a:p>
          <a:p>
            <a:pPr marL="38100" marR="30480" indent="-635" algn="just">
              <a:lnSpc>
                <a:spcPct val="93300"/>
              </a:lnSpc>
              <a:spcBef>
                <a:spcPts val="425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8.20-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spherical </a:t>
            </a:r>
            <a:r>
              <a:rPr sz="1200" spc="-5" dirty="0">
                <a:latin typeface="Times New Roman"/>
                <a:cs typeface="Times New Roman"/>
              </a:rPr>
              <a:t>tank of diameter </a:t>
            </a:r>
            <a:r>
              <a:rPr sz="1250" b="1" i="1" spc="-40" dirty="0">
                <a:latin typeface="Times New Roman"/>
                <a:cs typeface="Times New Roman"/>
              </a:rPr>
              <a:t>D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dirty="0">
                <a:latin typeface="Times New Roman"/>
                <a:cs typeface="Times New Roman"/>
              </a:rPr>
              <a:t>2m </a:t>
            </a:r>
            <a:r>
              <a:rPr sz="1200" spc="-1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filled </a:t>
            </a:r>
            <a:r>
              <a:rPr sz="1200" spc="-5" dirty="0">
                <a:latin typeface="Times New Roman"/>
                <a:cs typeface="Times New Roman"/>
              </a:rPr>
              <a:t>with liquid nitrogen at </a:t>
            </a:r>
            <a:r>
              <a:rPr sz="1250" b="1" i="1" spc="5" dirty="0">
                <a:latin typeface="Times New Roman"/>
                <a:cs typeface="Times New Roman"/>
              </a:rPr>
              <a:t>100K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kept in an  </a:t>
            </a:r>
            <a:r>
              <a:rPr sz="1200" dirty="0">
                <a:latin typeface="Times New Roman"/>
                <a:cs typeface="Times New Roman"/>
              </a:rPr>
              <a:t>evacuated </a:t>
            </a:r>
            <a:r>
              <a:rPr sz="1200" spc="-5" dirty="0">
                <a:latin typeface="Times New Roman"/>
                <a:cs typeface="Times New Roman"/>
              </a:rPr>
              <a:t>cubic enclosure whose </a:t>
            </a:r>
            <a:r>
              <a:rPr sz="1200" dirty="0">
                <a:latin typeface="Times New Roman"/>
                <a:cs typeface="Times New Roman"/>
              </a:rPr>
              <a:t>sides </a:t>
            </a:r>
            <a:r>
              <a:rPr sz="1200" spc="-5" dirty="0">
                <a:latin typeface="Times New Roman"/>
                <a:cs typeface="Times New Roman"/>
              </a:rPr>
              <a:t>are </a:t>
            </a:r>
            <a:r>
              <a:rPr sz="1250" b="1" i="1" dirty="0">
                <a:latin typeface="Times New Roman"/>
                <a:cs typeface="Times New Roman"/>
              </a:rPr>
              <a:t>3m  </a:t>
            </a:r>
            <a:r>
              <a:rPr sz="1200" spc="-5" dirty="0">
                <a:latin typeface="Times New Roman"/>
                <a:cs typeface="Times New Roman"/>
              </a:rPr>
              <a:t>long.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emissivities </a:t>
            </a:r>
            <a:r>
              <a:rPr sz="1200" spc="-5" dirty="0">
                <a:latin typeface="Times New Roman"/>
                <a:cs typeface="Times New Roman"/>
              </a:rPr>
              <a:t>of the spherical tank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194744" y="8237597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908" y="0"/>
                </a:lnTo>
                <a:lnTo>
                  <a:pt x="23431" y="1714"/>
                </a:lnTo>
                <a:lnTo>
                  <a:pt x="18668" y="4952"/>
                </a:lnTo>
                <a:lnTo>
                  <a:pt x="13906" y="8381"/>
                </a:lnTo>
                <a:lnTo>
                  <a:pt x="11429" y="12572"/>
                </a:lnTo>
                <a:lnTo>
                  <a:pt x="11429" y="20764"/>
                </a:lnTo>
                <a:lnTo>
                  <a:pt x="25145" y="31813"/>
                </a:lnTo>
                <a:lnTo>
                  <a:pt x="14144" y="34638"/>
                </a:lnTo>
                <a:lnTo>
                  <a:pt x="6286" y="39123"/>
                </a:lnTo>
                <a:lnTo>
                  <a:pt x="1571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285" y="62293"/>
                </a:lnTo>
                <a:lnTo>
                  <a:pt x="10858" y="69341"/>
                </a:lnTo>
                <a:lnTo>
                  <a:pt x="17144" y="71056"/>
                </a:lnTo>
                <a:lnTo>
                  <a:pt x="34289" y="71056"/>
                </a:lnTo>
                <a:lnTo>
                  <a:pt x="41147" y="69341"/>
                </a:lnTo>
                <a:lnTo>
                  <a:pt x="44778" y="67056"/>
                </a:lnTo>
                <a:lnTo>
                  <a:pt x="21716" y="67056"/>
                </a:lnTo>
                <a:lnTo>
                  <a:pt x="19050" y="63626"/>
                </a:lnTo>
                <a:lnTo>
                  <a:pt x="19050" y="50672"/>
                </a:lnTo>
                <a:lnTo>
                  <a:pt x="20573" y="45338"/>
                </a:lnTo>
                <a:lnTo>
                  <a:pt x="23812" y="40766"/>
                </a:lnTo>
                <a:lnTo>
                  <a:pt x="27050" y="36385"/>
                </a:lnTo>
                <a:lnTo>
                  <a:pt x="31432" y="34099"/>
                </a:lnTo>
                <a:lnTo>
                  <a:pt x="46672" y="34099"/>
                </a:lnTo>
                <a:lnTo>
                  <a:pt x="46862" y="33908"/>
                </a:lnTo>
                <a:lnTo>
                  <a:pt x="46862" y="30670"/>
                </a:lnTo>
                <a:lnTo>
                  <a:pt x="32384" y="30670"/>
                </a:lnTo>
                <a:lnTo>
                  <a:pt x="30479" y="29908"/>
                </a:lnTo>
                <a:lnTo>
                  <a:pt x="27431" y="26860"/>
                </a:lnTo>
                <a:lnTo>
                  <a:pt x="26669" y="24955"/>
                </a:lnTo>
                <a:lnTo>
                  <a:pt x="26669" y="18859"/>
                </a:lnTo>
                <a:lnTo>
                  <a:pt x="27812" y="14668"/>
                </a:lnTo>
                <a:lnTo>
                  <a:pt x="32765" y="6286"/>
                </a:lnTo>
                <a:lnTo>
                  <a:pt x="36004" y="4000"/>
                </a:lnTo>
                <a:lnTo>
                  <a:pt x="55816" y="4000"/>
                </a:lnTo>
                <a:lnTo>
                  <a:pt x="51815" y="1333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625"/>
                </a:moveTo>
                <a:lnTo>
                  <a:pt x="42100" y="47625"/>
                </a:lnTo>
                <a:lnTo>
                  <a:pt x="38862" y="51244"/>
                </a:lnTo>
                <a:lnTo>
                  <a:pt x="36956" y="58674"/>
                </a:lnTo>
                <a:lnTo>
                  <a:pt x="36385" y="61531"/>
                </a:lnTo>
                <a:lnTo>
                  <a:pt x="35242" y="63626"/>
                </a:lnTo>
                <a:lnTo>
                  <a:pt x="33718" y="64960"/>
                </a:lnTo>
                <a:lnTo>
                  <a:pt x="32384" y="66293"/>
                </a:lnTo>
                <a:lnTo>
                  <a:pt x="30289" y="67056"/>
                </a:lnTo>
                <a:lnTo>
                  <a:pt x="44778" y="67056"/>
                </a:lnTo>
                <a:lnTo>
                  <a:pt x="46291" y="66103"/>
                </a:lnTo>
                <a:lnTo>
                  <a:pt x="51625" y="62864"/>
                </a:lnTo>
                <a:lnTo>
                  <a:pt x="54292" y="59054"/>
                </a:lnTo>
                <a:lnTo>
                  <a:pt x="54292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2" y="48387"/>
                </a:lnTo>
                <a:lnTo>
                  <a:pt x="48958" y="47625"/>
                </a:lnTo>
                <a:close/>
              </a:path>
              <a:path w="62229" h="71120">
                <a:moveTo>
                  <a:pt x="46672" y="34099"/>
                </a:moveTo>
                <a:lnTo>
                  <a:pt x="37909" y="34099"/>
                </a:lnTo>
                <a:lnTo>
                  <a:pt x="39623" y="34289"/>
                </a:lnTo>
                <a:lnTo>
                  <a:pt x="41909" y="34670"/>
                </a:lnTo>
                <a:lnTo>
                  <a:pt x="42671" y="34861"/>
                </a:lnTo>
                <a:lnTo>
                  <a:pt x="45910" y="34861"/>
                </a:lnTo>
                <a:lnTo>
                  <a:pt x="46672" y="34099"/>
                </a:lnTo>
                <a:close/>
              </a:path>
              <a:path w="62229" h="71120">
                <a:moveTo>
                  <a:pt x="45910" y="28956"/>
                </a:moveTo>
                <a:lnTo>
                  <a:pt x="43052" y="28956"/>
                </a:lnTo>
                <a:lnTo>
                  <a:pt x="41909" y="29146"/>
                </a:lnTo>
                <a:lnTo>
                  <a:pt x="40385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910" y="28956"/>
                </a:lnTo>
                <a:close/>
              </a:path>
              <a:path w="62229" h="71120">
                <a:moveTo>
                  <a:pt x="55816" y="4000"/>
                </a:moveTo>
                <a:lnTo>
                  <a:pt x="44576" y="4000"/>
                </a:lnTo>
                <a:lnTo>
                  <a:pt x="47053" y="7238"/>
                </a:lnTo>
                <a:lnTo>
                  <a:pt x="47434" y="13334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2" y="19812"/>
                </a:lnTo>
                <a:lnTo>
                  <a:pt x="59816" y="18287"/>
                </a:lnTo>
                <a:lnTo>
                  <a:pt x="61150" y="16763"/>
                </a:lnTo>
                <a:lnTo>
                  <a:pt x="61721" y="15049"/>
                </a:lnTo>
                <a:lnTo>
                  <a:pt x="61721" y="9715"/>
                </a:lnTo>
                <a:lnTo>
                  <a:pt x="59816" y="6857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75451" y="8237597"/>
            <a:ext cx="62230" cy="71120"/>
          </a:xfrm>
          <a:custGeom>
            <a:avLst/>
            <a:gdLst/>
            <a:ahLst/>
            <a:cxnLst/>
            <a:rect l="l" t="t" r="r" b="b"/>
            <a:pathLst>
              <a:path w="62229" h="71120">
                <a:moveTo>
                  <a:pt x="45910" y="0"/>
                </a:moveTo>
                <a:lnTo>
                  <a:pt x="29908" y="0"/>
                </a:lnTo>
                <a:lnTo>
                  <a:pt x="23240" y="1714"/>
                </a:lnTo>
                <a:lnTo>
                  <a:pt x="18669" y="4952"/>
                </a:lnTo>
                <a:lnTo>
                  <a:pt x="13906" y="8381"/>
                </a:lnTo>
                <a:lnTo>
                  <a:pt x="11429" y="12572"/>
                </a:lnTo>
                <a:lnTo>
                  <a:pt x="11429" y="20764"/>
                </a:lnTo>
                <a:lnTo>
                  <a:pt x="12763" y="23621"/>
                </a:lnTo>
                <a:lnTo>
                  <a:pt x="17907" y="29146"/>
                </a:lnTo>
                <a:lnTo>
                  <a:pt x="21145" y="31051"/>
                </a:lnTo>
                <a:lnTo>
                  <a:pt x="24955" y="31813"/>
                </a:lnTo>
                <a:lnTo>
                  <a:pt x="14064" y="34638"/>
                </a:lnTo>
                <a:lnTo>
                  <a:pt x="6262" y="39123"/>
                </a:lnTo>
                <a:lnTo>
                  <a:pt x="1568" y="45288"/>
                </a:lnTo>
                <a:lnTo>
                  <a:pt x="76" y="52768"/>
                </a:lnTo>
                <a:lnTo>
                  <a:pt x="0" y="58102"/>
                </a:lnTo>
                <a:lnTo>
                  <a:pt x="2095" y="62293"/>
                </a:lnTo>
                <a:lnTo>
                  <a:pt x="6476" y="65722"/>
                </a:lnTo>
                <a:lnTo>
                  <a:pt x="10668" y="69341"/>
                </a:lnTo>
                <a:lnTo>
                  <a:pt x="17145" y="71056"/>
                </a:lnTo>
                <a:lnTo>
                  <a:pt x="34289" y="71056"/>
                </a:lnTo>
                <a:lnTo>
                  <a:pt x="41148" y="69341"/>
                </a:lnTo>
                <a:lnTo>
                  <a:pt x="44778" y="67056"/>
                </a:lnTo>
                <a:lnTo>
                  <a:pt x="21716" y="67056"/>
                </a:lnTo>
                <a:lnTo>
                  <a:pt x="18859" y="63626"/>
                </a:lnTo>
                <a:lnTo>
                  <a:pt x="18859" y="50672"/>
                </a:lnTo>
                <a:lnTo>
                  <a:pt x="20574" y="45338"/>
                </a:lnTo>
                <a:lnTo>
                  <a:pt x="23812" y="40766"/>
                </a:lnTo>
                <a:lnTo>
                  <a:pt x="27050" y="36385"/>
                </a:lnTo>
                <a:lnTo>
                  <a:pt x="31432" y="34099"/>
                </a:lnTo>
                <a:lnTo>
                  <a:pt x="46672" y="34099"/>
                </a:lnTo>
                <a:lnTo>
                  <a:pt x="46862" y="33908"/>
                </a:lnTo>
                <a:lnTo>
                  <a:pt x="46862" y="30670"/>
                </a:lnTo>
                <a:lnTo>
                  <a:pt x="32385" y="30670"/>
                </a:lnTo>
                <a:lnTo>
                  <a:pt x="30479" y="29908"/>
                </a:lnTo>
                <a:lnTo>
                  <a:pt x="27432" y="26860"/>
                </a:lnTo>
                <a:lnTo>
                  <a:pt x="26670" y="24955"/>
                </a:lnTo>
                <a:lnTo>
                  <a:pt x="26670" y="18859"/>
                </a:lnTo>
                <a:lnTo>
                  <a:pt x="27812" y="14668"/>
                </a:lnTo>
                <a:lnTo>
                  <a:pt x="32765" y="6286"/>
                </a:lnTo>
                <a:lnTo>
                  <a:pt x="36004" y="4000"/>
                </a:lnTo>
                <a:lnTo>
                  <a:pt x="55816" y="4000"/>
                </a:lnTo>
                <a:lnTo>
                  <a:pt x="51815" y="1333"/>
                </a:lnTo>
                <a:lnTo>
                  <a:pt x="45910" y="0"/>
                </a:lnTo>
                <a:close/>
              </a:path>
              <a:path w="62229" h="71120">
                <a:moveTo>
                  <a:pt x="48958" y="47625"/>
                </a:moveTo>
                <a:lnTo>
                  <a:pt x="42100" y="47625"/>
                </a:lnTo>
                <a:lnTo>
                  <a:pt x="38862" y="51244"/>
                </a:lnTo>
                <a:lnTo>
                  <a:pt x="36855" y="59054"/>
                </a:lnTo>
                <a:lnTo>
                  <a:pt x="36195" y="61531"/>
                </a:lnTo>
                <a:lnTo>
                  <a:pt x="35242" y="63626"/>
                </a:lnTo>
                <a:lnTo>
                  <a:pt x="33718" y="64960"/>
                </a:lnTo>
                <a:lnTo>
                  <a:pt x="32385" y="66293"/>
                </a:lnTo>
                <a:lnTo>
                  <a:pt x="30289" y="67056"/>
                </a:lnTo>
                <a:lnTo>
                  <a:pt x="44778" y="67056"/>
                </a:lnTo>
                <a:lnTo>
                  <a:pt x="46291" y="66103"/>
                </a:lnTo>
                <a:lnTo>
                  <a:pt x="51625" y="62864"/>
                </a:lnTo>
                <a:lnTo>
                  <a:pt x="54101" y="59054"/>
                </a:lnTo>
                <a:lnTo>
                  <a:pt x="54101" y="52768"/>
                </a:lnTo>
                <a:lnTo>
                  <a:pt x="53530" y="51053"/>
                </a:lnTo>
                <a:lnTo>
                  <a:pt x="52006" y="49720"/>
                </a:lnTo>
                <a:lnTo>
                  <a:pt x="50673" y="48387"/>
                </a:lnTo>
                <a:lnTo>
                  <a:pt x="48958" y="47625"/>
                </a:lnTo>
                <a:close/>
              </a:path>
              <a:path w="62229" h="71120">
                <a:moveTo>
                  <a:pt x="46672" y="34099"/>
                </a:moveTo>
                <a:lnTo>
                  <a:pt x="37909" y="34099"/>
                </a:lnTo>
                <a:lnTo>
                  <a:pt x="39624" y="34289"/>
                </a:lnTo>
                <a:lnTo>
                  <a:pt x="41910" y="34670"/>
                </a:lnTo>
                <a:lnTo>
                  <a:pt x="42672" y="34861"/>
                </a:lnTo>
                <a:lnTo>
                  <a:pt x="45910" y="34861"/>
                </a:lnTo>
                <a:lnTo>
                  <a:pt x="46672" y="34099"/>
                </a:lnTo>
                <a:close/>
              </a:path>
              <a:path w="62229" h="71120">
                <a:moveTo>
                  <a:pt x="45910" y="28956"/>
                </a:moveTo>
                <a:lnTo>
                  <a:pt x="43052" y="28956"/>
                </a:lnTo>
                <a:lnTo>
                  <a:pt x="41910" y="29146"/>
                </a:lnTo>
                <a:lnTo>
                  <a:pt x="40386" y="29527"/>
                </a:lnTo>
                <a:lnTo>
                  <a:pt x="37528" y="30289"/>
                </a:lnTo>
                <a:lnTo>
                  <a:pt x="35623" y="30670"/>
                </a:lnTo>
                <a:lnTo>
                  <a:pt x="46862" y="30670"/>
                </a:lnTo>
                <a:lnTo>
                  <a:pt x="46862" y="29908"/>
                </a:lnTo>
                <a:lnTo>
                  <a:pt x="45910" y="28956"/>
                </a:lnTo>
                <a:close/>
              </a:path>
              <a:path w="62229" h="71120">
                <a:moveTo>
                  <a:pt x="55816" y="4000"/>
                </a:moveTo>
                <a:lnTo>
                  <a:pt x="44576" y="4000"/>
                </a:lnTo>
                <a:lnTo>
                  <a:pt x="47053" y="7238"/>
                </a:lnTo>
                <a:lnTo>
                  <a:pt x="47434" y="13334"/>
                </a:lnTo>
                <a:lnTo>
                  <a:pt x="47815" y="18287"/>
                </a:lnTo>
                <a:lnTo>
                  <a:pt x="50101" y="20764"/>
                </a:lnTo>
                <a:lnTo>
                  <a:pt x="56578" y="20764"/>
                </a:lnTo>
                <a:lnTo>
                  <a:pt x="58293" y="19812"/>
                </a:lnTo>
                <a:lnTo>
                  <a:pt x="59626" y="18287"/>
                </a:lnTo>
                <a:lnTo>
                  <a:pt x="61150" y="16763"/>
                </a:lnTo>
                <a:lnTo>
                  <a:pt x="61722" y="15049"/>
                </a:lnTo>
                <a:lnTo>
                  <a:pt x="61722" y="9715"/>
                </a:lnTo>
                <a:lnTo>
                  <a:pt x="59816" y="6857"/>
                </a:lnTo>
                <a:lnTo>
                  <a:pt x="55816" y="4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41849" y="8197377"/>
            <a:ext cx="1158875" cy="154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4105" algn="l"/>
              </a:tabLst>
            </a:pPr>
            <a:r>
              <a:rPr sz="850" b="1" i="1" spc="-25" dirty="0">
                <a:latin typeface="Times New Roman"/>
                <a:cs typeface="Times New Roman"/>
              </a:rPr>
              <a:t>1	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873614" y="8132111"/>
            <a:ext cx="307848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551305" algn="l"/>
                <a:tab pos="2633980" algn="l"/>
              </a:tabLst>
            </a:pPr>
            <a:r>
              <a:rPr sz="1200" spc="-5" dirty="0">
                <a:latin typeface="Times New Roman"/>
                <a:cs typeface="Times New Roman"/>
              </a:rPr>
              <a:t>the  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enclosure  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are	</a:t>
            </a:r>
            <a:r>
              <a:rPr sz="1250" b="1" i="1" spc="-30" dirty="0">
                <a:latin typeface="Times New Roman"/>
                <a:cs typeface="Times New Roman"/>
              </a:rPr>
              <a:t>=  </a:t>
            </a:r>
            <a:r>
              <a:rPr sz="1250" b="1" i="1" spc="55" dirty="0">
                <a:latin typeface="Times New Roman"/>
                <a:cs typeface="Times New Roman"/>
              </a:rPr>
              <a:t> </a:t>
            </a:r>
            <a:r>
              <a:rPr sz="1250" b="1" i="1" spc="-30" dirty="0">
                <a:latin typeface="Times New Roman"/>
                <a:cs typeface="Times New Roman"/>
              </a:rPr>
              <a:t>0.1  </a:t>
            </a:r>
            <a:r>
              <a:rPr sz="1250" b="1" i="1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	</a:t>
            </a:r>
            <a:r>
              <a:rPr sz="1250" b="1" i="1" spc="-30" dirty="0">
                <a:latin typeface="Times New Roman"/>
                <a:cs typeface="Times New Roman"/>
              </a:rPr>
              <a:t>=</a:t>
            </a:r>
            <a:r>
              <a:rPr sz="1250" b="1" i="1" spc="240" dirty="0">
                <a:latin typeface="Times New Roman"/>
                <a:cs typeface="Times New Roman"/>
              </a:rPr>
              <a:t> </a:t>
            </a:r>
            <a:r>
              <a:rPr sz="1250" b="1" i="1" spc="-20" dirty="0">
                <a:latin typeface="Times New Roman"/>
                <a:cs typeface="Times New Roman"/>
              </a:rPr>
              <a:t>0.8</a:t>
            </a:r>
            <a:r>
              <a:rPr sz="1200" spc="-20" dirty="0">
                <a:latin typeface="Times New Roman"/>
                <a:cs typeface="Times New Roman"/>
              </a:rPr>
              <a:t>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73614" y="8317557"/>
            <a:ext cx="3077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respectively. </a:t>
            </a:r>
            <a:r>
              <a:rPr sz="1200" spc="-1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temperature of the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cubic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73614" y="8482631"/>
            <a:ext cx="3077210" cy="5753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just">
              <a:lnSpc>
                <a:spcPct val="95500"/>
              </a:lnSpc>
              <a:spcBef>
                <a:spcPts val="185"/>
              </a:spcBef>
            </a:pPr>
            <a:r>
              <a:rPr sz="1200" spc="-5" dirty="0">
                <a:latin typeface="Times New Roman"/>
                <a:cs typeface="Times New Roman"/>
              </a:rPr>
              <a:t>enclosure is </a:t>
            </a:r>
            <a:r>
              <a:rPr sz="1200" dirty="0">
                <a:latin typeface="Times New Roman"/>
                <a:cs typeface="Times New Roman"/>
              </a:rPr>
              <a:t>measured </a:t>
            </a:r>
            <a:r>
              <a:rPr sz="1200" spc="-5" dirty="0">
                <a:latin typeface="Times New Roman"/>
                <a:cs typeface="Times New Roman"/>
              </a:rPr>
              <a:t>to be </a:t>
            </a:r>
            <a:r>
              <a:rPr sz="1250" b="1" i="1" spc="-20" dirty="0">
                <a:latin typeface="Times New Roman"/>
                <a:cs typeface="Times New Roman"/>
              </a:rPr>
              <a:t>240K</a:t>
            </a:r>
            <a:r>
              <a:rPr sz="1200" spc="-2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determine the  net rate of radiation heat transfer to the liquid  nitrogen. </a:t>
            </a:r>
            <a:r>
              <a:rPr sz="1250" b="1" i="1" u="heavy" spc="-2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228</a:t>
            </a:r>
            <a:r>
              <a:rPr sz="1250" b="1" i="1" spc="2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85" dirty="0">
                <a:solidFill>
                  <a:srgbClr val="F60896"/>
                </a:solidFill>
                <a:latin typeface="Times New Roman"/>
                <a:cs typeface="Times New Roman"/>
              </a:rPr>
              <a:t>W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00200" y="807717"/>
            <a:ext cx="2048256" cy="1158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9405" y="1511855"/>
            <a:ext cx="7378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Prob.(8.11)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16050" y="5398055"/>
            <a:ext cx="7346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50" dirty="0">
                <a:solidFill>
                  <a:srgbClr val="F60896"/>
                </a:solidFill>
                <a:latin typeface="Times New Roman"/>
                <a:cs typeface="Times New Roman"/>
              </a:rPr>
              <a:t>P</a:t>
            </a:r>
            <a:r>
              <a:rPr sz="1250" b="1" i="1" spc="-10" dirty="0">
                <a:solidFill>
                  <a:srgbClr val="F60896"/>
                </a:solidFill>
                <a:latin typeface="Times New Roman"/>
                <a:cs typeface="Times New Roman"/>
              </a:rPr>
              <a:t>r</a:t>
            </a:r>
            <a:r>
              <a:rPr sz="1250" b="1" i="1" spc="5" dirty="0">
                <a:solidFill>
                  <a:srgbClr val="F60896"/>
                </a:solidFill>
                <a:latin typeface="Times New Roman"/>
                <a:cs typeface="Times New Roman"/>
              </a:rPr>
              <a:t>o</a:t>
            </a:r>
            <a:r>
              <a:rPr sz="1250" b="1" i="1" spc="-65" dirty="0">
                <a:solidFill>
                  <a:srgbClr val="F60896"/>
                </a:solidFill>
                <a:latin typeface="Times New Roman"/>
                <a:cs typeface="Times New Roman"/>
              </a:rPr>
              <a:t>b</a:t>
            </a:r>
            <a:r>
              <a:rPr sz="1250" b="1" i="1" spc="-5" dirty="0">
                <a:solidFill>
                  <a:srgbClr val="F60896"/>
                </a:solidFill>
                <a:latin typeface="Times New Roman"/>
                <a:cs typeface="Times New Roman"/>
              </a:rPr>
              <a:t>.</a:t>
            </a:r>
            <a:r>
              <a:rPr sz="1250" b="1" i="1" spc="-40" dirty="0">
                <a:solidFill>
                  <a:srgbClr val="F60896"/>
                </a:solidFill>
                <a:latin typeface="Times New Roman"/>
                <a:cs typeface="Times New Roman"/>
              </a:rPr>
              <a:t>(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8.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13)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124455" y="4745733"/>
            <a:ext cx="1554480" cy="999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973926" y="9628678"/>
            <a:ext cx="73469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50" dirty="0">
                <a:solidFill>
                  <a:srgbClr val="F60896"/>
                </a:solidFill>
                <a:latin typeface="Times New Roman"/>
                <a:cs typeface="Times New Roman"/>
              </a:rPr>
              <a:t>P</a:t>
            </a:r>
            <a:r>
              <a:rPr sz="1250" b="1" i="1" spc="-10" dirty="0">
                <a:solidFill>
                  <a:srgbClr val="F60896"/>
                </a:solidFill>
                <a:latin typeface="Times New Roman"/>
                <a:cs typeface="Times New Roman"/>
              </a:rPr>
              <a:t>r</a:t>
            </a:r>
            <a:r>
              <a:rPr sz="1250" b="1" i="1" spc="5" dirty="0">
                <a:solidFill>
                  <a:srgbClr val="F60896"/>
                </a:solidFill>
                <a:latin typeface="Times New Roman"/>
                <a:cs typeface="Times New Roman"/>
              </a:rPr>
              <a:t>o</a:t>
            </a:r>
            <a:r>
              <a:rPr sz="1250" b="1" i="1" spc="-65" dirty="0">
                <a:solidFill>
                  <a:srgbClr val="F60896"/>
                </a:solidFill>
                <a:latin typeface="Times New Roman"/>
                <a:cs typeface="Times New Roman"/>
              </a:rPr>
              <a:t>b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.</a:t>
            </a:r>
            <a:r>
              <a:rPr sz="1250" b="1" i="1" spc="-15" dirty="0">
                <a:solidFill>
                  <a:srgbClr val="F60896"/>
                </a:solidFill>
                <a:latin typeface="Times New Roman"/>
                <a:cs typeface="Times New Roman"/>
              </a:rPr>
              <a:t>(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8.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20)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800344" y="8857484"/>
            <a:ext cx="1133855" cy="12039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2272" y="10265660"/>
            <a:ext cx="6254750" cy="143510"/>
          </a:xfrm>
          <a:custGeom>
            <a:avLst/>
            <a:gdLst/>
            <a:ahLst/>
            <a:cxnLst/>
            <a:rect l="l" t="t" r="r" b="b"/>
            <a:pathLst>
              <a:path w="6254750" h="143509">
                <a:moveTo>
                  <a:pt x="0" y="143256"/>
                </a:moveTo>
                <a:lnTo>
                  <a:pt x="6254496" y="143256"/>
                </a:lnTo>
                <a:lnTo>
                  <a:pt x="6254496" y="0"/>
                </a:lnTo>
                <a:lnTo>
                  <a:pt x="0" y="0"/>
                </a:lnTo>
                <a:lnTo>
                  <a:pt x="0" y="143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2272" y="10265660"/>
            <a:ext cx="6254750" cy="143510"/>
          </a:xfrm>
          <a:custGeom>
            <a:avLst/>
            <a:gdLst/>
            <a:ahLst/>
            <a:cxnLst/>
            <a:rect l="l" t="t" r="r" b="b"/>
            <a:pathLst>
              <a:path w="6254750" h="143509">
                <a:moveTo>
                  <a:pt x="0" y="143255"/>
                </a:moveTo>
                <a:lnTo>
                  <a:pt x="6254495" y="143255"/>
                </a:lnTo>
                <a:lnTo>
                  <a:pt x="6254495" y="0"/>
                </a:lnTo>
                <a:lnTo>
                  <a:pt x="0" y="0"/>
                </a:lnTo>
                <a:lnTo>
                  <a:pt x="0" y="143255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10219941"/>
            <a:ext cx="6285230" cy="33655"/>
          </a:xfrm>
          <a:custGeom>
            <a:avLst/>
            <a:gdLst/>
            <a:ahLst/>
            <a:cxnLst/>
            <a:rect l="l" t="t" r="r" b="b"/>
            <a:pathLst>
              <a:path w="6285230" h="33654">
                <a:moveTo>
                  <a:pt x="0" y="33527"/>
                </a:moveTo>
                <a:lnTo>
                  <a:pt x="6284976" y="33527"/>
                </a:lnTo>
                <a:lnTo>
                  <a:pt x="6284976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10402820"/>
            <a:ext cx="6285230" cy="9525"/>
          </a:xfrm>
          <a:custGeom>
            <a:avLst/>
            <a:gdLst/>
            <a:ahLst/>
            <a:cxnLst/>
            <a:rect l="l" t="t" r="r" b="b"/>
            <a:pathLst>
              <a:path w="6285230" h="9525">
                <a:moveTo>
                  <a:pt x="0" y="9143"/>
                </a:moveTo>
                <a:lnTo>
                  <a:pt x="6284976" y="9143"/>
                </a:lnTo>
                <a:lnTo>
                  <a:pt x="6284976" y="0"/>
                </a:lnTo>
                <a:lnTo>
                  <a:pt x="0" y="0"/>
                </a:lnTo>
                <a:lnTo>
                  <a:pt x="0" y="91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0101" y="713279"/>
            <a:ext cx="3077210" cy="23221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-635" algn="just">
              <a:lnSpc>
                <a:spcPct val="93200"/>
              </a:lnSpc>
              <a:spcBef>
                <a:spcPts val="220"/>
              </a:spcBef>
            </a:pPr>
            <a:r>
              <a:rPr sz="1250" b="1" i="1" spc="-20" dirty="0">
                <a:solidFill>
                  <a:srgbClr val="F60896"/>
                </a:solidFill>
                <a:latin typeface="Times New Roman"/>
                <a:cs typeface="Times New Roman"/>
              </a:rPr>
              <a:t>8.21- </a:t>
            </a:r>
            <a:r>
              <a:rPr sz="1200" spc="-5" dirty="0">
                <a:latin typeface="Times New Roman"/>
                <a:cs typeface="Times New Roman"/>
              </a:rPr>
              <a:t>Consider two rectangular surfaces  perpendicular to each other with a common edge  which is </a:t>
            </a:r>
            <a:r>
              <a:rPr sz="1250" b="1" i="1" spc="-20" dirty="0">
                <a:latin typeface="Times New Roman"/>
                <a:cs typeface="Times New Roman"/>
              </a:rPr>
              <a:t>1.6m </a:t>
            </a:r>
            <a:r>
              <a:rPr sz="1200" spc="-10" dirty="0">
                <a:latin typeface="Times New Roman"/>
                <a:cs typeface="Times New Roman"/>
              </a:rPr>
              <a:t>long. The </a:t>
            </a:r>
            <a:r>
              <a:rPr sz="1200" spc="-5" dirty="0">
                <a:latin typeface="Times New Roman"/>
                <a:cs typeface="Times New Roman"/>
              </a:rPr>
              <a:t>horizontal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is  </a:t>
            </a:r>
            <a:r>
              <a:rPr sz="1250" b="1" i="1" spc="-15" dirty="0">
                <a:latin typeface="Times New Roman"/>
                <a:cs typeface="Times New Roman"/>
              </a:rPr>
              <a:t>0.8m </a:t>
            </a:r>
            <a:r>
              <a:rPr sz="1200" spc="-5" dirty="0">
                <a:latin typeface="Times New Roman"/>
                <a:cs typeface="Times New Roman"/>
              </a:rPr>
              <a:t>wide and the vertical surface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50" b="1" i="1" spc="-10" dirty="0">
                <a:latin typeface="Times New Roman"/>
                <a:cs typeface="Times New Roman"/>
              </a:rPr>
              <a:t>1.2m </a:t>
            </a:r>
            <a:r>
              <a:rPr sz="1200" spc="-10" dirty="0">
                <a:latin typeface="Times New Roman"/>
                <a:cs typeface="Times New Roman"/>
              </a:rPr>
              <a:t>high.  The </a:t>
            </a:r>
            <a:r>
              <a:rPr sz="1200" spc="-5" dirty="0">
                <a:latin typeface="Times New Roman"/>
                <a:cs typeface="Times New Roman"/>
              </a:rPr>
              <a:t>horizontal surface </a:t>
            </a:r>
            <a:r>
              <a:rPr sz="1200" spc="5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an emissivity of </a:t>
            </a:r>
            <a:r>
              <a:rPr sz="1250" b="1" i="1" spc="-20" dirty="0">
                <a:latin typeface="Times New Roman"/>
                <a:cs typeface="Times New Roman"/>
              </a:rPr>
              <a:t>0.75  </a:t>
            </a:r>
            <a:r>
              <a:rPr sz="1200" spc="-5" dirty="0">
                <a:latin typeface="Times New Roman"/>
                <a:cs typeface="Times New Roman"/>
              </a:rPr>
              <a:t>and is maintained at </a:t>
            </a:r>
            <a:r>
              <a:rPr sz="1250" b="1" i="1" spc="-20" dirty="0">
                <a:latin typeface="Times New Roman"/>
                <a:cs typeface="Times New Roman"/>
              </a:rPr>
              <a:t>400K</a:t>
            </a:r>
            <a:r>
              <a:rPr sz="1200" spc="-2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The vertical surface is  black and is maintained at </a:t>
            </a:r>
            <a:r>
              <a:rPr sz="1250" b="1" i="1" spc="-20" dirty="0">
                <a:latin typeface="Times New Roman"/>
                <a:cs typeface="Times New Roman"/>
              </a:rPr>
              <a:t>550K</a:t>
            </a:r>
            <a:r>
              <a:rPr sz="1200" spc="-20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The backsides  of the surfaces are insulated.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surrounding  surfaces are at </a:t>
            </a:r>
            <a:r>
              <a:rPr sz="1250" b="1" i="1" spc="-25" dirty="0">
                <a:latin typeface="Times New Roman"/>
                <a:cs typeface="Times New Roman"/>
              </a:rPr>
              <a:t>290K</a:t>
            </a:r>
            <a:r>
              <a:rPr sz="1200" spc="-25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and can be considered to  have an emissivity </a:t>
            </a:r>
            <a:r>
              <a:rPr sz="1200" spc="5" dirty="0">
                <a:latin typeface="Times New Roman"/>
                <a:cs typeface="Times New Roman"/>
              </a:rPr>
              <a:t>of </a:t>
            </a:r>
            <a:r>
              <a:rPr sz="1250" b="1" i="1" spc="-20" dirty="0">
                <a:latin typeface="Times New Roman"/>
                <a:cs typeface="Times New Roman"/>
              </a:rPr>
              <a:t>0.85</a:t>
            </a:r>
            <a:r>
              <a:rPr sz="1200" spc="-20" dirty="0">
                <a:latin typeface="Times New Roman"/>
                <a:cs typeface="Times New Roman"/>
              </a:rPr>
              <a:t>. </a:t>
            </a:r>
            <a:r>
              <a:rPr sz="1200" spc="-10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net </a:t>
            </a:r>
            <a:r>
              <a:rPr sz="1200" spc="-5" dirty="0">
                <a:latin typeface="Times New Roman"/>
                <a:cs typeface="Times New Roman"/>
              </a:rPr>
              <a:t>rate  of radiation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transfers between the two  </a:t>
            </a:r>
            <a:r>
              <a:rPr sz="1200" spc="-10" dirty="0">
                <a:latin typeface="Times New Roman"/>
                <a:cs typeface="Times New Roman"/>
              </a:rPr>
              <a:t>surfaces, </a:t>
            </a:r>
            <a:r>
              <a:rPr sz="1200" spc="-5" dirty="0">
                <a:latin typeface="Times New Roman"/>
                <a:cs typeface="Times New Roman"/>
              </a:rPr>
              <a:t>and between the horizontal surface and  the surroundings. </a:t>
            </a:r>
            <a:r>
              <a:rPr sz="1250" b="1" i="1" u="heavy" spc="-25" dirty="0">
                <a:solidFill>
                  <a:srgbClr val="F60896"/>
                </a:solidFill>
                <a:uFill>
                  <a:solidFill>
                    <a:srgbClr val="F60896"/>
                  </a:solidFill>
                </a:uFill>
                <a:latin typeface="Times New Roman"/>
                <a:cs typeface="Times New Roman"/>
              </a:rPr>
              <a:t>Answer:</a:t>
            </a: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1245 </a:t>
            </a:r>
            <a:r>
              <a:rPr sz="1250" b="1" i="1" spc="-35" dirty="0">
                <a:solidFill>
                  <a:srgbClr val="F60896"/>
                </a:solidFill>
                <a:latin typeface="Times New Roman"/>
                <a:cs typeface="Times New Roman"/>
              </a:rPr>
              <a:t>W, </a:t>
            </a:r>
            <a:r>
              <a:rPr sz="1250" b="1" i="1" spc="-30" dirty="0">
                <a:solidFill>
                  <a:srgbClr val="F60896"/>
                </a:solidFill>
                <a:latin typeface="Times New Roman"/>
                <a:cs typeface="Times New Roman"/>
              </a:rPr>
              <a:t>725</a:t>
            </a:r>
            <a:r>
              <a:rPr sz="1250" b="1" i="1" spc="105" dirty="0">
                <a:solidFill>
                  <a:srgbClr val="F60896"/>
                </a:solidFill>
                <a:latin typeface="Times New Roman"/>
                <a:cs typeface="Times New Roman"/>
              </a:rPr>
              <a:t> </a:t>
            </a:r>
            <a:r>
              <a:rPr sz="1250" b="1" i="1" spc="85" dirty="0">
                <a:solidFill>
                  <a:srgbClr val="F60896"/>
                </a:solidFill>
                <a:latin typeface="Times New Roman"/>
                <a:cs typeface="Times New Roman"/>
              </a:rPr>
              <a:t>W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328" y="4026455"/>
            <a:ext cx="73787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25" dirty="0">
                <a:solidFill>
                  <a:srgbClr val="F60896"/>
                </a:solidFill>
                <a:latin typeface="Times New Roman"/>
                <a:cs typeface="Times New Roman"/>
              </a:rPr>
              <a:t>Prob.(8.21)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35608" y="3191253"/>
            <a:ext cx="2243328" cy="1267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6175" y="10253468"/>
            <a:ext cx="6303645" cy="149860"/>
          </a:xfrm>
          <a:custGeom>
            <a:avLst/>
            <a:gdLst/>
            <a:ahLst/>
            <a:cxnLst/>
            <a:rect l="l" t="t" r="r" b="b"/>
            <a:pathLst>
              <a:path w="6303645" h="149859">
                <a:moveTo>
                  <a:pt x="0" y="149351"/>
                </a:moveTo>
                <a:lnTo>
                  <a:pt x="6303263" y="149351"/>
                </a:lnTo>
                <a:lnTo>
                  <a:pt x="6303263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51832" y="743709"/>
            <a:ext cx="2002490" cy="297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1832" y="4401309"/>
            <a:ext cx="2142743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031" y="743709"/>
            <a:ext cx="3999229" cy="5029200"/>
          </a:xfrm>
          <a:custGeom>
            <a:avLst/>
            <a:gdLst/>
            <a:ahLst/>
            <a:cxnLst/>
            <a:rect l="l" t="t" r="r" b="b"/>
            <a:pathLst>
              <a:path w="3999229" h="5029200">
                <a:moveTo>
                  <a:pt x="0" y="5029200"/>
                </a:moveTo>
                <a:lnTo>
                  <a:pt x="3998976" y="5029200"/>
                </a:lnTo>
                <a:lnTo>
                  <a:pt x="3998976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0854" y="998979"/>
            <a:ext cx="28575" cy="70485"/>
          </a:xfrm>
          <a:custGeom>
            <a:avLst/>
            <a:gdLst/>
            <a:ahLst/>
            <a:cxnLst/>
            <a:rect l="l" t="t" r="r" b="b"/>
            <a:pathLst>
              <a:path w="28575" h="70484">
                <a:moveTo>
                  <a:pt x="23050" y="0"/>
                </a:moveTo>
                <a:lnTo>
                  <a:pt x="18859" y="0"/>
                </a:lnTo>
                <a:lnTo>
                  <a:pt x="17145" y="762"/>
                </a:lnTo>
                <a:lnTo>
                  <a:pt x="15811" y="2095"/>
                </a:lnTo>
                <a:lnTo>
                  <a:pt x="14478" y="3619"/>
                </a:lnTo>
                <a:lnTo>
                  <a:pt x="13715" y="5334"/>
                </a:lnTo>
                <a:lnTo>
                  <a:pt x="13715" y="9334"/>
                </a:lnTo>
                <a:lnTo>
                  <a:pt x="14478" y="11049"/>
                </a:lnTo>
                <a:lnTo>
                  <a:pt x="15811" y="12573"/>
                </a:lnTo>
                <a:lnTo>
                  <a:pt x="17335" y="14097"/>
                </a:lnTo>
                <a:lnTo>
                  <a:pt x="19050" y="14668"/>
                </a:lnTo>
                <a:lnTo>
                  <a:pt x="23050" y="14668"/>
                </a:lnTo>
                <a:lnTo>
                  <a:pt x="24764" y="14097"/>
                </a:lnTo>
                <a:lnTo>
                  <a:pt x="26098" y="12573"/>
                </a:lnTo>
                <a:lnTo>
                  <a:pt x="27622" y="11049"/>
                </a:lnTo>
                <a:lnTo>
                  <a:pt x="28384" y="9334"/>
                </a:lnTo>
                <a:lnTo>
                  <a:pt x="28384" y="5334"/>
                </a:lnTo>
                <a:lnTo>
                  <a:pt x="27622" y="3619"/>
                </a:lnTo>
                <a:lnTo>
                  <a:pt x="24764" y="762"/>
                </a:lnTo>
                <a:lnTo>
                  <a:pt x="23050" y="0"/>
                </a:lnTo>
                <a:close/>
              </a:path>
              <a:path w="28575" h="70484">
                <a:moveTo>
                  <a:pt x="24003" y="23050"/>
                </a:moveTo>
                <a:lnTo>
                  <a:pt x="21145" y="23050"/>
                </a:lnTo>
                <a:lnTo>
                  <a:pt x="4190" y="25717"/>
                </a:lnTo>
                <a:lnTo>
                  <a:pt x="3619" y="27813"/>
                </a:lnTo>
                <a:lnTo>
                  <a:pt x="6476" y="27813"/>
                </a:lnTo>
                <a:lnTo>
                  <a:pt x="7239" y="28003"/>
                </a:lnTo>
                <a:lnTo>
                  <a:pt x="8001" y="28575"/>
                </a:lnTo>
                <a:lnTo>
                  <a:pt x="8572" y="29146"/>
                </a:lnTo>
                <a:lnTo>
                  <a:pt x="8762" y="29718"/>
                </a:lnTo>
                <a:lnTo>
                  <a:pt x="8762" y="31623"/>
                </a:lnTo>
                <a:lnTo>
                  <a:pt x="8572" y="33337"/>
                </a:lnTo>
                <a:lnTo>
                  <a:pt x="7810" y="35623"/>
                </a:lnTo>
                <a:lnTo>
                  <a:pt x="952" y="59436"/>
                </a:lnTo>
                <a:lnTo>
                  <a:pt x="381" y="61341"/>
                </a:lnTo>
                <a:lnTo>
                  <a:pt x="126" y="62484"/>
                </a:lnTo>
                <a:lnTo>
                  <a:pt x="0" y="66103"/>
                </a:lnTo>
                <a:lnTo>
                  <a:pt x="762" y="67627"/>
                </a:lnTo>
                <a:lnTo>
                  <a:pt x="2095" y="68770"/>
                </a:lnTo>
                <a:lnTo>
                  <a:pt x="3238" y="69913"/>
                </a:lnTo>
                <a:lnTo>
                  <a:pt x="4953" y="70485"/>
                </a:lnTo>
                <a:lnTo>
                  <a:pt x="12763" y="70485"/>
                </a:lnTo>
                <a:lnTo>
                  <a:pt x="18097" y="66103"/>
                </a:lnTo>
                <a:lnTo>
                  <a:pt x="19490" y="63626"/>
                </a:lnTo>
                <a:lnTo>
                  <a:pt x="14096" y="63626"/>
                </a:lnTo>
                <a:lnTo>
                  <a:pt x="13715" y="63436"/>
                </a:lnTo>
                <a:lnTo>
                  <a:pt x="13525" y="63055"/>
                </a:lnTo>
                <a:lnTo>
                  <a:pt x="13144" y="62865"/>
                </a:lnTo>
                <a:lnTo>
                  <a:pt x="12953" y="62484"/>
                </a:lnTo>
                <a:lnTo>
                  <a:pt x="12953" y="61341"/>
                </a:lnTo>
                <a:lnTo>
                  <a:pt x="13334" y="60198"/>
                </a:lnTo>
                <a:lnTo>
                  <a:pt x="13906" y="58102"/>
                </a:lnTo>
                <a:lnTo>
                  <a:pt x="24003" y="23050"/>
                </a:lnTo>
                <a:close/>
              </a:path>
              <a:path w="28575" h="70484">
                <a:moveTo>
                  <a:pt x="21526" y="55816"/>
                </a:moveTo>
                <a:lnTo>
                  <a:pt x="19431" y="59245"/>
                </a:lnTo>
                <a:lnTo>
                  <a:pt x="17526" y="61531"/>
                </a:lnTo>
                <a:lnTo>
                  <a:pt x="16001" y="62865"/>
                </a:lnTo>
                <a:lnTo>
                  <a:pt x="15430" y="63436"/>
                </a:lnTo>
                <a:lnTo>
                  <a:pt x="15049" y="63626"/>
                </a:lnTo>
                <a:lnTo>
                  <a:pt x="19490" y="63626"/>
                </a:lnTo>
                <a:lnTo>
                  <a:pt x="23240" y="56959"/>
                </a:lnTo>
                <a:lnTo>
                  <a:pt x="21526" y="55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2673" y="1024506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5" h="36194">
                <a:moveTo>
                  <a:pt x="73723" y="0"/>
                </a:moveTo>
                <a:lnTo>
                  <a:pt x="69913" y="0"/>
                </a:lnTo>
                <a:lnTo>
                  <a:pt x="71818" y="4000"/>
                </a:lnTo>
                <a:lnTo>
                  <a:pt x="73342" y="6667"/>
                </a:lnTo>
                <a:lnTo>
                  <a:pt x="74295" y="8191"/>
                </a:lnTo>
                <a:lnTo>
                  <a:pt x="75247" y="9905"/>
                </a:lnTo>
                <a:lnTo>
                  <a:pt x="77152" y="12192"/>
                </a:lnTo>
                <a:lnTo>
                  <a:pt x="79629" y="15430"/>
                </a:lnTo>
                <a:lnTo>
                  <a:pt x="0" y="15430"/>
                </a:lnTo>
                <a:lnTo>
                  <a:pt x="0" y="20574"/>
                </a:lnTo>
                <a:lnTo>
                  <a:pt x="79629" y="20574"/>
                </a:lnTo>
                <a:lnTo>
                  <a:pt x="76199" y="24002"/>
                </a:lnTo>
                <a:lnTo>
                  <a:pt x="72961" y="29146"/>
                </a:lnTo>
                <a:lnTo>
                  <a:pt x="69723" y="35814"/>
                </a:lnTo>
                <a:lnTo>
                  <a:pt x="73532" y="35814"/>
                </a:lnTo>
                <a:lnTo>
                  <a:pt x="77914" y="31051"/>
                </a:lnTo>
                <a:lnTo>
                  <a:pt x="81533" y="27432"/>
                </a:lnTo>
                <a:lnTo>
                  <a:pt x="84772" y="24955"/>
                </a:lnTo>
                <a:lnTo>
                  <a:pt x="87820" y="22478"/>
                </a:lnTo>
                <a:lnTo>
                  <a:pt x="90868" y="20574"/>
                </a:lnTo>
                <a:lnTo>
                  <a:pt x="94297" y="18859"/>
                </a:lnTo>
                <a:lnTo>
                  <a:pt x="94297" y="16573"/>
                </a:lnTo>
                <a:lnTo>
                  <a:pt x="91439" y="15430"/>
                </a:lnTo>
                <a:lnTo>
                  <a:pt x="88392" y="13525"/>
                </a:lnTo>
                <a:lnTo>
                  <a:pt x="81914" y="8572"/>
                </a:lnTo>
                <a:lnTo>
                  <a:pt x="78104" y="4952"/>
                </a:lnTo>
                <a:lnTo>
                  <a:pt x="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547" y="998979"/>
            <a:ext cx="28575" cy="70485"/>
          </a:xfrm>
          <a:custGeom>
            <a:avLst/>
            <a:gdLst/>
            <a:ahLst/>
            <a:cxnLst/>
            <a:rect l="l" t="t" r="r" b="b"/>
            <a:pathLst>
              <a:path w="28575" h="70484">
                <a:moveTo>
                  <a:pt x="22860" y="0"/>
                </a:moveTo>
                <a:lnTo>
                  <a:pt x="18859" y="0"/>
                </a:lnTo>
                <a:lnTo>
                  <a:pt x="17145" y="762"/>
                </a:lnTo>
                <a:lnTo>
                  <a:pt x="15621" y="2095"/>
                </a:lnTo>
                <a:lnTo>
                  <a:pt x="14287" y="3619"/>
                </a:lnTo>
                <a:lnTo>
                  <a:pt x="13525" y="5334"/>
                </a:lnTo>
                <a:lnTo>
                  <a:pt x="13525" y="9334"/>
                </a:lnTo>
                <a:lnTo>
                  <a:pt x="14287" y="11049"/>
                </a:lnTo>
                <a:lnTo>
                  <a:pt x="15811" y="12573"/>
                </a:lnTo>
                <a:lnTo>
                  <a:pt x="17145" y="14097"/>
                </a:lnTo>
                <a:lnTo>
                  <a:pt x="18859" y="14668"/>
                </a:lnTo>
                <a:lnTo>
                  <a:pt x="22860" y="14668"/>
                </a:lnTo>
                <a:lnTo>
                  <a:pt x="24574" y="14097"/>
                </a:lnTo>
                <a:lnTo>
                  <a:pt x="26098" y="12573"/>
                </a:lnTo>
                <a:lnTo>
                  <a:pt x="27432" y="11049"/>
                </a:lnTo>
                <a:lnTo>
                  <a:pt x="28193" y="9334"/>
                </a:lnTo>
                <a:lnTo>
                  <a:pt x="28193" y="5334"/>
                </a:lnTo>
                <a:lnTo>
                  <a:pt x="27432" y="3619"/>
                </a:lnTo>
                <a:lnTo>
                  <a:pt x="26098" y="2095"/>
                </a:lnTo>
                <a:lnTo>
                  <a:pt x="24574" y="762"/>
                </a:lnTo>
                <a:lnTo>
                  <a:pt x="22860" y="0"/>
                </a:lnTo>
                <a:close/>
              </a:path>
              <a:path w="28575" h="70484">
                <a:moveTo>
                  <a:pt x="24003" y="23050"/>
                </a:moveTo>
                <a:lnTo>
                  <a:pt x="20955" y="23050"/>
                </a:lnTo>
                <a:lnTo>
                  <a:pt x="4000" y="25717"/>
                </a:lnTo>
                <a:lnTo>
                  <a:pt x="3429" y="27813"/>
                </a:lnTo>
                <a:lnTo>
                  <a:pt x="6286" y="27813"/>
                </a:lnTo>
                <a:lnTo>
                  <a:pt x="7239" y="28003"/>
                </a:lnTo>
                <a:lnTo>
                  <a:pt x="8382" y="29146"/>
                </a:lnTo>
                <a:lnTo>
                  <a:pt x="8763" y="29718"/>
                </a:lnTo>
                <a:lnTo>
                  <a:pt x="8763" y="31623"/>
                </a:lnTo>
                <a:lnTo>
                  <a:pt x="8382" y="33337"/>
                </a:lnTo>
                <a:lnTo>
                  <a:pt x="7810" y="35623"/>
                </a:lnTo>
                <a:lnTo>
                  <a:pt x="190" y="61341"/>
                </a:lnTo>
                <a:lnTo>
                  <a:pt x="21" y="62865"/>
                </a:lnTo>
                <a:lnTo>
                  <a:pt x="0" y="66103"/>
                </a:lnTo>
                <a:lnTo>
                  <a:pt x="571" y="67627"/>
                </a:lnTo>
                <a:lnTo>
                  <a:pt x="3238" y="69913"/>
                </a:lnTo>
                <a:lnTo>
                  <a:pt x="4953" y="70485"/>
                </a:lnTo>
                <a:lnTo>
                  <a:pt x="12763" y="70485"/>
                </a:lnTo>
                <a:lnTo>
                  <a:pt x="18097" y="66103"/>
                </a:lnTo>
                <a:lnTo>
                  <a:pt x="19438" y="63626"/>
                </a:lnTo>
                <a:lnTo>
                  <a:pt x="13906" y="63626"/>
                </a:lnTo>
                <a:lnTo>
                  <a:pt x="13335" y="63055"/>
                </a:lnTo>
                <a:lnTo>
                  <a:pt x="12954" y="62865"/>
                </a:lnTo>
                <a:lnTo>
                  <a:pt x="12954" y="61341"/>
                </a:lnTo>
                <a:lnTo>
                  <a:pt x="13144" y="60198"/>
                </a:lnTo>
                <a:lnTo>
                  <a:pt x="13715" y="58102"/>
                </a:lnTo>
                <a:lnTo>
                  <a:pt x="24003" y="23050"/>
                </a:lnTo>
                <a:close/>
              </a:path>
              <a:path w="28575" h="70484">
                <a:moveTo>
                  <a:pt x="21336" y="55816"/>
                </a:moveTo>
                <a:lnTo>
                  <a:pt x="19240" y="59245"/>
                </a:lnTo>
                <a:lnTo>
                  <a:pt x="17526" y="61531"/>
                </a:lnTo>
                <a:lnTo>
                  <a:pt x="16002" y="62865"/>
                </a:lnTo>
                <a:lnTo>
                  <a:pt x="15430" y="63436"/>
                </a:lnTo>
                <a:lnTo>
                  <a:pt x="14859" y="63626"/>
                </a:lnTo>
                <a:lnTo>
                  <a:pt x="19438" y="63626"/>
                </a:lnTo>
                <a:lnTo>
                  <a:pt x="23050" y="56959"/>
                </a:lnTo>
                <a:lnTo>
                  <a:pt x="21336" y="55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92817" y="1476181"/>
            <a:ext cx="180403" cy="107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51516" y="1476372"/>
            <a:ext cx="426148" cy="107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4817" y="1478658"/>
            <a:ext cx="378142" cy="1053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8435" y="1875469"/>
            <a:ext cx="159067" cy="70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98435" y="2050729"/>
            <a:ext cx="159067" cy="706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98435" y="2225989"/>
            <a:ext cx="159067" cy="70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85887" y="2179698"/>
            <a:ext cx="81343" cy="1253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12379" y="2180079"/>
            <a:ext cx="67437" cy="1051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04869" y="2538409"/>
            <a:ext cx="81533" cy="1089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8709" y="2530599"/>
            <a:ext cx="147827" cy="1167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378" y="3873968"/>
            <a:ext cx="1752600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-15" baseline="4629" dirty="0">
                <a:latin typeface="Times New Roman"/>
                <a:cs typeface="Times New Roman"/>
              </a:rPr>
              <a:t>(surface</a:t>
            </a:r>
            <a:r>
              <a:rPr sz="1875" b="1" i="1" spc="-15" baseline="4444" dirty="0">
                <a:latin typeface="Times New Roman"/>
                <a:cs typeface="Times New Roman"/>
              </a:rPr>
              <a:t>2</a:t>
            </a:r>
            <a:r>
              <a:rPr sz="1800" spc="-15" baseline="4629" dirty="0">
                <a:latin typeface="Times New Roman"/>
                <a:cs typeface="Times New Roman"/>
              </a:rPr>
              <a:t>), </a:t>
            </a:r>
            <a:r>
              <a:rPr sz="1800" spc="-7" baseline="4629" dirty="0">
                <a:latin typeface="Times New Roman"/>
                <a:cs typeface="Times New Roman"/>
              </a:rPr>
              <a:t>and thus </a:t>
            </a: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12 </a:t>
            </a: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r>
              <a:rPr sz="1875" b="1" i="1" spc="-89" baseline="4444" dirty="0">
                <a:latin typeface="Times New Roman"/>
                <a:cs typeface="Times New Roman"/>
              </a:rPr>
              <a:t> </a:t>
            </a:r>
            <a:r>
              <a:rPr sz="1875" b="1" i="1" spc="-22" baseline="4444" dirty="0">
                <a:latin typeface="Times New Roman"/>
                <a:cs typeface="Times New Roman"/>
              </a:rPr>
              <a:t>1</a:t>
            </a:r>
            <a:r>
              <a:rPr sz="1800" spc="-22" baseline="4629" dirty="0">
                <a:latin typeface="Times New Roman"/>
                <a:cs typeface="Times New Roman"/>
              </a:rPr>
              <a:t>.</a:t>
            </a:r>
            <a:endParaRPr sz="1800" baseline="4629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4202" y="4212383"/>
            <a:ext cx="4026535" cy="144843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-635" algn="just">
              <a:lnSpc>
                <a:spcPct val="95900"/>
              </a:lnSpc>
              <a:spcBef>
                <a:spcPts val="180"/>
              </a:spcBef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Note3-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View </a:t>
            </a:r>
            <a:r>
              <a:rPr sz="1200" spc="-5" dirty="0">
                <a:latin typeface="Times New Roman"/>
                <a:cs typeface="Times New Roman"/>
              </a:rPr>
              <a:t>factors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common geometries are evaluated and  the results are given in </a:t>
            </a:r>
            <a:r>
              <a:rPr sz="1200" spc="-10" dirty="0">
                <a:latin typeface="Times New Roman"/>
                <a:cs typeface="Times New Roman"/>
              </a:rPr>
              <a:t>analytical, </a:t>
            </a:r>
            <a:r>
              <a:rPr sz="1200" spc="-5" dirty="0">
                <a:latin typeface="Times New Roman"/>
                <a:cs typeface="Times New Roman"/>
              </a:rPr>
              <a:t>graphical, and tabular </a:t>
            </a:r>
            <a:r>
              <a:rPr sz="1200" dirty="0">
                <a:latin typeface="Times New Roman"/>
                <a:cs typeface="Times New Roman"/>
              </a:rPr>
              <a:t>forms </a:t>
            </a:r>
            <a:r>
              <a:rPr sz="1200" spc="-1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several publications, </a:t>
            </a: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the view factors for selected  geometries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given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Figures (8.8) to </a:t>
            </a:r>
            <a:r>
              <a:rPr sz="1200" spc="-10" dirty="0">
                <a:latin typeface="Times New Roman"/>
                <a:cs typeface="Times New Roman"/>
              </a:rPr>
              <a:t>(8.11) </a:t>
            </a:r>
            <a:r>
              <a:rPr sz="1200" spc="-5" dirty="0">
                <a:latin typeface="Times New Roman"/>
                <a:cs typeface="Times New Roman"/>
              </a:rPr>
              <a:t>in graphical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96300"/>
              </a:lnSpc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Note4-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radiation that strikes 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after being reflected  by other surfaces is not considered in the evaluation of view  factors.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6278" y="707183"/>
            <a:ext cx="6202045" cy="31997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165">
              <a:lnSpc>
                <a:spcPts val="1445"/>
              </a:lnSpc>
              <a:spcBef>
                <a:spcPts val="114"/>
              </a:spcBef>
            </a:pPr>
            <a:r>
              <a:rPr sz="1250"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Note1-</a:t>
            </a:r>
            <a:r>
              <a:rPr sz="1250" b="1" i="1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For the </a:t>
            </a:r>
            <a:r>
              <a:rPr sz="1200" dirty="0">
                <a:latin typeface="Times New Roman"/>
                <a:cs typeface="Times New Roman"/>
              </a:rPr>
              <a:t>special </a:t>
            </a:r>
            <a:r>
              <a:rPr sz="1200" spc="-5" dirty="0">
                <a:latin typeface="Times New Roman"/>
                <a:cs typeface="Times New Roman"/>
              </a:rPr>
              <a:t>case of </a:t>
            </a:r>
            <a:r>
              <a:rPr sz="1250" b="1" i="1" spc="50" dirty="0">
                <a:latin typeface="Times New Roman"/>
                <a:cs typeface="Times New Roman"/>
              </a:rPr>
              <a:t>j </a:t>
            </a:r>
            <a:r>
              <a:rPr sz="1250" b="1" i="1" spc="-30" dirty="0">
                <a:latin typeface="Times New Roman"/>
                <a:cs typeface="Times New Roman"/>
              </a:rPr>
              <a:t>= </a:t>
            </a:r>
            <a:r>
              <a:rPr sz="1250" b="1" i="1" spc="-5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we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have;</a:t>
            </a:r>
            <a:endParaRPr sz="1200">
              <a:latin typeface="Times New Roman"/>
              <a:cs typeface="Times New Roman"/>
            </a:endParaRPr>
          </a:p>
          <a:p>
            <a:pPr marL="50165" marR="2142490" indent="-635">
              <a:lnSpc>
                <a:spcPts val="1370"/>
              </a:lnSpc>
              <a:spcBef>
                <a:spcPts val="100"/>
              </a:spcBef>
              <a:tabLst>
                <a:tab pos="458470" algn="l"/>
              </a:tabLst>
            </a:pPr>
            <a:r>
              <a:rPr sz="1250" b="1" i="1" spc="-105" dirty="0">
                <a:latin typeface="Times New Roman"/>
                <a:cs typeface="Times New Roman"/>
              </a:rPr>
              <a:t>F	</a:t>
            </a:r>
            <a:r>
              <a:rPr sz="1250" i="1" spc="-170" dirty="0">
                <a:latin typeface="Times New Roman"/>
                <a:cs typeface="Times New Roman"/>
              </a:rPr>
              <a:t>= </a:t>
            </a:r>
            <a:r>
              <a:rPr sz="1250" i="1" spc="-30" dirty="0">
                <a:latin typeface="Times New Roman"/>
                <a:cs typeface="Times New Roman"/>
              </a:rPr>
              <a:t>the </a:t>
            </a:r>
            <a:r>
              <a:rPr sz="1250" i="1" spc="-25" dirty="0">
                <a:latin typeface="Times New Roman"/>
                <a:cs typeface="Times New Roman"/>
              </a:rPr>
              <a:t>fraction </a:t>
            </a:r>
            <a:r>
              <a:rPr sz="1250" i="1" spc="10" dirty="0">
                <a:latin typeface="Times New Roman"/>
                <a:cs typeface="Times New Roman"/>
              </a:rPr>
              <a:t>of </a:t>
            </a:r>
            <a:r>
              <a:rPr sz="1250" i="1" spc="-20" dirty="0">
                <a:latin typeface="Times New Roman"/>
                <a:cs typeface="Times New Roman"/>
              </a:rPr>
              <a:t>radiation </a:t>
            </a:r>
            <a:r>
              <a:rPr sz="1250" i="1" spc="-30" dirty="0">
                <a:latin typeface="Times New Roman"/>
                <a:cs typeface="Times New Roman"/>
              </a:rPr>
              <a:t>leaving </a:t>
            </a:r>
            <a:r>
              <a:rPr sz="1250" i="1" spc="-25" dirty="0">
                <a:latin typeface="Times New Roman"/>
                <a:cs typeface="Times New Roman"/>
              </a:rPr>
              <a:t>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50" i="1" spc="-20" dirty="0">
                <a:latin typeface="Times New Roman"/>
                <a:cs typeface="Times New Roman"/>
              </a:rPr>
              <a:t>that strikes  </a:t>
            </a:r>
            <a:r>
              <a:rPr sz="1250" i="1" spc="-10" dirty="0">
                <a:latin typeface="Times New Roman"/>
                <a:cs typeface="Times New Roman"/>
              </a:rPr>
              <a:t>itself</a:t>
            </a:r>
            <a:r>
              <a:rPr sz="1250" i="1" spc="-70" dirty="0">
                <a:latin typeface="Times New Roman"/>
                <a:cs typeface="Times New Roman"/>
              </a:rPr>
              <a:t> </a:t>
            </a:r>
            <a:r>
              <a:rPr sz="1250" i="1" spc="-15" dirty="0">
                <a:latin typeface="Times New Roman"/>
                <a:cs typeface="Times New Roman"/>
              </a:rPr>
              <a:t>directly</a:t>
            </a:r>
            <a:endParaRPr sz="1250">
              <a:latin typeface="Times New Roman"/>
              <a:cs typeface="Times New Roman"/>
            </a:endParaRPr>
          </a:p>
          <a:p>
            <a:pPr marL="50800" marR="2145030">
              <a:lnSpc>
                <a:spcPts val="137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So, </a:t>
            </a:r>
            <a:r>
              <a:rPr sz="1200" spc="-1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the radiation beams travel in </a:t>
            </a:r>
            <a:r>
              <a:rPr sz="1200" spc="-10" dirty="0">
                <a:latin typeface="Times New Roman"/>
                <a:cs typeface="Times New Roman"/>
              </a:rPr>
              <a:t>straight </a:t>
            </a:r>
            <a:r>
              <a:rPr sz="1200" spc="-5" dirty="0">
                <a:latin typeface="Times New Roman"/>
                <a:cs typeface="Times New Roman"/>
              </a:rPr>
              <a:t>paths,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view </a:t>
            </a:r>
            <a:r>
              <a:rPr sz="1200" spc="-5" dirty="0">
                <a:latin typeface="Times New Roman"/>
                <a:cs typeface="Times New Roman"/>
              </a:rPr>
              <a:t>factor  from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itself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will</a:t>
            </a:r>
            <a:r>
              <a:rPr sz="1200" spc="229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zero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unless</a:t>
            </a:r>
            <a:endParaRPr sz="1200">
              <a:latin typeface="Times New Roman"/>
              <a:cs typeface="Times New Roman"/>
            </a:endParaRPr>
          </a:p>
          <a:p>
            <a:pPr marL="278765" marR="2741930" indent="-228600">
              <a:lnSpc>
                <a:spcPts val="1370"/>
              </a:lnSpc>
              <a:spcBef>
                <a:spcPts val="20"/>
              </a:spcBef>
              <a:tabLst>
                <a:tab pos="796925" algn="l"/>
              </a:tabLst>
            </a:pPr>
            <a:r>
              <a:rPr sz="1200" spc="-5" dirty="0">
                <a:latin typeface="Times New Roman"/>
                <a:cs typeface="Times New Roman"/>
              </a:rPr>
              <a:t>itself. Therefore, and as </a:t>
            </a:r>
            <a:r>
              <a:rPr sz="1200" dirty="0">
                <a:latin typeface="Times New Roman"/>
                <a:cs typeface="Times New Roman"/>
              </a:rPr>
              <a:t>illustrated </a:t>
            </a:r>
            <a:r>
              <a:rPr sz="1200" spc="-5" dirty="0">
                <a:latin typeface="Times New Roman"/>
                <a:cs typeface="Times New Roman"/>
              </a:rPr>
              <a:t>in Fig.(8.6) we have;  1- 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	</a:t>
            </a:r>
            <a:r>
              <a:rPr sz="1250" b="1" i="1" spc="-30" dirty="0">
                <a:latin typeface="Times New Roman"/>
                <a:cs typeface="Times New Roman"/>
              </a:rPr>
              <a:t>= 0 </a:t>
            </a:r>
            <a:r>
              <a:rPr sz="1200" spc="-5" dirty="0">
                <a:latin typeface="Times New Roman"/>
                <a:cs typeface="Times New Roman"/>
              </a:rPr>
              <a:t>for plane surfaces.</a:t>
            </a:r>
            <a:endParaRPr sz="1200">
              <a:latin typeface="Times New Roman"/>
              <a:cs typeface="Times New Roman"/>
            </a:endParaRPr>
          </a:p>
          <a:p>
            <a:pPr marL="278765" marR="3877310">
              <a:lnSpc>
                <a:spcPts val="1370"/>
              </a:lnSpc>
              <a:spcBef>
                <a:spcPts val="20"/>
              </a:spcBef>
              <a:tabLst>
                <a:tab pos="796925" algn="l"/>
                <a:tab pos="1031875" algn="l"/>
              </a:tabLst>
            </a:pPr>
            <a:r>
              <a:rPr sz="1200" spc="-5" dirty="0">
                <a:latin typeface="Times New Roman"/>
                <a:cs typeface="Times New Roman"/>
              </a:rPr>
              <a:t>2- 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	</a:t>
            </a:r>
            <a:r>
              <a:rPr sz="1250" b="1" i="1" spc="-30" dirty="0">
                <a:latin typeface="Times New Roman"/>
                <a:cs typeface="Times New Roman"/>
              </a:rPr>
              <a:t>= 0 </a:t>
            </a:r>
            <a:r>
              <a:rPr sz="1200" spc="-5" dirty="0">
                <a:latin typeface="Times New Roman"/>
                <a:cs typeface="Times New Roman"/>
              </a:rPr>
              <a:t>for convex surfaces.  3- 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		</a:t>
            </a:r>
            <a:r>
              <a:rPr sz="1200" spc="-5" dirty="0">
                <a:latin typeface="Times New Roman"/>
                <a:cs typeface="Times New Roman"/>
              </a:rPr>
              <a:t>for concave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surfaces.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50800" marR="2141220" indent="-635" algn="just">
              <a:lnSpc>
                <a:spcPct val="91400"/>
              </a:lnSpc>
              <a:spcBef>
                <a:spcPts val="5"/>
              </a:spcBef>
            </a:pPr>
            <a:r>
              <a:rPr sz="1875" b="1" i="1" u="heavy" spc="-44" baseline="4444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Note2-</a:t>
            </a:r>
            <a:r>
              <a:rPr sz="1875" b="1" i="1" spc="-44" baseline="4444" dirty="0">
                <a:latin typeface="Times New Roman"/>
                <a:cs typeface="Times New Roman"/>
              </a:rPr>
              <a:t> </a:t>
            </a:r>
            <a:r>
              <a:rPr sz="1800" spc="-15" baseline="4629" dirty="0">
                <a:latin typeface="Times New Roman"/>
                <a:cs typeface="Times New Roman"/>
              </a:rPr>
              <a:t>The </a:t>
            </a:r>
            <a:r>
              <a:rPr sz="1800" spc="-7" baseline="4629" dirty="0">
                <a:latin typeface="Times New Roman"/>
                <a:cs typeface="Times New Roman"/>
              </a:rPr>
              <a:t>value of the view factor lies between </a:t>
            </a:r>
            <a:r>
              <a:rPr sz="1875" b="1" i="1" spc="-44" baseline="4444" dirty="0">
                <a:latin typeface="Times New Roman"/>
                <a:cs typeface="Times New Roman"/>
              </a:rPr>
              <a:t>0 </a:t>
            </a:r>
            <a:r>
              <a:rPr sz="1875" b="1" i="1" spc="-7" baseline="4444" dirty="0">
                <a:latin typeface="Times New Roman"/>
                <a:cs typeface="Times New Roman"/>
              </a:rPr>
              <a:t>F</a:t>
            </a:r>
            <a:r>
              <a:rPr sz="850" b="1" i="1" spc="-5" dirty="0">
                <a:latin typeface="Times New Roman"/>
                <a:cs typeface="Times New Roman"/>
              </a:rPr>
              <a:t>ij </a:t>
            </a:r>
            <a:r>
              <a:rPr sz="1800" spc="-7" baseline="4629" dirty="0">
                <a:latin typeface="Times New Roman"/>
                <a:cs typeface="Times New Roman"/>
              </a:rPr>
              <a:t>. </a:t>
            </a:r>
            <a:r>
              <a:rPr sz="1800" spc="-15" baseline="4629" dirty="0">
                <a:latin typeface="Times New Roman"/>
                <a:cs typeface="Times New Roman"/>
              </a:rPr>
              <a:t>The  </a:t>
            </a:r>
            <a:r>
              <a:rPr sz="1800" baseline="4629" dirty="0">
                <a:latin typeface="Times New Roman"/>
                <a:cs typeface="Times New Roman"/>
              </a:rPr>
              <a:t>limiting </a:t>
            </a:r>
            <a:r>
              <a:rPr sz="1800" spc="-15" baseline="4629" dirty="0">
                <a:latin typeface="Times New Roman"/>
                <a:cs typeface="Times New Roman"/>
              </a:rPr>
              <a:t>case </a:t>
            </a:r>
            <a:r>
              <a:rPr sz="1875" b="1" i="1" spc="-15" baseline="4444" dirty="0">
                <a:latin typeface="Times New Roman"/>
                <a:cs typeface="Times New Roman"/>
              </a:rPr>
              <a:t>F</a:t>
            </a:r>
            <a:r>
              <a:rPr sz="850" b="1" i="1" spc="-10" dirty="0">
                <a:latin typeface="Times New Roman"/>
                <a:cs typeface="Times New Roman"/>
              </a:rPr>
              <a:t>ij </a:t>
            </a:r>
            <a:r>
              <a:rPr sz="1875" b="1" i="1" spc="-44" baseline="4444" dirty="0">
                <a:latin typeface="Times New Roman"/>
                <a:cs typeface="Times New Roman"/>
              </a:rPr>
              <a:t>= 0 </a:t>
            </a:r>
            <a:r>
              <a:rPr sz="1800" spc="-7" baseline="4629" dirty="0">
                <a:latin typeface="Times New Roman"/>
                <a:cs typeface="Times New Roman"/>
              </a:rPr>
              <a:t>indicates that the two </a:t>
            </a:r>
            <a:r>
              <a:rPr sz="1800" spc="-15" baseline="4629" dirty="0">
                <a:latin typeface="Times New Roman"/>
                <a:cs typeface="Times New Roman"/>
              </a:rPr>
              <a:t>surfaces </a:t>
            </a:r>
            <a:r>
              <a:rPr sz="1800" spc="-7" baseline="4629" dirty="0">
                <a:latin typeface="Times New Roman"/>
                <a:cs typeface="Times New Roman"/>
              </a:rPr>
              <a:t>do not have a  </a:t>
            </a:r>
            <a:r>
              <a:rPr sz="1200" spc="-5" dirty="0">
                <a:latin typeface="Times New Roman"/>
                <a:cs typeface="Times New Roman"/>
              </a:rPr>
              <a:t>direct view of each other, and thus radiation </a:t>
            </a:r>
            <a:r>
              <a:rPr sz="1200" spc="-10" dirty="0">
                <a:latin typeface="Times New Roman"/>
                <a:cs typeface="Times New Roman"/>
              </a:rPr>
              <a:t>leaving surface </a:t>
            </a:r>
            <a:r>
              <a:rPr sz="1250" b="1" i="1" spc="-15" dirty="0">
                <a:latin typeface="Times New Roman"/>
                <a:cs typeface="Times New Roman"/>
              </a:rPr>
              <a:t>i  </a:t>
            </a:r>
            <a:r>
              <a:rPr sz="1800" spc="-7" baseline="4629" dirty="0">
                <a:latin typeface="Times New Roman"/>
                <a:cs typeface="Times New Roman"/>
              </a:rPr>
              <a:t>cannot strike surface </a:t>
            </a:r>
            <a:r>
              <a:rPr sz="1875" b="1" i="1" spc="75" baseline="4444" dirty="0">
                <a:latin typeface="Times New Roman"/>
                <a:cs typeface="Times New Roman"/>
              </a:rPr>
              <a:t>j </a:t>
            </a:r>
            <a:r>
              <a:rPr sz="1800" spc="-15" baseline="4629" dirty="0">
                <a:latin typeface="Times New Roman"/>
                <a:cs typeface="Times New Roman"/>
              </a:rPr>
              <a:t>directly. </a:t>
            </a:r>
            <a:r>
              <a:rPr sz="1800" spc="-7" baseline="4629" dirty="0">
                <a:latin typeface="Times New Roman"/>
                <a:cs typeface="Times New Roman"/>
              </a:rPr>
              <a:t>The other </a:t>
            </a:r>
            <a:r>
              <a:rPr sz="1800" baseline="4629" dirty="0">
                <a:latin typeface="Times New Roman"/>
                <a:cs typeface="Times New Roman"/>
              </a:rPr>
              <a:t>limiting </a:t>
            </a:r>
            <a:r>
              <a:rPr sz="1800" spc="-7" baseline="4629" dirty="0">
                <a:latin typeface="Times New Roman"/>
                <a:cs typeface="Times New Roman"/>
              </a:rPr>
              <a:t>case </a:t>
            </a:r>
            <a:r>
              <a:rPr sz="1875" b="1" i="1" spc="-15" baseline="4444" dirty="0">
                <a:latin typeface="Times New Roman"/>
                <a:cs typeface="Times New Roman"/>
              </a:rPr>
              <a:t>F</a:t>
            </a:r>
            <a:r>
              <a:rPr sz="850" b="1" i="1" spc="-10" dirty="0">
                <a:latin typeface="Times New Roman"/>
                <a:cs typeface="Times New Roman"/>
              </a:rPr>
              <a:t>ij </a:t>
            </a:r>
            <a:r>
              <a:rPr sz="1875" b="1" i="1" spc="-44" baseline="4444" dirty="0">
                <a:latin typeface="Times New Roman"/>
                <a:cs typeface="Times New Roman"/>
              </a:rPr>
              <a:t>= 1  </a:t>
            </a:r>
            <a:r>
              <a:rPr sz="1200" spc="-5" dirty="0">
                <a:latin typeface="Times New Roman"/>
                <a:cs typeface="Times New Roman"/>
              </a:rPr>
              <a:t>indicates that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50" dirty="0">
                <a:latin typeface="Times New Roman"/>
                <a:cs typeface="Times New Roman"/>
              </a:rPr>
              <a:t>j </a:t>
            </a:r>
            <a:r>
              <a:rPr sz="1200" spc="-5" dirty="0">
                <a:latin typeface="Times New Roman"/>
                <a:cs typeface="Times New Roman"/>
              </a:rPr>
              <a:t>completely surrounds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1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so that the  entire radiation leaving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is intercepted by surface </a:t>
            </a:r>
            <a:r>
              <a:rPr sz="1250" b="1" i="1" spc="-10" dirty="0">
                <a:latin typeface="Times New Roman"/>
                <a:cs typeface="Times New Roman"/>
              </a:rPr>
              <a:t>j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as 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Fig.(8.7), </a:t>
            </a:r>
            <a:r>
              <a:rPr sz="1200" spc="-5" dirty="0">
                <a:latin typeface="Times New Roman"/>
                <a:cs typeface="Times New Roman"/>
              </a:rPr>
              <a:t>where the entire radiation leaving the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400"/>
              </a:lnSpc>
            </a:pPr>
            <a:r>
              <a:rPr sz="1200" spc="-5" dirty="0">
                <a:latin typeface="Times New Roman"/>
                <a:cs typeface="Times New Roman"/>
              </a:rPr>
              <a:t>of the </a:t>
            </a:r>
            <a:r>
              <a:rPr sz="1200" dirty="0">
                <a:latin typeface="Times New Roman"/>
                <a:cs typeface="Times New Roman"/>
              </a:rPr>
              <a:t>smaller </a:t>
            </a:r>
            <a:r>
              <a:rPr sz="1200" spc="-10" dirty="0">
                <a:latin typeface="Times New Roman"/>
                <a:cs typeface="Times New Roman"/>
              </a:rPr>
              <a:t>sphere (surface</a:t>
            </a:r>
            <a:r>
              <a:rPr sz="1250" b="1" i="1" spc="-10" dirty="0">
                <a:latin typeface="Times New Roman"/>
                <a:cs typeface="Times New Roman"/>
              </a:rPr>
              <a:t>1</a:t>
            </a:r>
            <a:r>
              <a:rPr sz="1200" spc="-10" dirty="0">
                <a:latin typeface="Times New Roman"/>
                <a:cs typeface="Times New Roman"/>
              </a:rPr>
              <a:t>) </a:t>
            </a:r>
            <a:r>
              <a:rPr sz="1200" spc="-5" dirty="0">
                <a:latin typeface="Times New Roman"/>
                <a:cs typeface="Times New Roman"/>
              </a:rPr>
              <a:t>will strike the larger </a:t>
            </a:r>
            <a:r>
              <a:rPr sz="1200" spc="-15" dirty="0">
                <a:latin typeface="Times New Roman"/>
                <a:cs typeface="Times New Roman"/>
              </a:rPr>
              <a:t>sphere</a:t>
            </a:r>
            <a:r>
              <a:rPr sz="1575" b="1" i="1" spc="-22" baseline="-18518" dirty="0">
                <a:latin typeface="Times New Roman"/>
                <a:cs typeface="Times New Roman"/>
              </a:rPr>
              <a:t>Fig.(8.6) </a:t>
            </a:r>
            <a:r>
              <a:rPr sz="1575" b="1" i="1" spc="-52" baseline="-18518" dirty="0">
                <a:latin typeface="Times New Roman"/>
                <a:cs typeface="Times New Roman"/>
              </a:rPr>
              <a:t>The </a:t>
            </a:r>
            <a:r>
              <a:rPr sz="1575" b="1" i="1" spc="-15" baseline="-18518" dirty="0">
                <a:latin typeface="Times New Roman"/>
                <a:cs typeface="Times New Roman"/>
              </a:rPr>
              <a:t>view </a:t>
            </a:r>
            <a:r>
              <a:rPr sz="1575" b="1" i="1" spc="-22" baseline="-18518" dirty="0">
                <a:latin typeface="Times New Roman"/>
                <a:cs typeface="Times New Roman"/>
              </a:rPr>
              <a:t>factor from</a:t>
            </a:r>
            <a:r>
              <a:rPr sz="1575" b="1" i="1" spc="30" baseline="-18518" dirty="0">
                <a:latin typeface="Times New Roman"/>
                <a:cs typeface="Times New Roman"/>
              </a:rPr>
              <a:t> </a:t>
            </a:r>
            <a:r>
              <a:rPr sz="1575" b="1" i="1" spc="-44" baseline="-18518" dirty="0">
                <a:latin typeface="Times New Roman"/>
                <a:cs typeface="Times New Roman"/>
              </a:rPr>
              <a:t>a surface</a:t>
            </a:r>
            <a:endParaRPr sz="1575" baseline="-18518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32764" y="3907442"/>
            <a:ext cx="2296795" cy="3327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65430" marR="5080" indent="-253365">
              <a:lnSpc>
                <a:spcPts val="1150"/>
              </a:lnSpc>
              <a:spcBef>
                <a:spcPts val="229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to </a:t>
            </a:r>
            <a:r>
              <a:rPr sz="1050" b="1" i="1" spc="-25" dirty="0">
                <a:latin typeface="Times New Roman"/>
                <a:cs typeface="Times New Roman"/>
              </a:rPr>
              <a:t>itself </a:t>
            </a:r>
            <a:r>
              <a:rPr sz="1050" b="1" i="1" spc="-20" dirty="0">
                <a:latin typeface="Times New Roman"/>
                <a:cs typeface="Times New Roman"/>
              </a:rPr>
              <a:t>is </a:t>
            </a:r>
            <a:r>
              <a:rPr sz="1050" b="1" i="1" spc="-25" dirty="0">
                <a:latin typeface="Times New Roman"/>
                <a:cs typeface="Times New Roman"/>
              </a:rPr>
              <a:t>zero </a:t>
            </a:r>
            <a:r>
              <a:rPr sz="1050" b="1" i="1" spc="-5" dirty="0">
                <a:latin typeface="Times New Roman"/>
                <a:cs typeface="Times New Roman"/>
              </a:rPr>
              <a:t>for </a:t>
            </a:r>
            <a:r>
              <a:rPr sz="1050" b="1" i="1" spc="-30" dirty="0">
                <a:latin typeface="Times New Roman"/>
                <a:cs typeface="Times New Roman"/>
              </a:rPr>
              <a:t>plane </a:t>
            </a:r>
            <a:r>
              <a:rPr sz="1050" b="1" i="1" dirty="0">
                <a:latin typeface="Times New Roman"/>
                <a:cs typeface="Times New Roman"/>
              </a:rPr>
              <a:t>or </a:t>
            </a:r>
            <a:r>
              <a:rPr sz="1050" b="1" i="1" spc="-30" dirty="0">
                <a:latin typeface="Times New Roman"/>
                <a:cs typeface="Times New Roman"/>
              </a:rPr>
              <a:t>convex </a:t>
            </a:r>
            <a:r>
              <a:rPr sz="1050" b="1" i="1" spc="-25" dirty="0">
                <a:latin typeface="Times New Roman"/>
                <a:cs typeface="Times New Roman"/>
              </a:rPr>
              <a:t>surfaces  </a:t>
            </a:r>
            <a:r>
              <a:rPr sz="1050" b="1" i="1" spc="-10" dirty="0">
                <a:latin typeface="Times New Roman"/>
                <a:cs typeface="Times New Roman"/>
              </a:rPr>
              <a:t>and </a:t>
            </a:r>
            <a:r>
              <a:rPr sz="1050" b="1" i="1" spc="-30" dirty="0">
                <a:latin typeface="Times New Roman"/>
                <a:cs typeface="Times New Roman"/>
              </a:rPr>
              <a:t>nonzero </a:t>
            </a:r>
            <a:r>
              <a:rPr sz="1050" b="1" i="1" spc="-5" dirty="0">
                <a:latin typeface="Times New Roman"/>
                <a:cs typeface="Times New Roman"/>
              </a:rPr>
              <a:t>for </a:t>
            </a:r>
            <a:r>
              <a:rPr sz="1050" b="1" i="1" spc="-30" dirty="0">
                <a:latin typeface="Times New Roman"/>
                <a:cs typeface="Times New Roman"/>
              </a:rPr>
              <a:t>concave</a:t>
            </a:r>
            <a:r>
              <a:rPr sz="1050" b="1" i="1" spc="-13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surfaces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44750" y="6696338"/>
            <a:ext cx="2268220" cy="7747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04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Fig.(8.7) </a:t>
            </a:r>
            <a:r>
              <a:rPr sz="1050" b="1" i="1" spc="-30" dirty="0">
                <a:latin typeface="Times New Roman"/>
                <a:cs typeface="Times New Roman"/>
              </a:rPr>
              <a:t>In a </a:t>
            </a:r>
            <a:r>
              <a:rPr sz="1050" b="1" i="1" spc="-25" dirty="0">
                <a:latin typeface="Times New Roman"/>
                <a:cs typeface="Times New Roman"/>
              </a:rPr>
              <a:t>geometry </a:t>
            </a:r>
            <a:r>
              <a:rPr sz="1050" b="1" i="1" spc="-10" dirty="0">
                <a:latin typeface="Times New Roman"/>
                <a:cs typeface="Times New Roman"/>
              </a:rPr>
              <a:t>that </a:t>
            </a:r>
            <a:r>
              <a:rPr sz="1050" b="1" i="1" spc="-25" dirty="0">
                <a:latin typeface="Times New Roman"/>
                <a:cs typeface="Times New Roman"/>
              </a:rPr>
              <a:t>consists of </a:t>
            </a:r>
            <a:r>
              <a:rPr sz="1050" b="1" i="1" spc="-30" dirty="0">
                <a:latin typeface="Times New Roman"/>
                <a:cs typeface="Times New Roman"/>
              </a:rPr>
              <a:t>two  </a:t>
            </a:r>
            <a:r>
              <a:rPr sz="1575" b="1" i="1" spc="-44" baseline="2645" dirty="0">
                <a:latin typeface="Times New Roman"/>
                <a:cs typeface="Times New Roman"/>
              </a:rPr>
              <a:t>concentric </a:t>
            </a:r>
            <a:r>
              <a:rPr sz="1575" b="1" i="1" spc="-37" baseline="2645" dirty="0">
                <a:latin typeface="Times New Roman"/>
                <a:cs typeface="Times New Roman"/>
              </a:rPr>
              <a:t>spheres, </a:t>
            </a:r>
            <a:r>
              <a:rPr sz="1575" b="1" i="1" spc="-44" baseline="2645" dirty="0">
                <a:latin typeface="Times New Roman"/>
                <a:cs typeface="Times New Roman"/>
              </a:rPr>
              <a:t>the </a:t>
            </a:r>
            <a:r>
              <a:rPr sz="1575" b="1" i="1" spc="-15" baseline="2645" dirty="0">
                <a:latin typeface="Times New Roman"/>
                <a:cs typeface="Times New Roman"/>
              </a:rPr>
              <a:t>view factor </a:t>
            </a:r>
            <a:r>
              <a:rPr sz="1575" b="1" i="1" spc="-22" baseline="2645" dirty="0">
                <a:latin typeface="Times New Roman"/>
                <a:cs typeface="Times New Roman"/>
              </a:rPr>
              <a:t>F</a:t>
            </a:r>
            <a:r>
              <a:rPr sz="650" b="1" i="1" spc="-15" dirty="0">
                <a:latin typeface="Times New Roman"/>
                <a:cs typeface="Times New Roman"/>
              </a:rPr>
              <a:t>12 </a:t>
            </a:r>
            <a:r>
              <a:rPr sz="1575" b="1" i="1" spc="-52" baseline="2645" dirty="0">
                <a:latin typeface="Times New Roman"/>
                <a:cs typeface="Times New Roman"/>
              </a:rPr>
              <a:t>= </a:t>
            </a:r>
            <a:r>
              <a:rPr sz="1575" b="1" i="1" spc="-44" baseline="2645" dirty="0">
                <a:latin typeface="Times New Roman"/>
                <a:cs typeface="Times New Roman"/>
              </a:rPr>
              <a:t>1  </a:t>
            </a:r>
            <a:r>
              <a:rPr sz="1050" b="1" i="1" spc="-30" dirty="0">
                <a:latin typeface="Times New Roman"/>
                <a:cs typeface="Times New Roman"/>
              </a:rPr>
              <a:t>since the </a:t>
            </a:r>
            <a:r>
              <a:rPr sz="1050" b="1" i="1" spc="-25" dirty="0">
                <a:latin typeface="Times New Roman"/>
                <a:cs typeface="Times New Roman"/>
              </a:rPr>
              <a:t>entire radiation leaving the  </a:t>
            </a:r>
            <a:r>
              <a:rPr sz="1050" b="1" i="1" spc="-30" dirty="0">
                <a:latin typeface="Times New Roman"/>
                <a:cs typeface="Times New Roman"/>
              </a:rPr>
              <a:t>surface </a:t>
            </a:r>
            <a:r>
              <a:rPr sz="1050" b="1" i="1" spc="-25" dirty="0">
                <a:latin typeface="Times New Roman"/>
                <a:cs typeface="Times New Roman"/>
              </a:rPr>
              <a:t>of the </a:t>
            </a:r>
            <a:r>
              <a:rPr sz="1050" b="1" i="1" spc="-20" dirty="0">
                <a:latin typeface="Times New Roman"/>
                <a:cs typeface="Times New Roman"/>
              </a:rPr>
              <a:t>smaller </a:t>
            </a:r>
            <a:r>
              <a:rPr sz="1050" b="1" i="1" spc="-30" dirty="0">
                <a:latin typeface="Times New Roman"/>
                <a:cs typeface="Times New Roman"/>
              </a:rPr>
              <a:t>sphere </a:t>
            </a:r>
            <a:r>
              <a:rPr sz="1050" b="1" i="1" spc="-25" dirty="0">
                <a:latin typeface="Times New Roman"/>
                <a:cs typeface="Times New Roman"/>
              </a:rPr>
              <a:t>will be  </a:t>
            </a:r>
            <a:r>
              <a:rPr sz="1050" b="1" i="1" spc="-20" dirty="0">
                <a:latin typeface="Times New Roman"/>
                <a:cs typeface="Times New Roman"/>
              </a:rPr>
              <a:t>intercepted </a:t>
            </a:r>
            <a:r>
              <a:rPr sz="1050" b="1" i="1" spc="5" dirty="0">
                <a:latin typeface="Times New Roman"/>
                <a:cs typeface="Times New Roman"/>
              </a:rPr>
              <a:t>by </a:t>
            </a:r>
            <a:r>
              <a:rPr sz="1050" b="1" i="1" spc="-25" dirty="0">
                <a:latin typeface="Times New Roman"/>
                <a:cs typeface="Times New Roman"/>
              </a:rPr>
              <a:t>the </a:t>
            </a:r>
            <a:r>
              <a:rPr sz="1050" b="1" i="1" spc="-15" dirty="0">
                <a:latin typeface="Times New Roman"/>
                <a:cs typeface="Times New Roman"/>
              </a:rPr>
              <a:t>larger</a:t>
            </a:r>
            <a:r>
              <a:rPr sz="1050" b="1" i="1" spc="-210" dirty="0">
                <a:latin typeface="Times New Roman"/>
                <a:cs typeface="Times New Roman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sphere</a:t>
            </a:r>
            <a:r>
              <a:rPr sz="1000" spc="-20" dirty="0"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46176" y="10241277"/>
            <a:ext cx="6285230" cy="152400"/>
          </a:xfrm>
          <a:custGeom>
            <a:avLst/>
            <a:gdLst/>
            <a:ahLst/>
            <a:cxnLst/>
            <a:rect l="l" t="t" r="r" b="b"/>
            <a:pathLst>
              <a:path w="6285230" h="152400">
                <a:moveTo>
                  <a:pt x="0" y="152400"/>
                </a:moveTo>
                <a:lnTo>
                  <a:pt x="6284976" y="152400"/>
                </a:lnTo>
                <a:lnTo>
                  <a:pt x="628497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6175" y="10241277"/>
            <a:ext cx="6285230" cy="152400"/>
          </a:xfrm>
          <a:custGeom>
            <a:avLst/>
            <a:gdLst/>
            <a:ahLst/>
            <a:cxnLst/>
            <a:rect l="l" t="t" r="r" b="b"/>
            <a:pathLst>
              <a:path w="6285230" h="152400">
                <a:moveTo>
                  <a:pt x="0" y="152399"/>
                </a:moveTo>
                <a:lnTo>
                  <a:pt x="6284975" y="152399"/>
                </a:lnTo>
                <a:lnTo>
                  <a:pt x="6284975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4232" y="810765"/>
            <a:ext cx="5257800" cy="4538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0327" y="5550405"/>
            <a:ext cx="5201507" cy="4224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102352" y="4233669"/>
            <a:ext cx="1167765" cy="609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" rIns="0" bIns="0" rtlCol="0">
            <a:spAutoFit/>
          </a:bodyPr>
          <a:lstStyle/>
          <a:p>
            <a:pPr marL="30480" marR="21590" indent="5715" algn="just">
              <a:lnSpc>
                <a:spcPts val="1150"/>
              </a:lnSpc>
              <a:spcBef>
                <a:spcPts val="15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Fig.(8.8) </a:t>
            </a:r>
            <a:r>
              <a:rPr sz="1050" b="1" i="1" spc="-20" dirty="0">
                <a:latin typeface="Times New Roman"/>
                <a:cs typeface="Times New Roman"/>
              </a:rPr>
              <a:t>View</a:t>
            </a:r>
            <a:r>
              <a:rPr sz="1050" b="1" i="1" spc="-75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factor  </a:t>
            </a:r>
            <a:r>
              <a:rPr sz="1050" b="1" i="1" spc="-25" dirty="0">
                <a:latin typeface="Times New Roman"/>
                <a:cs typeface="Times New Roman"/>
              </a:rPr>
              <a:t>between </a:t>
            </a:r>
            <a:r>
              <a:rPr sz="1050" b="1" i="1" spc="-30" dirty="0">
                <a:latin typeface="Times New Roman"/>
                <a:cs typeface="Times New Roman"/>
              </a:rPr>
              <a:t>two </a:t>
            </a:r>
            <a:r>
              <a:rPr sz="1050" b="1" i="1" spc="-20" dirty="0">
                <a:latin typeface="Times New Roman"/>
                <a:cs typeface="Times New Roman"/>
              </a:rPr>
              <a:t>aligned  </a:t>
            </a:r>
            <a:r>
              <a:rPr sz="1050" b="1" i="1" spc="-25" dirty="0">
                <a:latin typeface="Times New Roman"/>
                <a:cs typeface="Times New Roman"/>
              </a:rPr>
              <a:t>parallel rectangles</a:t>
            </a:r>
            <a:r>
              <a:rPr sz="1050" b="1" i="1" spc="-5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of</a:t>
            </a:r>
            <a:endParaRPr sz="1050">
              <a:latin typeface="Times New Roman"/>
              <a:cs typeface="Times New Roman"/>
            </a:endParaRPr>
          </a:p>
          <a:p>
            <a:pPr marL="328930" algn="just">
              <a:lnSpc>
                <a:spcPts val="1160"/>
              </a:lnSpc>
            </a:pPr>
            <a:r>
              <a:rPr sz="1050" b="1" i="1" spc="-30" dirty="0">
                <a:latin typeface="Times New Roman"/>
                <a:cs typeface="Times New Roman"/>
              </a:rPr>
              <a:t>equal</a:t>
            </a:r>
            <a:r>
              <a:rPr sz="1050" b="1" i="1" spc="-2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size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12481" y="9784008"/>
            <a:ext cx="422973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Fig.(8.9) </a:t>
            </a:r>
            <a:r>
              <a:rPr sz="1050" b="1" i="1" spc="-20" dirty="0">
                <a:latin typeface="Times New Roman"/>
                <a:cs typeface="Times New Roman"/>
              </a:rPr>
              <a:t>View </a:t>
            </a:r>
            <a:r>
              <a:rPr sz="1050" b="1" i="1" spc="-15" dirty="0">
                <a:latin typeface="Times New Roman"/>
                <a:cs typeface="Times New Roman"/>
              </a:rPr>
              <a:t>factor </a:t>
            </a:r>
            <a:r>
              <a:rPr sz="1050" b="1" i="1" spc="-30" dirty="0">
                <a:latin typeface="Times New Roman"/>
                <a:cs typeface="Times New Roman"/>
              </a:rPr>
              <a:t>between two </a:t>
            </a:r>
            <a:r>
              <a:rPr sz="1050" b="1" i="1" spc="-25" dirty="0">
                <a:latin typeface="Times New Roman"/>
                <a:cs typeface="Times New Roman"/>
              </a:rPr>
              <a:t>perpendicular rectangles with </a:t>
            </a:r>
            <a:r>
              <a:rPr sz="1050" b="1" i="1" spc="-30" dirty="0">
                <a:latin typeface="Times New Roman"/>
                <a:cs typeface="Times New Roman"/>
              </a:rPr>
              <a:t>a common</a:t>
            </a:r>
            <a:r>
              <a:rPr sz="1050" b="1" i="1" spc="1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edge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2272" y="10247372"/>
            <a:ext cx="6297295" cy="155575"/>
          </a:xfrm>
          <a:custGeom>
            <a:avLst/>
            <a:gdLst/>
            <a:ahLst/>
            <a:cxnLst/>
            <a:rect l="l" t="t" r="r" b="b"/>
            <a:pathLst>
              <a:path w="6297295" h="155575">
                <a:moveTo>
                  <a:pt x="0" y="155447"/>
                </a:moveTo>
                <a:lnTo>
                  <a:pt x="6297168" y="155447"/>
                </a:lnTo>
                <a:lnTo>
                  <a:pt x="6297168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272" y="10247372"/>
            <a:ext cx="6297295" cy="155575"/>
          </a:xfrm>
          <a:custGeom>
            <a:avLst/>
            <a:gdLst/>
            <a:ahLst/>
            <a:cxnLst/>
            <a:rect l="l" t="t" r="r" b="b"/>
            <a:pathLst>
              <a:path w="6297295" h="155575">
                <a:moveTo>
                  <a:pt x="0" y="155447"/>
                </a:moveTo>
                <a:lnTo>
                  <a:pt x="6297167" y="155447"/>
                </a:lnTo>
                <a:lnTo>
                  <a:pt x="6297167" y="0"/>
                </a:lnTo>
                <a:lnTo>
                  <a:pt x="0" y="0"/>
                </a:lnTo>
                <a:lnTo>
                  <a:pt x="0" y="155447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22832" y="935733"/>
            <a:ext cx="4916424" cy="3901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127" y="5690613"/>
            <a:ext cx="6260744" cy="3511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0936" y="5678420"/>
            <a:ext cx="6300470" cy="3533140"/>
          </a:xfrm>
          <a:custGeom>
            <a:avLst/>
            <a:gdLst/>
            <a:ahLst/>
            <a:cxnLst/>
            <a:rect l="l" t="t" r="r" b="b"/>
            <a:pathLst>
              <a:path w="6300470" h="3533140">
                <a:moveTo>
                  <a:pt x="0" y="3532631"/>
                </a:moveTo>
                <a:lnTo>
                  <a:pt x="6300215" y="3532631"/>
                </a:lnTo>
                <a:lnTo>
                  <a:pt x="6300215" y="0"/>
                </a:lnTo>
                <a:lnTo>
                  <a:pt x="0" y="0"/>
                </a:lnTo>
                <a:lnTo>
                  <a:pt x="0" y="3532631"/>
                </a:lnTo>
                <a:close/>
              </a:path>
            </a:pathLst>
          </a:custGeom>
          <a:ln w="188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3156" y="4910271"/>
            <a:ext cx="299148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Fig.(8.10) </a:t>
            </a:r>
            <a:r>
              <a:rPr sz="1050" b="1" i="1" spc="-20" dirty="0">
                <a:latin typeface="Times New Roman"/>
                <a:cs typeface="Times New Roman"/>
              </a:rPr>
              <a:t>View </a:t>
            </a:r>
            <a:r>
              <a:rPr sz="1050" b="1" i="1" spc="-15" dirty="0">
                <a:latin typeface="Times New Roman"/>
                <a:cs typeface="Times New Roman"/>
              </a:rPr>
              <a:t>factor </a:t>
            </a:r>
            <a:r>
              <a:rPr sz="1050" b="1" i="1" spc="-30" dirty="0">
                <a:latin typeface="Times New Roman"/>
                <a:cs typeface="Times New Roman"/>
              </a:rPr>
              <a:t>between two </a:t>
            </a:r>
            <a:r>
              <a:rPr sz="1050" b="1" i="1" spc="-25" dirty="0">
                <a:latin typeface="Times New Roman"/>
                <a:cs typeface="Times New Roman"/>
              </a:rPr>
              <a:t>coaxial parallel</a:t>
            </a:r>
            <a:r>
              <a:rPr sz="1050" b="1" i="1" spc="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disks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0787" y="9366457"/>
            <a:ext cx="3569970" cy="33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20"/>
              </a:lnSpc>
              <a:spcBef>
                <a:spcPts val="100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Fig.(8.11) </a:t>
            </a:r>
            <a:r>
              <a:rPr sz="1050" b="1" i="1" spc="-25" dirty="0">
                <a:latin typeface="Times New Roman"/>
                <a:cs typeface="Times New Roman"/>
              </a:rPr>
              <a:t>View factors </a:t>
            </a:r>
            <a:r>
              <a:rPr sz="1050" b="1" i="1" spc="-5" dirty="0">
                <a:latin typeface="Times New Roman"/>
                <a:cs typeface="Times New Roman"/>
              </a:rPr>
              <a:t>for </a:t>
            </a:r>
            <a:r>
              <a:rPr sz="1050" b="1" i="1" spc="-30" dirty="0">
                <a:latin typeface="Times New Roman"/>
                <a:cs typeface="Times New Roman"/>
              </a:rPr>
              <a:t>two concentric </a:t>
            </a:r>
            <a:r>
              <a:rPr sz="1050" b="1" i="1" spc="-25" dirty="0">
                <a:latin typeface="Times New Roman"/>
                <a:cs typeface="Times New Roman"/>
              </a:rPr>
              <a:t>cylinders of finite</a:t>
            </a:r>
            <a:r>
              <a:rPr sz="1050" b="1" i="1" spc="4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length;</a:t>
            </a:r>
            <a:endParaRPr sz="1050">
              <a:latin typeface="Times New Roman"/>
              <a:cs typeface="Times New Roman"/>
            </a:endParaRPr>
          </a:p>
          <a:p>
            <a:pPr marL="180340">
              <a:lnSpc>
                <a:spcPts val="1220"/>
              </a:lnSpc>
            </a:pPr>
            <a:r>
              <a:rPr sz="1050" b="1" i="1" spc="-20" dirty="0">
                <a:latin typeface="Times New Roman"/>
                <a:cs typeface="Times New Roman"/>
              </a:rPr>
              <a:t>(a) </a:t>
            </a:r>
            <a:r>
              <a:rPr sz="1050" b="1" i="1" spc="-15" dirty="0">
                <a:latin typeface="Times New Roman"/>
                <a:cs typeface="Times New Roman"/>
              </a:rPr>
              <a:t>outer </a:t>
            </a:r>
            <a:r>
              <a:rPr sz="1050" b="1" i="1" spc="-20" dirty="0">
                <a:latin typeface="Times New Roman"/>
                <a:cs typeface="Times New Roman"/>
              </a:rPr>
              <a:t>cylinder to inner </a:t>
            </a:r>
            <a:r>
              <a:rPr sz="1050" b="1" i="1" spc="-25" dirty="0">
                <a:latin typeface="Times New Roman"/>
                <a:cs typeface="Times New Roman"/>
              </a:rPr>
              <a:t>cylinder; </a:t>
            </a:r>
            <a:r>
              <a:rPr sz="1050" b="1" i="1" spc="-20" dirty="0">
                <a:latin typeface="Times New Roman"/>
                <a:cs typeface="Times New Roman"/>
              </a:rPr>
              <a:t>(b) </a:t>
            </a:r>
            <a:r>
              <a:rPr sz="1050" b="1" i="1" spc="-15" dirty="0">
                <a:latin typeface="Times New Roman"/>
                <a:cs typeface="Times New Roman"/>
              </a:rPr>
              <a:t>outer </a:t>
            </a:r>
            <a:r>
              <a:rPr sz="1050" b="1" i="1" spc="-20" dirty="0">
                <a:latin typeface="Times New Roman"/>
                <a:cs typeface="Times New Roman"/>
              </a:rPr>
              <a:t>cylinder</a:t>
            </a:r>
            <a:r>
              <a:rPr sz="1050" b="1" i="1" spc="-175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to </a:t>
            </a:r>
            <a:r>
              <a:rPr sz="1050" b="1" i="1" spc="-25" dirty="0">
                <a:latin typeface="Times New Roman"/>
                <a:cs typeface="Times New Roman"/>
              </a:rPr>
              <a:t>itself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368" y="10253468"/>
            <a:ext cx="6248400" cy="146685"/>
          </a:xfrm>
          <a:custGeom>
            <a:avLst/>
            <a:gdLst/>
            <a:ahLst/>
            <a:cxnLst/>
            <a:rect l="l" t="t" r="r" b="b"/>
            <a:pathLst>
              <a:path w="6248400" h="146684">
                <a:moveTo>
                  <a:pt x="0" y="146303"/>
                </a:moveTo>
                <a:lnTo>
                  <a:pt x="6248400" y="146303"/>
                </a:lnTo>
                <a:lnTo>
                  <a:pt x="6248400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8368" y="10253468"/>
            <a:ext cx="6248400" cy="146685"/>
          </a:xfrm>
          <a:custGeom>
            <a:avLst/>
            <a:gdLst/>
            <a:ahLst/>
            <a:cxnLst/>
            <a:rect l="l" t="t" r="r" b="b"/>
            <a:pathLst>
              <a:path w="6248400" h="146684">
                <a:moveTo>
                  <a:pt x="0" y="146303"/>
                </a:moveTo>
                <a:lnTo>
                  <a:pt x="6248399" y="146303"/>
                </a:lnTo>
                <a:lnTo>
                  <a:pt x="6248399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9055" y="3831333"/>
            <a:ext cx="2304288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031" y="841245"/>
            <a:ext cx="3999229" cy="8361045"/>
          </a:xfrm>
          <a:custGeom>
            <a:avLst/>
            <a:gdLst/>
            <a:ahLst/>
            <a:cxnLst/>
            <a:rect l="l" t="t" r="r" b="b"/>
            <a:pathLst>
              <a:path w="3999229" h="8361045">
                <a:moveTo>
                  <a:pt x="0" y="8360663"/>
                </a:moveTo>
                <a:lnTo>
                  <a:pt x="3998976" y="8360663"/>
                </a:lnTo>
                <a:lnTo>
                  <a:pt x="3998976" y="0"/>
                </a:lnTo>
                <a:lnTo>
                  <a:pt x="0" y="0"/>
                </a:lnTo>
                <a:lnTo>
                  <a:pt x="0" y="8360663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69782" y="2529265"/>
            <a:ext cx="159448" cy="91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9760" y="2529265"/>
            <a:ext cx="177545" cy="91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9766" y="2879785"/>
            <a:ext cx="143637" cy="91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1916" y="2879785"/>
            <a:ext cx="157924" cy="91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9766" y="3055045"/>
            <a:ext cx="143637" cy="91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96555" y="3008754"/>
            <a:ext cx="81343" cy="125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18869" y="3055045"/>
            <a:ext cx="157924" cy="914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1913" y="3008754"/>
            <a:ext cx="81343" cy="1253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1260" y="3008754"/>
            <a:ext cx="100012" cy="1034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00525" y="3230305"/>
            <a:ext cx="159448" cy="91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1978" y="810062"/>
            <a:ext cx="4331970" cy="25241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4465" algn="just">
              <a:lnSpc>
                <a:spcPts val="1545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8.5- </a:t>
            </a:r>
            <a:r>
              <a:rPr sz="1350" b="1" i="1" spc="-20" dirty="0">
                <a:latin typeface="Times New Roman"/>
                <a:cs typeface="Times New Roman"/>
              </a:rPr>
              <a:t>View </a:t>
            </a:r>
            <a:r>
              <a:rPr sz="1350" b="1" i="1" spc="-15" dirty="0">
                <a:latin typeface="Times New Roman"/>
                <a:cs typeface="Times New Roman"/>
              </a:rPr>
              <a:t>Factor</a:t>
            </a:r>
            <a:r>
              <a:rPr sz="1350" b="1" i="1" spc="-114" dirty="0">
                <a:latin typeface="Times New Roman"/>
                <a:cs typeface="Times New Roman"/>
              </a:rPr>
              <a:t> </a:t>
            </a:r>
            <a:r>
              <a:rPr sz="1350" b="1" i="1" spc="-25" dirty="0">
                <a:latin typeface="Times New Roman"/>
                <a:cs typeface="Times New Roman"/>
              </a:rPr>
              <a:t>Relations</a:t>
            </a:r>
            <a:endParaRPr sz="1350">
              <a:latin typeface="Times New Roman"/>
              <a:cs typeface="Times New Roman"/>
            </a:endParaRPr>
          </a:p>
          <a:p>
            <a:pPr marL="165100" marR="157480" indent="191770" algn="just">
              <a:lnSpc>
                <a:spcPct val="94700"/>
              </a:lnSpc>
            </a:pPr>
            <a:r>
              <a:rPr sz="1200" spc="-5" dirty="0">
                <a:latin typeface="Times New Roman"/>
                <a:cs typeface="Times New Roman"/>
              </a:rPr>
              <a:t>Radiation </a:t>
            </a:r>
            <a:r>
              <a:rPr sz="1200" spc="-10" dirty="0">
                <a:latin typeface="Times New Roman"/>
                <a:cs typeface="Times New Roman"/>
              </a:rPr>
              <a:t>analysis </a:t>
            </a:r>
            <a:r>
              <a:rPr sz="1200" spc="-5" dirty="0">
                <a:latin typeface="Times New Roman"/>
                <a:cs typeface="Times New Roman"/>
              </a:rPr>
              <a:t>on an enclosure consisting of </a:t>
            </a:r>
            <a:r>
              <a:rPr sz="1250" b="1" i="1" spc="-40" dirty="0">
                <a:latin typeface="Times New Roman"/>
                <a:cs typeface="Times New Roman"/>
              </a:rPr>
              <a:t>N </a:t>
            </a:r>
            <a:r>
              <a:rPr sz="1200" spc="-5" dirty="0">
                <a:latin typeface="Times New Roman"/>
                <a:cs typeface="Times New Roman"/>
              </a:rPr>
              <a:t>surfaces  requires the evaluation of </a:t>
            </a:r>
            <a:r>
              <a:rPr sz="1250" b="1" i="1" spc="-40" dirty="0">
                <a:latin typeface="Times New Roman"/>
                <a:cs typeface="Times New Roman"/>
              </a:rPr>
              <a:t>N </a:t>
            </a:r>
            <a:r>
              <a:rPr sz="1275" b="1" i="1" spc="-37" baseline="26143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view factors. However, it is neither  practical nor </a:t>
            </a:r>
            <a:r>
              <a:rPr sz="1200" spc="-10" dirty="0">
                <a:latin typeface="Times New Roman"/>
                <a:cs typeface="Times New Roman"/>
              </a:rPr>
              <a:t>necessary </a:t>
            </a:r>
            <a:r>
              <a:rPr sz="1200" spc="-5" dirty="0">
                <a:latin typeface="Times New Roman"/>
                <a:cs typeface="Times New Roman"/>
              </a:rPr>
              <a:t>to evaluate all of the view factors  </a:t>
            </a:r>
            <a:r>
              <a:rPr sz="1200" spc="-10" dirty="0">
                <a:latin typeface="Times New Roman"/>
                <a:cs typeface="Times New Roman"/>
              </a:rPr>
              <a:t>directly. </a:t>
            </a:r>
            <a:r>
              <a:rPr sz="1200" spc="-5" dirty="0">
                <a:latin typeface="Times New Roman"/>
                <a:cs typeface="Times New Roman"/>
              </a:rPr>
              <a:t>Once a sufficient number of view factors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available,  the rest of them can be determined by using </a:t>
            </a:r>
            <a:r>
              <a:rPr sz="1200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fundamental  relations for view factors, as discussed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next.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64465" algn="just">
              <a:lnSpc>
                <a:spcPts val="1545"/>
              </a:lnSpc>
            </a:pPr>
            <a:r>
              <a:rPr sz="1350" b="1" i="1" spc="-25" dirty="0">
                <a:latin typeface="Times New Roman"/>
                <a:cs typeface="Times New Roman"/>
              </a:rPr>
              <a:t>8.5.1- </a:t>
            </a:r>
            <a:r>
              <a:rPr sz="1350" b="1" i="1" spc="-35" dirty="0">
                <a:latin typeface="Times New Roman"/>
                <a:cs typeface="Times New Roman"/>
              </a:rPr>
              <a:t>The </a:t>
            </a:r>
            <a:r>
              <a:rPr sz="1350" b="1" i="1" spc="-20" dirty="0">
                <a:latin typeface="Times New Roman"/>
                <a:cs typeface="Times New Roman"/>
              </a:rPr>
              <a:t>Reciprocity</a:t>
            </a:r>
            <a:r>
              <a:rPr sz="1350" b="1" i="1" spc="-30" dirty="0">
                <a:latin typeface="Times New Roman"/>
                <a:cs typeface="Times New Roman"/>
              </a:rPr>
              <a:t> </a:t>
            </a:r>
            <a:r>
              <a:rPr sz="1350" b="1" i="1" spc="-25" dirty="0">
                <a:latin typeface="Times New Roman"/>
                <a:cs typeface="Times New Roman"/>
              </a:rPr>
              <a:t>Relation</a:t>
            </a:r>
            <a:endParaRPr sz="1350">
              <a:latin typeface="Times New Roman"/>
              <a:cs typeface="Times New Roman"/>
            </a:endParaRPr>
          </a:p>
          <a:p>
            <a:pPr marL="165100" marR="160020" indent="191770" algn="just">
              <a:lnSpc>
                <a:spcPts val="1370"/>
              </a:lnSpc>
              <a:spcBef>
                <a:spcPts val="8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view factors </a:t>
            </a:r>
            <a:r>
              <a:rPr sz="1250" b="1" i="1" spc="-105" dirty="0">
                <a:latin typeface="Times New Roman"/>
                <a:cs typeface="Times New Roman"/>
              </a:rPr>
              <a:t>F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50" b="1" i="1" spc="-105" dirty="0">
                <a:latin typeface="Times New Roman"/>
                <a:cs typeface="Times New Roman"/>
              </a:rPr>
              <a:t>F </a:t>
            </a:r>
            <a:r>
              <a:rPr sz="1200" spc="-5" dirty="0">
                <a:latin typeface="Times New Roman"/>
                <a:cs typeface="Times New Roman"/>
              </a:rPr>
              <a:t>are not equal to each other  unless the areas of the </a:t>
            </a:r>
            <a:r>
              <a:rPr sz="1200" spc="5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surfaces are equal. That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is,</a:t>
            </a:r>
            <a:endParaRPr sz="1200">
              <a:latin typeface="Times New Roman"/>
              <a:cs typeface="Times New Roman"/>
            </a:endParaRPr>
          </a:p>
          <a:p>
            <a:pPr marL="621665" marR="2183130" indent="-635">
              <a:lnSpc>
                <a:spcPts val="1370"/>
              </a:lnSpc>
              <a:spcBef>
                <a:spcPts val="114"/>
              </a:spcBef>
              <a:tabLst>
                <a:tab pos="853440" algn="l"/>
                <a:tab pos="1042669" algn="l"/>
                <a:tab pos="1341120" algn="l"/>
                <a:tab pos="2099945" algn="l"/>
              </a:tabLst>
            </a:pPr>
            <a:r>
              <a:rPr sz="1875" b="1" i="1" spc="-157" baseline="4444" dirty="0">
                <a:latin typeface="Times New Roman"/>
                <a:cs typeface="Times New Roman"/>
              </a:rPr>
              <a:t>F	</a:t>
            </a:r>
            <a:r>
              <a:rPr sz="850" b="1" i="1" spc="-15" dirty="0">
                <a:latin typeface="Times New Roman"/>
                <a:cs typeface="Times New Roman"/>
              </a:rPr>
              <a:t>i</a:t>
            </a:r>
            <a:r>
              <a:rPr sz="850" b="1" i="1" spc="90" dirty="0">
                <a:latin typeface="Times New Roman"/>
                <a:cs typeface="Times New Roman"/>
              </a:rPr>
              <a:t> </a:t>
            </a:r>
            <a:r>
              <a:rPr sz="1875" b="1" i="1" spc="-44" baseline="4444" dirty="0">
                <a:latin typeface="Times New Roman"/>
                <a:cs typeface="Times New Roman"/>
              </a:rPr>
              <a:t>=</a:t>
            </a:r>
            <a:r>
              <a:rPr sz="1875" b="1" i="1" spc="-15" baseline="4444" dirty="0">
                <a:latin typeface="Times New Roman"/>
                <a:cs typeface="Times New Roman"/>
              </a:rPr>
              <a:t> </a:t>
            </a:r>
            <a:r>
              <a:rPr sz="1875" b="1" i="1" spc="-157" baseline="4444" dirty="0">
                <a:latin typeface="Times New Roman"/>
                <a:cs typeface="Times New Roman"/>
              </a:rPr>
              <a:t>F	</a:t>
            </a:r>
            <a:r>
              <a:rPr sz="1800" spc="-7" baseline="4629" dirty="0">
                <a:latin typeface="Times New Roman"/>
                <a:cs typeface="Times New Roman"/>
              </a:rPr>
              <a:t>when </a:t>
            </a:r>
            <a:r>
              <a:rPr sz="1875" b="1" i="1" spc="-30" baseline="4444" dirty="0">
                <a:latin typeface="Times New Roman"/>
                <a:cs typeface="Times New Roman"/>
              </a:rPr>
              <a:t>A</a:t>
            </a:r>
            <a:r>
              <a:rPr sz="850" b="1" i="1" spc="-20" dirty="0">
                <a:latin typeface="Times New Roman"/>
                <a:cs typeface="Times New Roman"/>
              </a:rPr>
              <a:t>i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baseline="4444" dirty="0">
                <a:latin typeface="Times New Roman"/>
                <a:cs typeface="Times New Roman"/>
              </a:rPr>
              <a:t>A</a:t>
            </a:r>
            <a:r>
              <a:rPr sz="850" b="1" i="1" dirty="0">
                <a:latin typeface="Times New Roman"/>
                <a:cs typeface="Times New Roman"/>
              </a:rPr>
              <a:t>j </a:t>
            </a:r>
            <a:r>
              <a:rPr sz="1275" b="1" i="1" baseline="6535" dirty="0">
                <a:latin typeface="Times New Roman"/>
                <a:cs typeface="Times New Roman"/>
              </a:rPr>
              <a:t> </a:t>
            </a:r>
            <a:r>
              <a:rPr sz="1875" b="1" i="1" spc="-157" baseline="4444" dirty="0">
                <a:latin typeface="Times New Roman"/>
                <a:cs typeface="Times New Roman"/>
              </a:rPr>
              <a:t>F</a:t>
            </a:r>
            <a:r>
              <a:rPr sz="1875" b="1" i="1" baseline="4444" dirty="0">
                <a:latin typeface="Times New Roman"/>
                <a:cs typeface="Times New Roman"/>
              </a:rPr>
              <a:t>	</a:t>
            </a:r>
            <a:r>
              <a:rPr sz="850" b="1" i="1" spc="-15" dirty="0">
                <a:latin typeface="Times New Roman"/>
                <a:cs typeface="Times New Roman"/>
              </a:rPr>
              <a:t>i</a:t>
            </a:r>
            <a:r>
              <a:rPr sz="850" b="1" i="1" dirty="0">
                <a:latin typeface="Times New Roman"/>
                <a:cs typeface="Times New Roman"/>
              </a:rPr>
              <a:t>	</a:t>
            </a:r>
            <a:r>
              <a:rPr sz="1875" b="1" i="1" spc="-157" baseline="4444" dirty="0">
                <a:latin typeface="Times New Roman"/>
                <a:cs typeface="Times New Roman"/>
              </a:rPr>
              <a:t>F</a:t>
            </a:r>
            <a:r>
              <a:rPr sz="1875" b="1" i="1" baseline="4444" dirty="0">
                <a:latin typeface="Times New Roman"/>
                <a:cs typeface="Times New Roman"/>
              </a:rPr>
              <a:t>	</a:t>
            </a:r>
            <a:r>
              <a:rPr sz="1800" spc="-15" baseline="4629" dirty="0">
                <a:latin typeface="Times New Roman"/>
                <a:cs typeface="Times New Roman"/>
              </a:rPr>
              <a:t>whe</a:t>
            </a:r>
            <a:r>
              <a:rPr sz="1800" spc="-7" baseline="4629" dirty="0">
                <a:latin typeface="Times New Roman"/>
                <a:cs typeface="Times New Roman"/>
              </a:rPr>
              <a:t>n</a:t>
            </a:r>
            <a:r>
              <a:rPr sz="1800" spc="-30" baseline="4629" dirty="0">
                <a:latin typeface="Times New Roman"/>
                <a:cs typeface="Times New Roman"/>
              </a:rPr>
              <a:t>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15" dirty="0">
                <a:latin typeface="Times New Roman"/>
                <a:cs typeface="Times New Roman"/>
              </a:rPr>
              <a:t>i</a:t>
            </a:r>
            <a:r>
              <a:rPr sz="850" b="1" i="1" dirty="0">
                <a:latin typeface="Times New Roman"/>
                <a:cs typeface="Times New Roman"/>
              </a:rPr>
              <a:t>	</a:t>
            </a:r>
            <a:r>
              <a:rPr sz="850" b="1" i="1" spc="30" dirty="0">
                <a:latin typeface="Times New Roman"/>
                <a:cs typeface="Times New Roman"/>
              </a:rPr>
              <a:t>j</a:t>
            </a:r>
            <a:endParaRPr sz="850">
              <a:latin typeface="Times New Roman"/>
              <a:cs typeface="Times New Roman"/>
            </a:endParaRPr>
          </a:p>
          <a:p>
            <a:pPr marL="165100">
              <a:lnSpc>
                <a:spcPts val="1270"/>
              </a:lnSpc>
              <a:tabLst>
                <a:tab pos="3947160" algn="l"/>
              </a:tabLst>
            </a:pP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00" spc="-20" dirty="0">
                <a:latin typeface="Times New Roman"/>
                <a:cs typeface="Times New Roman"/>
              </a:rPr>
              <a:t>we  </a:t>
            </a:r>
            <a:r>
              <a:rPr sz="1200" spc="-5" dirty="0">
                <a:latin typeface="Times New Roman"/>
                <a:cs typeface="Times New Roman"/>
              </a:rPr>
              <a:t>have  </a:t>
            </a:r>
            <a:r>
              <a:rPr sz="1200" spc="-10" dirty="0">
                <a:latin typeface="Times New Roman"/>
                <a:cs typeface="Times New Roman"/>
              </a:rPr>
              <a:t>shown  </a:t>
            </a:r>
            <a:r>
              <a:rPr sz="1200" spc="-5" dirty="0">
                <a:latin typeface="Times New Roman"/>
                <a:cs typeface="Times New Roman"/>
              </a:rPr>
              <a:t>earlier the  pair of </a:t>
            </a:r>
            <a:r>
              <a:rPr sz="1200" dirty="0">
                <a:latin typeface="Times New Roman"/>
                <a:cs typeface="Times New Roman"/>
              </a:rPr>
              <a:t>view 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factors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	</a:t>
            </a:r>
            <a:r>
              <a:rPr sz="1200" spc="-15" dirty="0">
                <a:latin typeface="Times New Roman"/>
                <a:cs typeface="Times New Roman"/>
              </a:rPr>
              <a:t>and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4104" y="3288838"/>
            <a:ext cx="11874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b="1" i="1" spc="-105" dirty="0">
                <a:latin typeface="Times New Roman"/>
                <a:cs typeface="Times New Roman"/>
              </a:rPr>
              <a:t>F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2376" y="3405565"/>
            <a:ext cx="143636" cy="914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65885" y="3581206"/>
            <a:ext cx="159258" cy="914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9046" y="3309600"/>
            <a:ext cx="1781175" cy="38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90"/>
              </a:lnSpc>
              <a:spcBef>
                <a:spcPts val="100"/>
              </a:spcBef>
            </a:pPr>
            <a:r>
              <a:rPr sz="850" b="1" i="1" spc="-15" dirty="0">
                <a:latin typeface="Times New Roman"/>
                <a:cs typeface="Times New Roman"/>
              </a:rPr>
              <a:t>i </a:t>
            </a:r>
            <a:r>
              <a:rPr sz="1800" spc="-22" baseline="4629" dirty="0">
                <a:latin typeface="Times New Roman"/>
                <a:cs typeface="Times New Roman"/>
              </a:rPr>
              <a:t>are </a:t>
            </a:r>
            <a:r>
              <a:rPr sz="1800" spc="-7" baseline="4629" dirty="0">
                <a:latin typeface="Times New Roman"/>
                <a:cs typeface="Times New Roman"/>
              </a:rPr>
              <a:t>related to each other</a:t>
            </a:r>
            <a:r>
              <a:rPr sz="1800" spc="-104" baseline="4629" dirty="0">
                <a:latin typeface="Times New Roman"/>
                <a:cs typeface="Times New Roman"/>
              </a:rPr>
              <a:t> </a:t>
            </a:r>
            <a:r>
              <a:rPr sz="1800" spc="-22" baseline="4629" dirty="0">
                <a:latin typeface="Times New Roman"/>
                <a:cs typeface="Times New Roman"/>
              </a:rPr>
              <a:t>by;</a:t>
            </a:r>
            <a:endParaRPr sz="1800" baseline="4629">
              <a:latin typeface="Times New Roman"/>
              <a:cs typeface="Times New Roman"/>
            </a:endParaRPr>
          </a:p>
          <a:p>
            <a:pPr marL="234950">
              <a:lnSpc>
                <a:spcPts val="1450"/>
              </a:lnSpc>
              <a:tabLst>
                <a:tab pos="704215" algn="l"/>
              </a:tabLst>
            </a:pPr>
            <a:r>
              <a:rPr sz="1875" b="1" i="1" spc="-30" baseline="4444" dirty="0">
                <a:latin typeface="Times New Roman"/>
                <a:cs typeface="Times New Roman"/>
              </a:rPr>
              <a:t>A</a:t>
            </a:r>
            <a:r>
              <a:rPr sz="850" b="1" i="1" spc="-20" dirty="0">
                <a:latin typeface="Times New Roman"/>
                <a:cs typeface="Times New Roman"/>
              </a:rPr>
              <a:t>i</a:t>
            </a:r>
            <a:r>
              <a:rPr sz="850" b="1" i="1" spc="90" dirty="0">
                <a:latin typeface="Times New Roman"/>
                <a:cs typeface="Times New Roman"/>
              </a:rPr>
              <a:t> </a:t>
            </a:r>
            <a:r>
              <a:rPr sz="1875" b="1" i="1" spc="-157" baseline="4444" dirty="0">
                <a:latin typeface="Times New Roman"/>
                <a:cs typeface="Times New Roman"/>
              </a:rPr>
              <a:t>F	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15" baseline="4444" dirty="0">
                <a:latin typeface="Times New Roman"/>
                <a:cs typeface="Times New Roman"/>
              </a:rPr>
              <a:t>A</a:t>
            </a:r>
            <a:r>
              <a:rPr sz="850" b="1" i="1" spc="-10" dirty="0">
                <a:latin typeface="Times New Roman"/>
                <a:cs typeface="Times New Roman"/>
              </a:rPr>
              <a:t>j</a:t>
            </a:r>
            <a:r>
              <a:rPr sz="850" b="1" i="1" spc="30" dirty="0">
                <a:latin typeface="Times New Roman"/>
                <a:cs typeface="Times New Roman"/>
              </a:rPr>
              <a:t> </a:t>
            </a:r>
            <a:r>
              <a:rPr sz="1875" b="1" i="1" spc="-157" baseline="4444" dirty="0">
                <a:latin typeface="Times New Roman"/>
                <a:cs typeface="Times New Roman"/>
              </a:rPr>
              <a:t>F</a:t>
            </a:r>
            <a:endParaRPr sz="1875" baseline="4444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38527" y="3581206"/>
            <a:ext cx="176212" cy="914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5876" y="3623878"/>
            <a:ext cx="118110" cy="16510"/>
          </a:xfrm>
          <a:custGeom>
            <a:avLst/>
            <a:gdLst/>
            <a:ahLst/>
            <a:cxnLst/>
            <a:rect l="l" t="t" r="r" b="b"/>
            <a:pathLst>
              <a:path w="118110" h="16510">
                <a:moveTo>
                  <a:pt x="10477" y="0"/>
                </a:moveTo>
                <a:lnTo>
                  <a:pt x="5905" y="0"/>
                </a:lnTo>
                <a:lnTo>
                  <a:pt x="4000" y="761"/>
                </a:lnTo>
                <a:lnTo>
                  <a:pt x="2286" y="2285"/>
                </a:lnTo>
                <a:lnTo>
                  <a:pt x="762" y="4000"/>
                </a:lnTo>
                <a:lnTo>
                  <a:pt x="0" y="5905"/>
                </a:lnTo>
                <a:lnTo>
                  <a:pt x="0" y="10477"/>
                </a:lnTo>
                <a:lnTo>
                  <a:pt x="762" y="12382"/>
                </a:lnTo>
                <a:lnTo>
                  <a:pt x="2286" y="14097"/>
                </a:lnTo>
                <a:lnTo>
                  <a:pt x="4000" y="15620"/>
                </a:lnTo>
                <a:lnTo>
                  <a:pt x="5905" y="16382"/>
                </a:lnTo>
                <a:lnTo>
                  <a:pt x="10477" y="16382"/>
                </a:lnTo>
                <a:lnTo>
                  <a:pt x="12382" y="15620"/>
                </a:lnTo>
                <a:lnTo>
                  <a:pt x="14097" y="14097"/>
                </a:lnTo>
                <a:lnTo>
                  <a:pt x="15621" y="12382"/>
                </a:lnTo>
                <a:lnTo>
                  <a:pt x="16383" y="10477"/>
                </a:lnTo>
                <a:lnTo>
                  <a:pt x="16383" y="5905"/>
                </a:lnTo>
                <a:lnTo>
                  <a:pt x="15621" y="4000"/>
                </a:lnTo>
                <a:lnTo>
                  <a:pt x="14097" y="2285"/>
                </a:lnTo>
                <a:lnTo>
                  <a:pt x="12573" y="761"/>
                </a:lnTo>
                <a:lnTo>
                  <a:pt x="10477" y="0"/>
                </a:lnTo>
                <a:close/>
              </a:path>
              <a:path w="118110" h="16510">
                <a:moveTo>
                  <a:pt x="61341" y="0"/>
                </a:moveTo>
                <a:lnTo>
                  <a:pt x="56768" y="0"/>
                </a:lnTo>
                <a:lnTo>
                  <a:pt x="54864" y="761"/>
                </a:lnTo>
                <a:lnTo>
                  <a:pt x="53149" y="2285"/>
                </a:lnTo>
                <a:lnTo>
                  <a:pt x="51625" y="4000"/>
                </a:lnTo>
                <a:lnTo>
                  <a:pt x="50673" y="5905"/>
                </a:lnTo>
                <a:lnTo>
                  <a:pt x="50673" y="10477"/>
                </a:lnTo>
                <a:lnTo>
                  <a:pt x="51625" y="12382"/>
                </a:lnTo>
                <a:lnTo>
                  <a:pt x="53149" y="14097"/>
                </a:lnTo>
                <a:lnTo>
                  <a:pt x="54864" y="15620"/>
                </a:lnTo>
                <a:lnTo>
                  <a:pt x="56768" y="16382"/>
                </a:lnTo>
                <a:lnTo>
                  <a:pt x="61341" y="16382"/>
                </a:lnTo>
                <a:lnTo>
                  <a:pt x="63246" y="15620"/>
                </a:lnTo>
                <a:lnTo>
                  <a:pt x="66484" y="12382"/>
                </a:lnTo>
                <a:lnTo>
                  <a:pt x="67246" y="10477"/>
                </a:lnTo>
                <a:lnTo>
                  <a:pt x="67246" y="5905"/>
                </a:lnTo>
                <a:lnTo>
                  <a:pt x="66484" y="4000"/>
                </a:lnTo>
                <a:lnTo>
                  <a:pt x="63246" y="761"/>
                </a:lnTo>
                <a:lnTo>
                  <a:pt x="61341" y="0"/>
                </a:lnTo>
                <a:close/>
              </a:path>
              <a:path w="118110" h="16510">
                <a:moveTo>
                  <a:pt x="112204" y="0"/>
                </a:moveTo>
                <a:lnTo>
                  <a:pt x="107442" y="0"/>
                </a:lnTo>
                <a:lnTo>
                  <a:pt x="105537" y="761"/>
                </a:lnTo>
                <a:lnTo>
                  <a:pt x="102298" y="4000"/>
                </a:lnTo>
                <a:lnTo>
                  <a:pt x="101536" y="5905"/>
                </a:lnTo>
                <a:lnTo>
                  <a:pt x="101536" y="10477"/>
                </a:lnTo>
                <a:lnTo>
                  <a:pt x="102298" y="12382"/>
                </a:lnTo>
                <a:lnTo>
                  <a:pt x="105537" y="15620"/>
                </a:lnTo>
                <a:lnTo>
                  <a:pt x="107632" y="16382"/>
                </a:lnTo>
                <a:lnTo>
                  <a:pt x="112204" y="16382"/>
                </a:lnTo>
                <a:lnTo>
                  <a:pt x="114109" y="15620"/>
                </a:lnTo>
                <a:lnTo>
                  <a:pt x="117348" y="12382"/>
                </a:lnTo>
                <a:lnTo>
                  <a:pt x="118110" y="10477"/>
                </a:lnTo>
                <a:lnTo>
                  <a:pt x="118110" y="5905"/>
                </a:lnTo>
                <a:lnTo>
                  <a:pt x="117348" y="4000"/>
                </a:lnTo>
                <a:lnTo>
                  <a:pt x="114109" y="761"/>
                </a:lnTo>
                <a:lnTo>
                  <a:pt x="11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7418" y="3532438"/>
            <a:ext cx="111823" cy="1383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98863" y="3532438"/>
            <a:ext cx="147447" cy="1383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4207" y="3818474"/>
            <a:ext cx="4030979" cy="1278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just">
              <a:lnSpc>
                <a:spcPts val="157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8.5.2- </a:t>
            </a:r>
            <a:r>
              <a:rPr sz="1350" b="1" i="1" spc="-40" dirty="0">
                <a:latin typeface="Times New Roman"/>
                <a:cs typeface="Times New Roman"/>
              </a:rPr>
              <a:t>The </a:t>
            </a:r>
            <a:r>
              <a:rPr sz="1350" b="1" i="1" spc="-30" dirty="0">
                <a:latin typeface="Times New Roman"/>
                <a:cs typeface="Times New Roman"/>
              </a:rPr>
              <a:t>Summation</a:t>
            </a:r>
            <a:r>
              <a:rPr sz="1350" b="1" i="1" spc="20" dirty="0">
                <a:latin typeface="Times New Roman"/>
                <a:cs typeface="Times New Roman"/>
              </a:rPr>
              <a:t> </a:t>
            </a:r>
            <a:r>
              <a:rPr sz="1350" b="1" i="1" spc="-35" dirty="0">
                <a:latin typeface="Times New Roman"/>
                <a:cs typeface="Times New Roman"/>
              </a:rPr>
              <a:t>Rule</a:t>
            </a:r>
            <a:endParaRPr sz="1350">
              <a:latin typeface="Times New Roman"/>
              <a:cs typeface="Times New Roman"/>
            </a:endParaRPr>
          </a:p>
          <a:p>
            <a:pPr marL="12700" marR="5080" indent="227965" algn="just">
              <a:lnSpc>
                <a:spcPct val="94100"/>
              </a:lnSpc>
              <a:spcBef>
                <a:spcPts val="30"/>
              </a:spcBef>
            </a:pPr>
            <a:r>
              <a:rPr sz="1200" spc="-5" dirty="0">
                <a:latin typeface="Times New Roman"/>
                <a:cs typeface="Times New Roman"/>
              </a:rPr>
              <a:t>The conservation of energy </a:t>
            </a:r>
            <a:r>
              <a:rPr sz="1200" dirty="0">
                <a:latin typeface="Times New Roman"/>
                <a:cs typeface="Times New Roman"/>
              </a:rPr>
              <a:t>principle </a:t>
            </a:r>
            <a:r>
              <a:rPr sz="1200" spc="-5" dirty="0">
                <a:latin typeface="Times New Roman"/>
                <a:cs typeface="Times New Roman"/>
              </a:rPr>
              <a:t>requires that the entire  radiation leaving </a:t>
            </a:r>
            <a:r>
              <a:rPr sz="1200" spc="-15" dirty="0">
                <a:latin typeface="Times New Roman"/>
                <a:cs typeface="Times New Roman"/>
              </a:rPr>
              <a:t>any </a:t>
            </a:r>
            <a:r>
              <a:rPr sz="1200" spc="-5" dirty="0">
                <a:latin typeface="Times New Roman"/>
                <a:cs typeface="Times New Roman"/>
              </a:rPr>
              <a:t>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of </a:t>
            </a:r>
            <a:r>
              <a:rPr sz="1200" spc="-20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enclosure be intercepted by  the surfaces of </a:t>
            </a:r>
            <a:r>
              <a:rPr sz="1200" spc="-10" dirty="0">
                <a:latin typeface="Times New Roman"/>
                <a:cs typeface="Times New Roman"/>
              </a:rPr>
              <a:t>that </a:t>
            </a:r>
            <a:r>
              <a:rPr sz="1200" spc="-5" dirty="0">
                <a:latin typeface="Times New Roman"/>
                <a:cs typeface="Times New Roman"/>
              </a:rPr>
              <a:t>enclosure </a:t>
            </a:r>
            <a:r>
              <a:rPr sz="1200" spc="-20" dirty="0">
                <a:latin typeface="Times New Roman"/>
                <a:cs typeface="Times New Roman"/>
              </a:rPr>
              <a:t>as </a:t>
            </a:r>
            <a:r>
              <a:rPr sz="1200" spc="-10" dirty="0">
                <a:latin typeface="Times New Roman"/>
                <a:cs typeface="Times New Roman"/>
              </a:rPr>
              <a:t>shown </a:t>
            </a:r>
            <a:r>
              <a:rPr sz="1200" spc="-5" dirty="0">
                <a:latin typeface="Times New Roman"/>
                <a:cs typeface="Times New Roman"/>
              </a:rPr>
              <a:t>in Fig.(8.12). Therefore,  the sum of the view factors from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of an enclosure to all 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00" spc="-5" dirty="0">
                <a:latin typeface="Times New Roman"/>
                <a:cs typeface="Times New Roman"/>
              </a:rPr>
              <a:t>of the enclosure, including to itself, must </a:t>
            </a:r>
            <a:r>
              <a:rPr sz="1200" spc="-10" dirty="0">
                <a:latin typeface="Times New Roman"/>
                <a:cs typeface="Times New Roman"/>
              </a:rPr>
              <a:t>equal unity.  </a:t>
            </a:r>
            <a:r>
              <a:rPr sz="1200" spc="-5" dirty="0">
                <a:latin typeface="Times New Roman"/>
                <a:cs typeface="Times New Roman"/>
              </a:rPr>
              <a:t>This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known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as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summation</a:t>
            </a:r>
            <a:r>
              <a:rPr sz="1200" b="1" spc="2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rule</a:t>
            </a:r>
            <a:r>
              <a:rPr sz="1200" b="1" spc="229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for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enclosure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861764" y="5367441"/>
            <a:ext cx="1054100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73735" algn="l"/>
              </a:tabLst>
            </a:pPr>
            <a:r>
              <a:rPr sz="1300" spc="114" dirty="0">
                <a:latin typeface="Times New Roman"/>
                <a:cs typeface="Times New Roman"/>
              </a:rPr>
              <a:t>1	</a:t>
            </a:r>
            <a:r>
              <a:rPr sz="1300" spc="15" dirty="0">
                <a:latin typeface="Times New Roman"/>
                <a:cs typeface="Times New Roman"/>
              </a:rPr>
              <a:t>(</a:t>
            </a:r>
            <a:r>
              <a:rPr sz="1300" spc="110" dirty="0">
                <a:latin typeface="Times New Roman"/>
                <a:cs typeface="Times New Roman"/>
              </a:rPr>
              <a:t>8</a:t>
            </a:r>
            <a:r>
              <a:rPr sz="1300" spc="30" dirty="0">
                <a:latin typeface="Times New Roman"/>
                <a:cs typeface="Times New Roman"/>
              </a:rPr>
              <a:t>.</a:t>
            </a:r>
            <a:r>
              <a:rPr sz="1300" spc="135" dirty="0">
                <a:latin typeface="Times New Roman"/>
                <a:cs typeface="Times New Roman"/>
              </a:rPr>
              <a:t>7</a:t>
            </a:r>
            <a:r>
              <a:rPr sz="1300" spc="75" dirty="0">
                <a:latin typeface="Times New Roman"/>
                <a:cs typeface="Times New Roman"/>
              </a:rPr>
              <a:t>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49551" y="548811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393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49551" y="551878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393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8141" y="5398385"/>
            <a:ext cx="197167" cy="21126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7198" y="5669467"/>
            <a:ext cx="58419" cy="22860"/>
          </a:xfrm>
          <a:custGeom>
            <a:avLst/>
            <a:gdLst/>
            <a:ahLst/>
            <a:cxnLst/>
            <a:rect l="l" t="t" r="r" b="b"/>
            <a:pathLst>
              <a:path w="58419" h="22860">
                <a:moveTo>
                  <a:pt x="58292" y="0"/>
                </a:moveTo>
                <a:lnTo>
                  <a:pt x="0" y="0"/>
                </a:lnTo>
                <a:lnTo>
                  <a:pt x="0" y="4572"/>
                </a:lnTo>
                <a:lnTo>
                  <a:pt x="58292" y="4572"/>
                </a:lnTo>
                <a:lnTo>
                  <a:pt x="58292" y="0"/>
                </a:lnTo>
                <a:close/>
              </a:path>
              <a:path w="58419" h="22860">
                <a:moveTo>
                  <a:pt x="58292" y="17716"/>
                </a:moveTo>
                <a:lnTo>
                  <a:pt x="0" y="17716"/>
                </a:lnTo>
                <a:lnTo>
                  <a:pt x="0" y="22288"/>
                </a:lnTo>
                <a:lnTo>
                  <a:pt x="58292" y="22288"/>
                </a:lnTo>
                <a:lnTo>
                  <a:pt x="58292" y="17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07997" y="5539165"/>
            <a:ext cx="104775" cy="50165"/>
          </a:xfrm>
          <a:custGeom>
            <a:avLst/>
            <a:gdLst/>
            <a:ahLst/>
            <a:cxnLst/>
            <a:rect l="l" t="t" r="r" b="b"/>
            <a:pathLst>
              <a:path w="104775" h="50164">
                <a:moveTo>
                  <a:pt x="72580" y="0"/>
                </a:moveTo>
                <a:lnTo>
                  <a:pt x="68199" y="0"/>
                </a:lnTo>
                <a:lnTo>
                  <a:pt x="70104" y="4191"/>
                </a:lnTo>
                <a:lnTo>
                  <a:pt x="72199" y="7810"/>
                </a:lnTo>
                <a:lnTo>
                  <a:pt x="76390" y="13525"/>
                </a:lnTo>
                <a:lnTo>
                  <a:pt x="80010" y="17525"/>
                </a:lnTo>
                <a:lnTo>
                  <a:pt x="85343" y="22669"/>
                </a:lnTo>
                <a:lnTo>
                  <a:pt x="0" y="22669"/>
                </a:lnTo>
                <a:lnTo>
                  <a:pt x="0" y="27241"/>
                </a:lnTo>
                <a:lnTo>
                  <a:pt x="85343" y="27241"/>
                </a:lnTo>
                <a:lnTo>
                  <a:pt x="80390" y="32194"/>
                </a:lnTo>
                <a:lnTo>
                  <a:pt x="76771" y="36004"/>
                </a:lnTo>
                <a:lnTo>
                  <a:pt x="74676" y="39052"/>
                </a:lnTo>
                <a:lnTo>
                  <a:pt x="72390" y="41910"/>
                </a:lnTo>
                <a:lnTo>
                  <a:pt x="70294" y="45529"/>
                </a:lnTo>
                <a:lnTo>
                  <a:pt x="68199" y="49911"/>
                </a:lnTo>
                <a:lnTo>
                  <a:pt x="72580" y="49911"/>
                </a:lnTo>
                <a:lnTo>
                  <a:pt x="76962" y="45338"/>
                </a:lnTo>
                <a:lnTo>
                  <a:pt x="82105" y="40767"/>
                </a:lnTo>
                <a:lnTo>
                  <a:pt x="88011" y="36385"/>
                </a:lnTo>
                <a:lnTo>
                  <a:pt x="93726" y="32004"/>
                </a:lnTo>
                <a:lnTo>
                  <a:pt x="99250" y="28765"/>
                </a:lnTo>
                <a:lnTo>
                  <a:pt x="104203" y="26288"/>
                </a:lnTo>
                <a:lnTo>
                  <a:pt x="104203" y="23622"/>
                </a:lnTo>
                <a:lnTo>
                  <a:pt x="100393" y="21907"/>
                </a:lnTo>
                <a:lnTo>
                  <a:pt x="95250" y="18669"/>
                </a:lnTo>
                <a:lnTo>
                  <a:pt x="82296" y="9144"/>
                </a:lnTo>
                <a:lnTo>
                  <a:pt x="76962" y="4572"/>
                </a:lnTo>
                <a:lnTo>
                  <a:pt x="72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145442" y="5588188"/>
            <a:ext cx="1924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25" dirty="0">
                <a:latin typeface="Times New Roman"/>
                <a:cs typeface="Times New Roman"/>
              </a:rPr>
              <a:t>j</a:t>
            </a:r>
            <a:r>
              <a:rPr sz="800" i="1" spc="105" dirty="0">
                <a:latin typeface="Times New Roman"/>
                <a:cs typeface="Times New Roman"/>
              </a:rPr>
              <a:t> </a:t>
            </a:r>
            <a:r>
              <a:rPr sz="750" spc="70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33268" y="5469245"/>
            <a:ext cx="5715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25" dirty="0">
                <a:latin typeface="Times New Roman"/>
                <a:cs typeface="Times New Roman"/>
              </a:rPr>
              <a:t>j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8978" y="5049746"/>
            <a:ext cx="930910" cy="5467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20"/>
              </a:spcBef>
            </a:pPr>
            <a:r>
              <a:rPr sz="1200" spc="-5" dirty="0">
                <a:latin typeface="Times New Roman"/>
                <a:cs typeface="Times New Roman"/>
              </a:rPr>
              <a:t>expressed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as;</a:t>
            </a:r>
            <a:endParaRPr sz="1200">
              <a:latin typeface="Times New Roman"/>
              <a:cs typeface="Times New Roman"/>
            </a:endParaRPr>
          </a:p>
          <a:p>
            <a:pPr marL="586105">
              <a:lnSpc>
                <a:spcPts val="850"/>
              </a:lnSpc>
              <a:spcBef>
                <a:spcPts val="115"/>
              </a:spcBef>
            </a:pPr>
            <a:r>
              <a:rPr sz="800" i="1" spc="110" dirty="0">
                <a:latin typeface="Times New Roman"/>
                <a:cs typeface="Times New Roman"/>
              </a:rPr>
              <a:t>N</a:t>
            </a:r>
            <a:endParaRPr sz="800">
              <a:latin typeface="Times New Roman"/>
              <a:cs typeface="Times New Roman"/>
            </a:endParaRPr>
          </a:p>
          <a:p>
            <a:pPr marR="30480" algn="r">
              <a:lnSpc>
                <a:spcPts val="1570"/>
              </a:lnSpc>
            </a:pPr>
            <a:r>
              <a:rPr sz="1400" i="1" spc="-65" dirty="0">
                <a:latin typeface="Times New Roman"/>
                <a:cs typeface="Times New Roman"/>
              </a:rPr>
              <a:t>F</a:t>
            </a:r>
            <a:r>
              <a:rPr sz="1200" i="1" spc="37" baseline="-20833" dirty="0">
                <a:latin typeface="Times New Roman"/>
                <a:cs typeface="Times New Roman"/>
              </a:rPr>
              <a:t>i</a:t>
            </a:r>
            <a:endParaRPr sz="1200" baseline="-20833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72904" y="6391332"/>
            <a:ext cx="12382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20" dirty="0"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24378" y="5733334"/>
            <a:ext cx="4027170" cy="7035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3600"/>
              </a:lnSpc>
              <a:spcBef>
                <a:spcPts val="215"/>
              </a:spcBef>
            </a:pPr>
            <a:r>
              <a:rPr sz="1200" spc="-5" dirty="0">
                <a:latin typeface="Times New Roman"/>
                <a:cs typeface="Times New Roman"/>
              </a:rPr>
              <a:t>where </a:t>
            </a:r>
            <a:r>
              <a:rPr sz="1250" b="1" i="1" spc="-40" dirty="0">
                <a:latin typeface="Times New Roman"/>
                <a:cs typeface="Times New Roman"/>
              </a:rPr>
              <a:t>N </a:t>
            </a:r>
            <a:r>
              <a:rPr sz="1200" spc="-5" dirty="0">
                <a:latin typeface="Times New Roman"/>
                <a:cs typeface="Times New Roman"/>
              </a:rPr>
              <a:t>is the number of surfaces of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enclosure.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example,  </a:t>
            </a:r>
            <a:r>
              <a:rPr sz="1200" spc="-10" dirty="0">
                <a:latin typeface="Times New Roman"/>
                <a:cs typeface="Times New Roman"/>
              </a:rPr>
              <a:t>applying </a:t>
            </a:r>
            <a:r>
              <a:rPr sz="1200" spc="-5" dirty="0">
                <a:latin typeface="Times New Roman"/>
                <a:cs typeface="Times New Roman"/>
              </a:rPr>
              <a:t>the summation </a:t>
            </a:r>
            <a:r>
              <a:rPr sz="1200" spc="-10" dirty="0">
                <a:latin typeface="Times New Roman"/>
                <a:cs typeface="Times New Roman"/>
              </a:rPr>
              <a:t>rule </a:t>
            </a:r>
            <a:r>
              <a:rPr sz="1200" spc="-5" dirty="0">
                <a:latin typeface="Times New Roman"/>
                <a:cs typeface="Times New Roman"/>
              </a:rPr>
              <a:t>to surface </a:t>
            </a:r>
            <a:r>
              <a:rPr sz="1250" b="1" i="1" spc="-3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of a three-surface  enclosure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yields;</a:t>
            </a:r>
            <a:endParaRPr sz="1200">
              <a:latin typeface="Times New Roman"/>
              <a:cs typeface="Times New Roman"/>
            </a:endParaRPr>
          </a:p>
          <a:p>
            <a:pPr marL="573405">
              <a:lnSpc>
                <a:spcPct val="100000"/>
              </a:lnSpc>
              <a:spcBef>
                <a:spcPts val="160"/>
              </a:spcBef>
            </a:pPr>
            <a:r>
              <a:rPr sz="750" spc="7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61790" y="651433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74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61790" y="654500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74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74873" y="6533575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334" y="0"/>
                </a:moveTo>
                <a:lnTo>
                  <a:pt x="0" y="0"/>
                </a:lnTo>
                <a:lnTo>
                  <a:pt x="0" y="38861"/>
                </a:lnTo>
                <a:lnTo>
                  <a:pt x="9334" y="38861"/>
                </a:lnTo>
                <a:lnTo>
                  <a:pt x="9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9152" y="652957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74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74873" y="6486712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334" y="0"/>
                </a:moveTo>
                <a:lnTo>
                  <a:pt x="0" y="0"/>
                </a:lnTo>
                <a:lnTo>
                  <a:pt x="0" y="38862"/>
                </a:lnTo>
                <a:lnTo>
                  <a:pt x="9334" y="38862"/>
                </a:lnTo>
                <a:lnTo>
                  <a:pt x="9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44330" y="6533575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525" y="0"/>
                </a:moveTo>
                <a:lnTo>
                  <a:pt x="0" y="0"/>
                </a:lnTo>
                <a:lnTo>
                  <a:pt x="0" y="38861"/>
                </a:lnTo>
                <a:lnTo>
                  <a:pt x="9525" y="38861"/>
                </a:lnTo>
                <a:lnTo>
                  <a:pt x="9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98610" y="652957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74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44330" y="6486712"/>
            <a:ext cx="9525" cy="39370"/>
          </a:xfrm>
          <a:custGeom>
            <a:avLst/>
            <a:gdLst/>
            <a:ahLst/>
            <a:cxnLst/>
            <a:rect l="l" t="t" r="r" b="b"/>
            <a:pathLst>
              <a:path w="9525" h="39370">
                <a:moveTo>
                  <a:pt x="9525" y="0"/>
                </a:moveTo>
                <a:lnTo>
                  <a:pt x="0" y="0"/>
                </a:lnTo>
                <a:lnTo>
                  <a:pt x="0" y="38862"/>
                </a:lnTo>
                <a:lnTo>
                  <a:pt x="9525" y="38862"/>
                </a:lnTo>
                <a:lnTo>
                  <a:pt x="9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02535" y="6489189"/>
            <a:ext cx="179450" cy="857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3361" y="651433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74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53361" y="654500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774" y="0"/>
                </a:lnTo>
              </a:path>
            </a:pathLst>
          </a:custGeom>
          <a:ln w="80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28238" y="6565769"/>
            <a:ext cx="104775" cy="50165"/>
          </a:xfrm>
          <a:custGeom>
            <a:avLst/>
            <a:gdLst/>
            <a:ahLst/>
            <a:cxnLst/>
            <a:rect l="l" t="t" r="r" b="b"/>
            <a:pathLst>
              <a:path w="104775" h="50165">
                <a:moveTo>
                  <a:pt x="72771" y="0"/>
                </a:moveTo>
                <a:lnTo>
                  <a:pt x="68199" y="0"/>
                </a:lnTo>
                <a:lnTo>
                  <a:pt x="70294" y="4190"/>
                </a:lnTo>
                <a:lnTo>
                  <a:pt x="85534" y="22669"/>
                </a:lnTo>
                <a:lnTo>
                  <a:pt x="0" y="22669"/>
                </a:lnTo>
                <a:lnTo>
                  <a:pt x="0" y="27241"/>
                </a:lnTo>
                <a:lnTo>
                  <a:pt x="85534" y="27241"/>
                </a:lnTo>
                <a:lnTo>
                  <a:pt x="80581" y="32003"/>
                </a:lnTo>
                <a:lnTo>
                  <a:pt x="76962" y="36004"/>
                </a:lnTo>
                <a:lnTo>
                  <a:pt x="74866" y="39052"/>
                </a:lnTo>
                <a:lnTo>
                  <a:pt x="72580" y="41909"/>
                </a:lnTo>
                <a:lnTo>
                  <a:pt x="70485" y="45529"/>
                </a:lnTo>
                <a:lnTo>
                  <a:pt x="68199" y="49910"/>
                </a:lnTo>
                <a:lnTo>
                  <a:pt x="72771" y="49910"/>
                </a:lnTo>
                <a:lnTo>
                  <a:pt x="77152" y="45338"/>
                </a:lnTo>
                <a:lnTo>
                  <a:pt x="82296" y="40766"/>
                </a:lnTo>
                <a:lnTo>
                  <a:pt x="94107" y="32003"/>
                </a:lnTo>
                <a:lnTo>
                  <a:pt x="99440" y="28575"/>
                </a:lnTo>
                <a:lnTo>
                  <a:pt x="104394" y="26288"/>
                </a:lnTo>
                <a:lnTo>
                  <a:pt x="104394" y="23621"/>
                </a:lnTo>
                <a:lnTo>
                  <a:pt x="100584" y="21907"/>
                </a:lnTo>
                <a:lnTo>
                  <a:pt x="95440" y="18668"/>
                </a:lnTo>
                <a:lnTo>
                  <a:pt x="82486" y="9143"/>
                </a:lnTo>
                <a:lnTo>
                  <a:pt x="77152" y="4571"/>
                </a:lnTo>
                <a:lnTo>
                  <a:pt x="727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97695" y="6565769"/>
            <a:ext cx="104775" cy="50165"/>
          </a:xfrm>
          <a:custGeom>
            <a:avLst/>
            <a:gdLst/>
            <a:ahLst/>
            <a:cxnLst/>
            <a:rect l="l" t="t" r="r" b="b"/>
            <a:pathLst>
              <a:path w="104775" h="50165">
                <a:moveTo>
                  <a:pt x="72961" y="0"/>
                </a:moveTo>
                <a:lnTo>
                  <a:pt x="68389" y="0"/>
                </a:lnTo>
                <a:lnTo>
                  <a:pt x="70485" y="4190"/>
                </a:lnTo>
                <a:lnTo>
                  <a:pt x="85725" y="22669"/>
                </a:lnTo>
                <a:lnTo>
                  <a:pt x="0" y="22669"/>
                </a:lnTo>
                <a:lnTo>
                  <a:pt x="0" y="27241"/>
                </a:lnTo>
                <a:lnTo>
                  <a:pt x="85725" y="27241"/>
                </a:lnTo>
                <a:lnTo>
                  <a:pt x="80772" y="32003"/>
                </a:lnTo>
                <a:lnTo>
                  <a:pt x="68389" y="49910"/>
                </a:lnTo>
                <a:lnTo>
                  <a:pt x="72961" y="49910"/>
                </a:lnTo>
                <a:lnTo>
                  <a:pt x="77343" y="45338"/>
                </a:lnTo>
                <a:lnTo>
                  <a:pt x="82486" y="40766"/>
                </a:lnTo>
                <a:lnTo>
                  <a:pt x="88392" y="36385"/>
                </a:lnTo>
                <a:lnTo>
                  <a:pt x="94106" y="32003"/>
                </a:lnTo>
                <a:lnTo>
                  <a:pt x="99631" y="28575"/>
                </a:lnTo>
                <a:lnTo>
                  <a:pt x="104584" y="26288"/>
                </a:lnTo>
                <a:lnTo>
                  <a:pt x="104584" y="23621"/>
                </a:lnTo>
                <a:lnTo>
                  <a:pt x="100774" y="21907"/>
                </a:lnTo>
                <a:lnTo>
                  <a:pt x="95631" y="18668"/>
                </a:lnTo>
                <a:lnTo>
                  <a:pt x="82677" y="9143"/>
                </a:lnTo>
                <a:lnTo>
                  <a:pt x="77152" y="4571"/>
                </a:lnTo>
                <a:lnTo>
                  <a:pt x="72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88298" y="6565769"/>
            <a:ext cx="104775" cy="50165"/>
          </a:xfrm>
          <a:custGeom>
            <a:avLst/>
            <a:gdLst/>
            <a:ahLst/>
            <a:cxnLst/>
            <a:rect l="l" t="t" r="r" b="b"/>
            <a:pathLst>
              <a:path w="104775" h="50165">
                <a:moveTo>
                  <a:pt x="72770" y="0"/>
                </a:moveTo>
                <a:lnTo>
                  <a:pt x="68389" y="0"/>
                </a:lnTo>
                <a:lnTo>
                  <a:pt x="70484" y="4190"/>
                </a:lnTo>
                <a:lnTo>
                  <a:pt x="72389" y="7810"/>
                </a:lnTo>
                <a:lnTo>
                  <a:pt x="74675" y="10667"/>
                </a:lnTo>
                <a:lnTo>
                  <a:pt x="76771" y="13334"/>
                </a:lnTo>
                <a:lnTo>
                  <a:pt x="80390" y="17525"/>
                </a:lnTo>
                <a:lnTo>
                  <a:pt x="85725" y="22669"/>
                </a:lnTo>
                <a:lnTo>
                  <a:pt x="0" y="22669"/>
                </a:lnTo>
                <a:lnTo>
                  <a:pt x="0" y="27241"/>
                </a:lnTo>
                <a:lnTo>
                  <a:pt x="85725" y="27241"/>
                </a:lnTo>
                <a:lnTo>
                  <a:pt x="80771" y="32003"/>
                </a:lnTo>
                <a:lnTo>
                  <a:pt x="68389" y="49910"/>
                </a:lnTo>
                <a:lnTo>
                  <a:pt x="72770" y="49910"/>
                </a:lnTo>
                <a:lnTo>
                  <a:pt x="77343" y="45338"/>
                </a:lnTo>
                <a:lnTo>
                  <a:pt x="82486" y="40766"/>
                </a:lnTo>
                <a:lnTo>
                  <a:pt x="88391" y="36385"/>
                </a:lnTo>
                <a:lnTo>
                  <a:pt x="94106" y="32003"/>
                </a:lnTo>
                <a:lnTo>
                  <a:pt x="99631" y="28575"/>
                </a:lnTo>
                <a:lnTo>
                  <a:pt x="104584" y="26288"/>
                </a:lnTo>
                <a:lnTo>
                  <a:pt x="104584" y="23621"/>
                </a:lnTo>
                <a:lnTo>
                  <a:pt x="100774" y="21907"/>
                </a:lnTo>
                <a:lnTo>
                  <a:pt x="95631" y="18668"/>
                </a:lnTo>
                <a:lnTo>
                  <a:pt x="82676" y="9143"/>
                </a:lnTo>
                <a:lnTo>
                  <a:pt x="77152" y="4571"/>
                </a:lnTo>
                <a:lnTo>
                  <a:pt x="727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07198" y="6695881"/>
            <a:ext cx="59055" cy="22860"/>
          </a:xfrm>
          <a:custGeom>
            <a:avLst/>
            <a:gdLst/>
            <a:ahLst/>
            <a:cxnLst/>
            <a:rect l="l" t="t" r="r" b="b"/>
            <a:pathLst>
              <a:path w="59055" h="22859">
                <a:moveTo>
                  <a:pt x="58483" y="0"/>
                </a:moveTo>
                <a:lnTo>
                  <a:pt x="0" y="0"/>
                </a:lnTo>
                <a:lnTo>
                  <a:pt x="0" y="4571"/>
                </a:lnTo>
                <a:lnTo>
                  <a:pt x="58483" y="4571"/>
                </a:lnTo>
                <a:lnTo>
                  <a:pt x="58483" y="0"/>
                </a:lnTo>
                <a:close/>
              </a:path>
              <a:path w="59055" h="22859">
                <a:moveTo>
                  <a:pt x="58483" y="17906"/>
                </a:moveTo>
                <a:lnTo>
                  <a:pt x="0" y="17906"/>
                </a:lnTo>
                <a:lnTo>
                  <a:pt x="0" y="22478"/>
                </a:lnTo>
                <a:lnTo>
                  <a:pt x="58483" y="22478"/>
                </a:lnTo>
                <a:lnTo>
                  <a:pt x="58483" y="17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11617" y="6565769"/>
            <a:ext cx="104775" cy="50165"/>
          </a:xfrm>
          <a:custGeom>
            <a:avLst/>
            <a:gdLst/>
            <a:ahLst/>
            <a:cxnLst/>
            <a:rect l="l" t="t" r="r" b="b"/>
            <a:pathLst>
              <a:path w="104775" h="50165">
                <a:moveTo>
                  <a:pt x="72961" y="0"/>
                </a:moveTo>
                <a:lnTo>
                  <a:pt x="68389" y="0"/>
                </a:lnTo>
                <a:lnTo>
                  <a:pt x="70484" y="4190"/>
                </a:lnTo>
                <a:lnTo>
                  <a:pt x="85725" y="22669"/>
                </a:lnTo>
                <a:lnTo>
                  <a:pt x="0" y="22669"/>
                </a:lnTo>
                <a:lnTo>
                  <a:pt x="0" y="27241"/>
                </a:lnTo>
                <a:lnTo>
                  <a:pt x="85725" y="27241"/>
                </a:lnTo>
                <a:lnTo>
                  <a:pt x="80772" y="32003"/>
                </a:lnTo>
                <a:lnTo>
                  <a:pt x="68389" y="49910"/>
                </a:lnTo>
                <a:lnTo>
                  <a:pt x="72961" y="49910"/>
                </a:lnTo>
                <a:lnTo>
                  <a:pt x="77342" y="45338"/>
                </a:lnTo>
                <a:lnTo>
                  <a:pt x="82486" y="40766"/>
                </a:lnTo>
                <a:lnTo>
                  <a:pt x="88391" y="36385"/>
                </a:lnTo>
                <a:lnTo>
                  <a:pt x="94106" y="32003"/>
                </a:lnTo>
                <a:lnTo>
                  <a:pt x="99631" y="28575"/>
                </a:lnTo>
                <a:lnTo>
                  <a:pt x="104584" y="26288"/>
                </a:lnTo>
                <a:lnTo>
                  <a:pt x="104584" y="23621"/>
                </a:lnTo>
                <a:lnTo>
                  <a:pt x="100774" y="21907"/>
                </a:lnTo>
                <a:lnTo>
                  <a:pt x="95631" y="18668"/>
                </a:lnTo>
                <a:lnTo>
                  <a:pt x="82676" y="9143"/>
                </a:lnTo>
                <a:lnTo>
                  <a:pt x="77152" y="4571"/>
                </a:lnTo>
                <a:lnTo>
                  <a:pt x="729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8331" y="6424609"/>
            <a:ext cx="198119" cy="21126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296021" y="6378345"/>
            <a:ext cx="115379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20"/>
              </a:spcBef>
              <a:tabLst>
                <a:tab pos="581025" algn="l"/>
                <a:tab pos="937894" algn="l"/>
              </a:tabLst>
            </a:pPr>
            <a:r>
              <a:rPr sz="1400" i="1" spc="-35" dirty="0">
                <a:latin typeface="Times New Roman"/>
                <a:cs typeface="Times New Roman"/>
              </a:rPr>
              <a:t>F</a:t>
            </a:r>
            <a:r>
              <a:rPr sz="1125" spc="-52" baseline="-25925" dirty="0">
                <a:latin typeface="Times New Roman"/>
                <a:cs typeface="Times New Roman"/>
              </a:rPr>
              <a:t>1	</a:t>
            </a:r>
            <a:r>
              <a:rPr sz="1300" spc="120" dirty="0">
                <a:latin typeface="Times New Roman"/>
                <a:cs typeface="Times New Roman"/>
              </a:rPr>
              <a:t>1	</a:t>
            </a:r>
            <a:r>
              <a:rPr sz="1400" i="1" spc="-20" dirty="0">
                <a:latin typeface="Times New Roman"/>
                <a:cs typeface="Times New Roman"/>
              </a:rPr>
              <a:t>F</a:t>
            </a:r>
            <a:r>
              <a:rPr sz="1125" spc="-30" baseline="-25925" dirty="0">
                <a:latin typeface="Times New Roman"/>
                <a:cs typeface="Times New Roman"/>
              </a:rPr>
              <a:t>1</a:t>
            </a:r>
            <a:endParaRPr sz="1125" baseline="-25925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45478" y="6615483"/>
            <a:ext cx="19240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i="1" spc="25" dirty="0">
                <a:latin typeface="Times New Roman"/>
                <a:cs typeface="Times New Roman"/>
              </a:rPr>
              <a:t>j</a:t>
            </a:r>
            <a:r>
              <a:rPr sz="800" i="1" spc="10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610739" y="6421151"/>
            <a:ext cx="203898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882015" algn="l"/>
                <a:tab pos="1135380" algn="l"/>
                <a:tab pos="1665605" algn="l"/>
              </a:tabLst>
            </a:pPr>
            <a:r>
              <a:rPr sz="800" i="1" spc="25" dirty="0">
                <a:latin typeface="Times New Roman"/>
                <a:cs typeface="Times New Roman"/>
              </a:rPr>
              <a:t>j	</a:t>
            </a:r>
            <a:r>
              <a:rPr sz="750" spc="75" dirty="0">
                <a:latin typeface="Times New Roman"/>
                <a:cs typeface="Times New Roman"/>
              </a:rPr>
              <a:t>1	</a:t>
            </a:r>
            <a:r>
              <a:rPr sz="2100" i="1" spc="-52" baseline="13888" dirty="0">
                <a:latin typeface="Times New Roman"/>
                <a:cs typeface="Times New Roman"/>
              </a:rPr>
              <a:t>F</a:t>
            </a:r>
            <a:r>
              <a:rPr sz="750" spc="-35" dirty="0">
                <a:latin typeface="Times New Roman"/>
                <a:cs typeface="Times New Roman"/>
              </a:rPr>
              <a:t>1     </a:t>
            </a:r>
            <a:r>
              <a:rPr sz="750" spc="-10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2	</a:t>
            </a:r>
            <a:r>
              <a:rPr sz="2100" i="1" spc="-52" baseline="13888" dirty="0">
                <a:latin typeface="Times New Roman"/>
                <a:cs typeface="Times New Roman"/>
              </a:rPr>
              <a:t>F</a:t>
            </a:r>
            <a:r>
              <a:rPr sz="750" spc="-35" dirty="0">
                <a:latin typeface="Times New Roman"/>
                <a:cs typeface="Times New Roman"/>
              </a:rPr>
              <a:t>1</a:t>
            </a:r>
            <a:r>
              <a:rPr sz="750" spc="55" dirty="0">
                <a:latin typeface="Times New Roman"/>
                <a:cs typeface="Times New Roman"/>
              </a:rPr>
              <a:t> </a:t>
            </a:r>
            <a:r>
              <a:rPr sz="750" spc="75" dirty="0">
                <a:latin typeface="Times New Roman"/>
                <a:cs typeface="Times New Roman"/>
              </a:rPr>
              <a:t>3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4378" y="6753933"/>
            <a:ext cx="402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The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summation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rule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can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applied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each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surface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of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4378" y="7446311"/>
            <a:ext cx="4025265" cy="219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-5" dirty="0">
                <a:latin typeface="Times New Roman"/>
                <a:cs typeface="Times New Roman"/>
              </a:rPr>
              <a:t>reciprocity rule </a:t>
            </a:r>
            <a:r>
              <a:rPr sz="1200" spc="-10" dirty="0">
                <a:latin typeface="Times New Roman"/>
                <a:cs typeface="Times New Roman"/>
              </a:rPr>
              <a:t>gives </a:t>
            </a:r>
            <a:r>
              <a:rPr sz="1250" b="1" i="1" spc="-35" dirty="0">
                <a:latin typeface="Times New Roman"/>
                <a:cs typeface="Times New Roman"/>
              </a:rPr>
              <a:t>N(N </a:t>
            </a:r>
            <a:r>
              <a:rPr sz="1250" b="1" i="1" spc="-20" dirty="0">
                <a:latin typeface="Times New Roman"/>
                <a:cs typeface="Times New Roman"/>
              </a:rPr>
              <a:t>- </a:t>
            </a:r>
            <a:r>
              <a:rPr sz="1250" b="1" i="1" spc="-30" dirty="0">
                <a:latin typeface="Times New Roman"/>
                <a:cs typeface="Times New Roman"/>
              </a:rPr>
              <a:t>1)/2 </a:t>
            </a:r>
            <a:r>
              <a:rPr sz="1200" spc="-5" dirty="0">
                <a:latin typeface="Times New Roman"/>
                <a:cs typeface="Times New Roman"/>
              </a:rPr>
              <a:t>additional relations.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Then </a:t>
            </a:r>
            <a:r>
              <a:rPr sz="1200" spc="-10" dirty="0">
                <a:latin typeface="Times New Roman"/>
                <a:cs typeface="Times New Roman"/>
              </a:rPr>
              <a:t>the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35478" y="7628709"/>
            <a:ext cx="4202430" cy="14401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1600" marR="93980" algn="just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Times New Roman"/>
                <a:cs typeface="Times New Roman"/>
              </a:rPr>
              <a:t>total number of view factors </a:t>
            </a:r>
            <a:r>
              <a:rPr sz="1200" spc="-10" dirty="0">
                <a:latin typeface="Times New Roman"/>
                <a:cs typeface="Times New Roman"/>
              </a:rPr>
              <a:t>that need </a:t>
            </a:r>
            <a:r>
              <a:rPr sz="1200" spc="-5" dirty="0">
                <a:latin typeface="Times New Roman"/>
                <a:cs typeface="Times New Roman"/>
              </a:rPr>
              <a:t>to be evaluated directly for  an </a:t>
            </a:r>
            <a:r>
              <a:rPr sz="1250" b="1" i="1" spc="-10" dirty="0">
                <a:latin typeface="Times New Roman"/>
                <a:cs typeface="Times New Roman"/>
              </a:rPr>
              <a:t>N</a:t>
            </a:r>
            <a:r>
              <a:rPr sz="1200" spc="-10" dirty="0">
                <a:latin typeface="Times New Roman"/>
                <a:cs typeface="Times New Roman"/>
              </a:rPr>
              <a:t>-surface </a:t>
            </a:r>
            <a:r>
              <a:rPr sz="1200" spc="-5" dirty="0">
                <a:latin typeface="Times New Roman"/>
                <a:cs typeface="Times New Roman"/>
              </a:rPr>
              <a:t>enclosure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becomes;</a:t>
            </a:r>
            <a:endParaRPr sz="1200">
              <a:latin typeface="Times New Roman"/>
              <a:cs typeface="Times New Roman"/>
            </a:endParaRPr>
          </a:p>
          <a:p>
            <a:pPr marL="558165" algn="just">
              <a:lnSpc>
                <a:spcPts val="1325"/>
              </a:lnSpc>
            </a:pPr>
            <a:r>
              <a:rPr sz="1250" b="1" i="1" spc="-35" dirty="0">
                <a:latin typeface="Times New Roman"/>
                <a:cs typeface="Times New Roman"/>
              </a:rPr>
              <a:t>N</a:t>
            </a:r>
            <a:r>
              <a:rPr sz="1275" b="1" i="1" spc="-52" baseline="26143" dirty="0">
                <a:latin typeface="Times New Roman"/>
                <a:cs typeface="Times New Roman"/>
              </a:rPr>
              <a:t>2 </a:t>
            </a:r>
            <a:r>
              <a:rPr sz="1250" b="1" i="1" spc="-20" dirty="0">
                <a:latin typeface="Times New Roman"/>
                <a:cs typeface="Times New Roman"/>
              </a:rPr>
              <a:t>- </a:t>
            </a:r>
            <a:r>
              <a:rPr sz="1250" b="1" i="1" spc="-40" dirty="0">
                <a:latin typeface="Times New Roman"/>
                <a:cs typeface="Times New Roman"/>
              </a:rPr>
              <a:t>[N+ N(N </a:t>
            </a:r>
            <a:r>
              <a:rPr sz="1250" b="1" i="1" spc="-20" dirty="0">
                <a:latin typeface="Times New Roman"/>
                <a:cs typeface="Times New Roman"/>
              </a:rPr>
              <a:t>- </a:t>
            </a:r>
            <a:r>
              <a:rPr sz="1250" b="1" i="1" spc="-30" dirty="0">
                <a:latin typeface="Times New Roman"/>
                <a:cs typeface="Times New Roman"/>
              </a:rPr>
              <a:t>1 </a:t>
            </a:r>
            <a:r>
              <a:rPr sz="1250" b="1" i="1" spc="-25" dirty="0">
                <a:latin typeface="Times New Roman"/>
                <a:cs typeface="Times New Roman"/>
              </a:rPr>
              <a:t>)/2]= </a:t>
            </a:r>
            <a:r>
              <a:rPr sz="1250" b="1" i="1" spc="-40" dirty="0">
                <a:latin typeface="Times New Roman"/>
                <a:cs typeface="Times New Roman"/>
              </a:rPr>
              <a:t>N(N </a:t>
            </a:r>
            <a:r>
              <a:rPr sz="1250" b="1" i="1" spc="-20" dirty="0">
                <a:latin typeface="Times New Roman"/>
                <a:cs typeface="Times New Roman"/>
              </a:rPr>
              <a:t>-</a:t>
            </a:r>
            <a:r>
              <a:rPr sz="1250" b="1" i="1" spc="90" dirty="0">
                <a:latin typeface="Times New Roman"/>
                <a:cs typeface="Times New Roman"/>
              </a:rPr>
              <a:t> </a:t>
            </a:r>
            <a:r>
              <a:rPr sz="1250" b="1" i="1" spc="-30" dirty="0">
                <a:latin typeface="Times New Roman"/>
                <a:cs typeface="Times New Roman"/>
              </a:rPr>
              <a:t>1)/2</a:t>
            </a:r>
            <a:endParaRPr sz="1250">
              <a:latin typeface="Times New Roman"/>
              <a:cs typeface="Times New Roman"/>
            </a:endParaRPr>
          </a:p>
          <a:p>
            <a:pPr marL="101600" marR="92710" algn="just">
              <a:lnSpc>
                <a:spcPct val="94300"/>
              </a:lnSpc>
              <a:spcBef>
                <a:spcPts val="45"/>
              </a:spcBef>
            </a:pP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example,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 six-surface enclosure, we need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determine  only </a:t>
            </a:r>
            <a:r>
              <a:rPr sz="1250" b="1" i="1" spc="-30" dirty="0">
                <a:latin typeface="Times New Roman"/>
                <a:cs typeface="Times New Roman"/>
              </a:rPr>
              <a:t>6×(6 </a:t>
            </a:r>
            <a:r>
              <a:rPr sz="1250" b="1" i="1" spc="-20" dirty="0">
                <a:latin typeface="Times New Roman"/>
                <a:cs typeface="Times New Roman"/>
              </a:rPr>
              <a:t>- </a:t>
            </a:r>
            <a:r>
              <a:rPr sz="1250" b="1" i="1" spc="-30" dirty="0">
                <a:latin typeface="Times New Roman"/>
                <a:cs typeface="Times New Roman"/>
              </a:rPr>
              <a:t>1)/2 = 15 </a:t>
            </a:r>
            <a:r>
              <a:rPr sz="1200" spc="-5" dirty="0">
                <a:latin typeface="Times New Roman"/>
                <a:cs typeface="Times New Roman"/>
              </a:rPr>
              <a:t>of the </a:t>
            </a:r>
            <a:r>
              <a:rPr sz="1250" b="1" i="1" spc="-30" dirty="0">
                <a:latin typeface="Times New Roman"/>
                <a:cs typeface="Times New Roman"/>
              </a:rPr>
              <a:t>6 </a:t>
            </a:r>
            <a:r>
              <a:rPr sz="1275" b="1" i="1" spc="-37" baseline="26143" dirty="0">
                <a:latin typeface="Times New Roman"/>
                <a:cs typeface="Times New Roman"/>
              </a:rPr>
              <a:t>2 </a:t>
            </a:r>
            <a:r>
              <a:rPr sz="1250" b="1" i="1" spc="-30" dirty="0">
                <a:latin typeface="Times New Roman"/>
                <a:cs typeface="Times New Roman"/>
              </a:rPr>
              <a:t>= 36 </a:t>
            </a:r>
            <a:r>
              <a:rPr sz="1200" spc="-5" dirty="0">
                <a:latin typeface="Times New Roman"/>
                <a:cs typeface="Times New Roman"/>
              </a:rPr>
              <a:t>view factors </a:t>
            </a:r>
            <a:r>
              <a:rPr sz="1200" spc="-10" dirty="0">
                <a:latin typeface="Times New Roman"/>
                <a:cs typeface="Times New Roman"/>
              </a:rPr>
              <a:t>directly. The  </a:t>
            </a:r>
            <a:r>
              <a:rPr sz="1200" spc="-5" dirty="0">
                <a:latin typeface="Times New Roman"/>
                <a:cs typeface="Times New Roman"/>
              </a:rPr>
              <a:t>remaining </a:t>
            </a:r>
            <a:r>
              <a:rPr sz="1250" b="1" i="1" spc="-30" dirty="0">
                <a:latin typeface="Times New Roman"/>
                <a:cs typeface="Times New Roman"/>
              </a:rPr>
              <a:t>21 </a:t>
            </a:r>
            <a:r>
              <a:rPr sz="1200" spc="-5" dirty="0">
                <a:latin typeface="Times New Roman"/>
                <a:cs typeface="Times New Roman"/>
              </a:rPr>
              <a:t>view factors can be </a:t>
            </a:r>
            <a:r>
              <a:rPr sz="1200" dirty="0">
                <a:latin typeface="Times New Roman"/>
                <a:cs typeface="Times New Roman"/>
              </a:rPr>
              <a:t>determined </a:t>
            </a:r>
            <a:r>
              <a:rPr sz="1200" spc="-5" dirty="0">
                <a:latin typeface="Times New Roman"/>
                <a:cs typeface="Times New Roman"/>
              </a:rPr>
              <a:t>from the 21  equations that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obtained by </a:t>
            </a:r>
            <a:r>
              <a:rPr sz="1200" spc="-10" dirty="0">
                <a:latin typeface="Times New Roman"/>
                <a:cs typeface="Times New Roman"/>
              </a:rPr>
              <a:t>applying </a:t>
            </a:r>
            <a:r>
              <a:rPr sz="1200" spc="-5" dirty="0">
                <a:latin typeface="Times New Roman"/>
                <a:cs typeface="Times New Roman"/>
              </a:rPr>
              <a:t>the reciprocity and the  summation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rules.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672174" y="6659782"/>
            <a:ext cx="221297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Fig.(8.12) Radiation leaving </a:t>
            </a:r>
            <a:r>
              <a:rPr sz="1050" b="1" i="1" spc="-10" dirty="0">
                <a:latin typeface="Times New Roman"/>
                <a:cs typeface="Times New Roman"/>
              </a:rPr>
              <a:t>any </a:t>
            </a:r>
            <a:r>
              <a:rPr sz="1050" b="1" i="1" spc="-30" dirty="0">
                <a:latin typeface="Times New Roman"/>
                <a:cs typeface="Times New Roman"/>
              </a:rPr>
              <a:t>surface</a:t>
            </a:r>
            <a:r>
              <a:rPr sz="1050" b="1" i="1" spc="-50" dirty="0">
                <a:latin typeface="Times New Roman"/>
                <a:cs typeface="Times New Roman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839902" y="6806133"/>
            <a:ext cx="188785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35" dirty="0">
                <a:latin typeface="Times New Roman"/>
                <a:cs typeface="Times New Roman"/>
              </a:rPr>
              <a:t>of </a:t>
            </a:r>
            <a:r>
              <a:rPr sz="1050" b="1" i="1" spc="-30" dirty="0">
                <a:latin typeface="Times New Roman"/>
                <a:cs typeface="Times New Roman"/>
              </a:rPr>
              <a:t>an enclosure </a:t>
            </a:r>
            <a:r>
              <a:rPr sz="1050" b="1" i="1" spc="-15" dirty="0">
                <a:latin typeface="Times New Roman"/>
                <a:cs typeface="Times New Roman"/>
              </a:rPr>
              <a:t>must </a:t>
            </a:r>
            <a:r>
              <a:rPr sz="1050" b="1" i="1" spc="-25" dirty="0">
                <a:latin typeface="Times New Roman"/>
                <a:cs typeface="Times New Roman"/>
              </a:rPr>
              <a:t>be</a:t>
            </a:r>
            <a:r>
              <a:rPr sz="1050" b="1" i="1" spc="2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intercepted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86278" y="6924979"/>
            <a:ext cx="6384925" cy="3898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0800">
              <a:lnSpc>
                <a:spcPts val="1420"/>
              </a:lnSpc>
              <a:spcBef>
                <a:spcPts val="114"/>
              </a:spcBef>
            </a:pPr>
            <a:r>
              <a:rPr sz="1800" spc="-7" baseline="2314" dirty="0">
                <a:latin typeface="Times New Roman"/>
                <a:cs typeface="Times New Roman"/>
              </a:rPr>
              <a:t>enclosure by </a:t>
            </a:r>
            <a:r>
              <a:rPr sz="1800" spc="-15" baseline="2314" dirty="0">
                <a:latin typeface="Times New Roman"/>
                <a:cs typeface="Times New Roman"/>
              </a:rPr>
              <a:t>varying  </a:t>
            </a:r>
            <a:r>
              <a:rPr sz="1875" b="1" i="1" spc="-22" baseline="2222" dirty="0">
                <a:latin typeface="Times New Roman"/>
                <a:cs typeface="Times New Roman"/>
              </a:rPr>
              <a:t>i </a:t>
            </a:r>
            <a:r>
              <a:rPr sz="1800" spc="-7" baseline="2314" dirty="0">
                <a:latin typeface="Times New Roman"/>
                <a:cs typeface="Times New Roman"/>
              </a:rPr>
              <a:t>from  </a:t>
            </a:r>
            <a:r>
              <a:rPr sz="1875" b="1" i="1" spc="-44" baseline="2222" dirty="0">
                <a:latin typeface="Times New Roman"/>
                <a:cs typeface="Times New Roman"/>
              </a:rPr>
              <a:t>1  </a:t>
            </a:r>
            <a:r>
              <a:rPr sz="1800" spc="-7" baseline="2314" dirty="0">
                <a:latin typeface="Times New Roman"/>
                <a:cs typeface="Times New Roman"/>
              </a:rPr>
              <a:t>to  </a:t>
            </a:r>
            <a:r>
              <a:rPr sz="1875" b="1" i="1" spc="-37" baseline="2222" dirty="0">
                <a:latin typeface="Times New Roman"/>
                <a:cs typeface="Times New Roman"/>
              </a:rPr>
              <a:t>N</a:t>
            </a:r>
            <a:r>
              <a:rPr sz="1800" spc="-37" baseline="2314" dirty="0">
                <a:latin typeface="Times New Roman"/>
                <a:cs typeface="Times New Roman"/>
              </a:rPr>
              <a:t>.  </a:t>
            </a:r>
            <a:r>
              <a:rPr sz="1800" spc="-7" baseline="2314" dirty="0">
                <a:latin typeface="Times New Roman"/>
                <a:cs typeface="Times New Roman"/>
              </a:rPr>
              <a:t>Therefore, the  </a:t>
            </a:r>
            <a:r>
              <a:rPr sz="1800" spc="-15" baseline="2314" dirty="0">
                <a:latin typeface="Times New Roman"/>
                <a:cs typeface="Times New Roman"/>
              </a:rPr>
              <a:t>summation</a:t>
            </a:r>
            <a:r>
              <a:rPr sz="1050" b="1" i="1" spc="-10" dirty="0">
                <a:latin typeface="Times New Roman"/>
                <a:cs typeface="Times New Roman"/>
              </a:rPr>
              <a:t>completely </a:t>
            </a:r>
            <a:r>
              <a:rPr sz="1050" b="1" i="1" spc="5" dirty="0">
                <a:latin typeface="Times New Roman"/>
                <a:cs typeface="Times New Roman"/>
              </a:rPr>
              <a:t>by </a:t>
            </a:r>
            <a:r>
              <a:rPr sz="1050" b="1" i="1" spc="-30" dirty="0">
                <a:latin typeface="Times New Roman"/>
                <a:cs typeface="Times New Roman"/>
              </a:rPr>
              <a:t>the </a:t>
            </a:r>
            <a:r>
              <a:rPr sz="1050" b="1" i="1" spc="-25" dirty="0">
                <a:latin typeface="Times New Roman"/>
                <a:cs typeface="Times New Roman"/>
              </a:rPr>
              <a:t>surfaces of the </a:t>
            </a:r>
            <a:r>
              <a:rPr sz="1050" b="1" i="1" spc="2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enclosure.</a:t>
            </a:r>
            <a:endParaRPr sz="1050">
              <a:latin typeface="Times New Roman"/>
              <a:cs typeface="Times New Roman"/>
            </a:endParaRPr>
          </a:p>
          <a:p>
            <a:pPr marL="50800">
              <a:lnSpc>
                <a:spcPts val="1420"/>
              </a:lnSpc>
            </a:pPr>
            <a:r>
              <a:rPr sz="1200" spc="-5" dirty="0">
                <a:latin typeface="Times New Roman"/>
                <a:cs typeface="Times New Roman"/>
              </a:rPr>
              <a:t>rule  applied to  each of  the  </a:t>
            </a:r>
            <a:r>
              <a:rPr sz="1250" b="1" i="1" spc="-40" dirty="0">
                <a:latin typeface="Times New Roman"/>
                <a:cs typeface="Times New Roman"/>
              </a:rPr>
              <a:t>N  </a:t>
            </a:r>
            <a:r>
              <a:rPr sz="1200" spc="-10" dirty="0">
                <a:latin typeface="Times New Roman"/>
                <a:cs typeface="Times New Roman"/>
              </a:rPr>
              <a:t>surfaces  </a:t>
            </a:r>
            <a:r>
              <a:rPr sz="1200" spc="-5" dirty="0">
                <a:latin typeface="Times New Roman"/>
                <a:cs typeface="Times New Roman"/>
              </a:rPr>
              <a:t>of  an  enclosure gives</a:t>
            </a:r>
            <a:r>
              <a:rPr sz="1200" spc="-90" dirty="0">
                <a:latin typeface="Times New Roman"/>
                <a:cs typeface="Times New Roman"/>
              </a:rPr>
              <a:t> </a:t>
            </a:r>
            <a:r>
              <a:rPr sz="1250" b="1" i="1" spc="-25" dirty="0">
                <a:latin typeface="Times New Roman"/>
                <a:cs typeface="Times New Roman"/>
              </a:rPr>
              <a:t>N</a:t>
            </a:r>
            <a:r>
              <a:rPr sz="1575" b="1" i="1" spc="-37" baseline="10582" dirty="0">
                <a:latin typeface="Times New Roman"/>
                <a:cs typeface="Times New Roman"/>
              </a:rPr>
              <a:t>Therefore, the </a:t>
            </a:r>
            <a:r>
              <a:rPr sz="1575" b="1" i="1" spc="-30" baseline="10582" dirty="0">
                <a:latin typeface="Times New Roman"/>
                <a:cs typeface="Times New Roman"/>
              </a:rPr>
              <a:t>sum </a:t>
            </a:r>
            <a:r>
              <a:rPr sz="1575" b="1" i="1" spc="-37" baseline="10582" dirty="0">
                <a:latin typeface="Times New Roman"/>
                <a:cs typeface="Times New Roman"/>
              </a:rPr>
              <a:t>of </a:t>
            </a:r>
            <a:r>
              <a:rPr sz="1575" b="1" i="1" spc="-44" baseline="10582" dirty="0">
                <a:latin typeface="Times New Roman"/>
                <a:cs typeface="Times New Roman"/>
              </a:rPr>
              <a:t>the </a:t>
            </a:r>
            <a:r>
              <a:rPr sz="1575" b="1" i="1" spc="-15" baseline="10582" dirty="0">
                <a:latin typeface="Times New Roman"/>
                <a:cs typeface="Times New Roman"/>
              </a:rPr>
              <a:t>view </a:t>
            </a:r>
            <a:r>
              <a:rPr sz="1575" b="1" i="1" spc="-37" baseline="10582" dirty="0">
                <a:latin typeface="Times New Roman"/>
                <a:cs typeface="Times New Roman"/>
              </a:rPr>
              <a:t>factors </a:t>
            </a:r>
            <a:r>
              <a:rPr sz="1575" b="1" i="1" spc="-22" baseline="10582" dirty="0">
                <a:latin typeface="Times New Roman"/>
                <a:cs typeface="Times New Roman"/>
              </a:rPr>
              <a:t>from</a:t>
            </a:r>
            <a:endParaRPr sz="1575" baseline="10582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8978" y="7278189"/>
            <a:ext cx="63265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relations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determination of the view factors. Also, the </a:t>
            </a:r>
            <a:r>
              <a:rPr sz="1575" b="1" i="1" spc="-44" baseline="21164" dirty="0">
                <a:latin typeface="Times New Roman"/>
                <a:cs typeface="Times New Roman"/>
              </a:rPr>
              <a:t>surface </a:t>
            </a:r>
            <a:r>
              <a:rPr sz="1575" b="1" i="1" spc="-30" baseline="21164" dirty="0">
                <a:latin typeface="Times New Roman"/>
                <a:cs typeface="Times New Roman"/>
              </a:rPr>
              <a:t>i </a:t>
            </a:r>
            <a:r>
              <a:rPr sz="1575" b="1" i="1" spc="-44" baseline="21164" dirty="0">
                <a:latin typeface="Times New Roman"/>
                <a:cs typeface="Times New Roman"/>
              </a:rPr>
              <a:t>to </a:t>
            </a:r>
            <a:r>
              <a:rPr sz="1575" b="1" i="1" spc="-37" baseline="21164" dirty="0">
                <a:latin typeface="Times New Roman"/>
                <a:cs typeface="Times New Roman"/>
              </a:rPr>
              <a:t>each </a:t>
            </a:r>
            <a:r>
              <a:rPr sz="1575" b="1" i="1" spc="-44" baseline="21164" dirty="0">
                <a:latin typeface="Times New Roman"/>
                <a:cs typeface="Times New Roman"/>
              </a:rPr>
              <a:t>one </a:t>
            </a:r>
            <a:r>
              <a:rPr sz="1575" b="1" i="1" spc="-37" baseline="21164" dirty="0">
                <a:latin typeface="Times New Roman"/>
                <a:cs typeface="Times New Roman"/>
              </a:rPr>
              <a:t>of </a:t>
            </a:r>
            <a:r>
              <a:rPr sz="1575" b="1" i="1" spc="-44" baseline="21164" dirty="0">
                <a:latin typeface="Times New Roman"/>
                <a:cs typeface="Times New Roman"/>
              </a:rPr>
              <a:t>the </a:t>
            </a:r>
            <a:r>
              <a:rPr sz="1575" b="1" i="1" spc="-37" baseline="21164" dirty="0">
                <a:latin typeface="Times New Roman"/>
                <a:cs typeface="Times New Roman"/>
              </a:rPr>
              <a:t>surfaces</a:t>
            </a:r>
            <a:r>
              <a:rPr sz="1575" b="1" i="1" spc="284" baseline="21164" dirty="0">
                <a:latin typeface="Times New Roman"/>
                <a:cs typeface="Times New Roman"/>
              </a:rPr>
              <a:t> </a:t>
            </a:r>
            <a:r>
              <a:rPr sz="1575" b="1" i="1" spc="-37" baseline="21164" dirty="0">
                <a:latin typeface="Times New Roman"/>
                <a:cs typeface="Times New Roman"/>
              </a:rPr>
              <a:t>of </a:t>
            </a:r>
            <a:r>
              <a:rPr sz="1575" b="1" i="1" spc="-52" baseline="21164" dirty="0">
                <a:latin typeface="Times New Roman"/>
                <a:cs typeface="Times New Roman"/>
              </a:rPr>
              <a:t>the</a:t>
            </a:r>
            <a:endParaRPr sz="1575" baseline="21164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144654" y="7391285"/>
            <a:ext cx="1274445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i="1" spc="-30" dirty="0">
                <a:latin typeface="Times New Roman"/>
                <a:cs typeface="Times New Roman"/>
              </a:rPr>
              <a:t>enclosure </a:t>
            </a:r>
            <a:r>
              <a:rPr sz="1050" b="1" i="1" spc="-15" dirty="0">
                <a:latin typeface="Times New Roman"/>
                <a:cs typeface="Times New Roman"/>
              </a:rPr>
              <a:t>must </a:t>
            </a:r>
            <a:r>
              <a:rPr sz="1050" b="1" i="1" spc="-25" dirty="0">
                <a:latin typeface="Times New Roman"/>
                <a:cs typeface="Times New Roman"/>
              </a:rPr>
              <a:t>be</a:t>
            </a:r>
            <a:r>
              <a:rPr sz="1050" b="1" i="1" spc="-80" dirty="0">
                <a:latin typeface="Times New Roman"/>
                <a:cs typeface="Times New Roman"/>
              </a:rPr>
              <a:t> </a:t>
            </a:r>
            <a:r>
              <a:rPr sz="1050" b="1" i="1" spc="-20" dirty="0">
                <a:latin typeface="Times New Roman"/>
                <a:cs typeface="Times New Roman"/>
              </a:rPr>
              <a:t>unity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33983" y="10247372"/>
            <a:ext cx="6266815" cy="161925"/>
          </a:xfrm>
          <a:custGeom>
            <a:avLst/>
            <a:gdLst/>
            <a:ahLst/>
            <a:cxnLst/>
            <a:rect l="l" t="t" r="r" b="b"/>
            <a:pathLst>
              <a:path w="6266815" h="161925">
                <a:moveTo>
                  <a:pt x="0" y="161543"/>
                </a:moveTo>
                <a:lnTo>
                  <a:pt x="6266688" y="161543"/>
                </a:lnTo>
                <a:lnTo>
                  <a:pt x="6266688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3983" y="10247372"/>
            <a:ext cx="6266815" cy="161925"/>
          </a:xfrm>
          <a:custGeom>
            <a:avLst/>
            <a:gdLst/>
            <a:ahLst/>
            <a:cxnLst/>
            <a:rect l="l" t="t" r="r" b="b"/>
            <a:pathLst>
              <a:path w="6266815" h="161925">
                <a:moveTo>
                  <a:pt x="0" y="161543"/>
                </a:moveTo>
                <a:lnTo>
                  <a:pt x="6266687" y="161543"/>
                </a:lnTo>
                <a:lnTo>
                  <a:pt x="6266687" y="0"/>
                </a:lnTo>
                <a:lnTo>
                  <a:pt x="0" y="0"/>
                </a:lnTo>
                <a:lnTo>
                  <a:pt x="0" y="161543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016" y="10369293"/>
            <a:ext cx="6288024" cy="19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9511" y="807717"/>
            <a:ext cx="1703842" cy="1679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8847" y="7583420"/>
            <a:ext cx="2421998" cy="1597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94743" y="2520584"/>
            <a:ext cx="1457960" cy="3352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78740">
              <a:lnSpc>
                <a:spcPts val="1180"/>
              </a:lnSpc>
              <a:spcBef>
                <a:spcPts val="204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Fig.(8.13) </a:t>
            </a:r>
            <a:r>
              <a:rPr sz="1050" b="1" i="1" spc="-30" dirty="0">
                <a:latin typeface="Times New Roman"/>
                <a:cs typeface="Times New Roman"/>
              </a:rPr>
              <a:t>The </a:t>
            </a:r>
            <a:r>
              <a:rPr sz="1050" b="1" i="1" spc="-20" dirty="0">
                <a:latin typeface="Times New Roman"/>
                <a:cs typeface="Times New Roman"/>
              </a:rPr>
              <a:t>geometry  considered </a:t>
            </a:r>
            <a:r>
              <a:rPr sz="1050" b="1" i="1" spc="-35" dirty="0">
                <a:latin typeface="Times New Roman"/>
                <a:cs typeface="Times New Roman"/>
              </a:rPr>
              <a:t>in </a:t>
            </a:r>
            <a:r>
              <a:rPr sz="1050" b="1" i="1" spc="-25" dirty="0">
                <a:latin typeface="Times New Roman"/>
                <a:cs typeface="Times New Roman"/>
              </a:rPr>
              <a:t>Example-</a:t>
            </a:r>
            <a:r>
              <a:rPr sz="1050" b="1" i="1" spc="-9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8.1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85800" y="835149"/>
            <a:ext cx="4517136" cy="62819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0080" y="7153780"/>
            <a:ext cx="4620895" cy="0"/>
          </a:xfrm>
          <a:custGeom>
            <a:avLst/>
            <a:gdLst/>
            <a:ahLst/>
            <a:cxnLst/>
            <a:rect l="l" t="t" r="r" b="b"/>
            <a:pathLst>
              <a:path w="4620895">
                <a:moveTo>
                  <a:pt x="0" y="0"/>
                </a:moveTo>
                <a:lnTo>
                  <a:pt x="4620768" y="0"/>
                </a:lnTo>
              </a:path>
            </a:pathLst>
          </a:custGeom>
          <a:ln w="1270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700" y="805050"/>
            <a:ext cx="0" cy="6342380"/>
          </a:xfrm>
          <a:custGeom>
            <a:avLst/>
            <a:gdLst/>
            <a:ahLst/>
            <a:cxnLst/>
            <a:rect l="l" t="t" r="r" b="b"/>
            <a:pathLst>
              <a:path h="6342380">
                <a:moveTo>
                  <a:pt x="0" y="0"/>
                </a:moveTo>
                <a:lnTo>
                  <a:pt x="0" y="634238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" y="797430"/>
            <a:ext cx="4620895" cy="0"/>
          </a:xfrm>
          <a:custGeom>
            <a:avLst/>
            <a:gdLst/>
            <a:ahLst/>
            <a:cxnLst/>
            <a:rect l="l" t="t" r="r" b="b"/>
            <a:pathLst>
              <a:path w="4620895">
                <a:moveTo>
                  <a:pt x="0" y="0"/>
                </a:moveTo>
                <a:lnTo>
                  <a:pt x="4620768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3228" y="804669"/>
            <a:ext cx="0" cy="6343015"/>
          </a:xfrm>
          <a:custGeom>
            <a:avLst/>
            <a:gdLst/>
            <a:ahLst/>
            <a:cxnLst/>
            <a:rect l="l" t="t" r="r" b="b"/>
            <a:pathLst>
              <a:path h="6343015">
                <a:moveTo>
                  <a:pt x="0" y="0"/>
                </a:moveTo>
                <a:lnTo>
                  <a:pt x="0" y="6342888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59" y="7124569"/>
            <a:ext cx="4563110" cy="0"/>
          </a:xfrm>
          <a:custGeom>
            <a:avLst/>
            <a:gdLst/>
            <a:ahLst/>
            <a:cxnLst/>
            <a:rect l="l" t="t" r="r" b="b"/>
            <a:pathLst>
              <a:path w="4563110">
                <a:moveTo>
                  <a:pt x="0" y="0"/>
                </a:moveTo>
                <a:lnTo>
                  <a:pt x="4562856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8180" y="831720"/>
            <a:ext cx="0" cy="6285230"/>
          </a:xfrm>
          <a:custGeom>
            <a:avLst/>
            <a:gdLst/>
            <a:ahLst/>
            <a:cxnLst/>
            <a:rect l="l" t="t" r="r" b="b"/>
            <a:pathLst>
              <a:path h="6285230">
                <a:moveTo>
                  <a:pt x="0" y="0"/>
                </a:moveTo>
                <a:lnTo>
                  <a:pt x="0" y="628523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0559" y="824100"/>
            <a:ext cx="4563110" cy="0"/>
          </a:xfrm>
          <a:custGeom>
            <a:avLst/>
            <a:gdLst/>
            <a:ahLst/>
            <a:cxnLst/>
            <a:rect l="l" t="t" r="r" b="b"/>
            <a:pathLst>
              <a:path w="4563110">
                <a:moveTo>
                  <a:pt x="0" y="0"/>
                </a:moveTo>
                <a:lnTo>
                  <a:pt x="4562856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25796" y="832101"/>
            <a:ext cx="0" cy="6285230"/>
          </a:xfrm>
          <a:custGeom>
            <a:avLst/>
            <a:gdLst/>
            <a:ahLst/>
            <a:cxnLst/>
            <a:rect l="l" t="t" r="r" b="b"/>
            <a:pathLst>
              <a:path h="6285230">
                <a:moveTo>
                  <a:pt x="0" y="0"/>
                </a:moveTo>
                <a:lnTo>
                  <a:pt x="0" y="6284976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53311" y="905253"/>
            <a:ext cx="287020" cy="16192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70"/>
              </a:lnSpc>
            </a:pPr>
            <a:r>
              <a:rPr sz="1250" b="1" i="1" spc="-25" dirty="0">
                <a:solidFill>
                  <a:srgbClr val="F95588"/>
                </a:solidFill>
                <a:latin typeface="Arial"/>
                <a:cs typeface="Arial"/>
              </a:rPr>
              <a:t>8.1-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39823" y="1429509"/>
            <a:ext cx="429895" cy="158750"/>
          </a:xfrm>
          <a:custGeom>
            <a:avLst/>
            <a:gdLst/>
            <a:ahLst/>
            <a:cxnLst/>
            <a:rect l="l" t="t" r="r" b="b"/>
            <a:pathLst>
              <a:path w="429894" h="158750">
                <a:moveTo>
                  <a:pt x="0" y="158496"/>
                </a:moveTo>
                <a:lnTo>
                  <a:pt x="429768" y="158496"/>
                </a:lnTo>
                <a:lnTo>
                  <a:pt x="429768" y="0"/>
                </a:lnTo>
                <a:lnTo>
                  <a:pt x="0" y="0"/>
                </a:lnTo>
                <a:lnTo>
                  <a:pt x="0" y="158496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3923" y="1456369"/>
            <a:ext cx="156971" cy="118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2231" y="1456369"/>
            <a:ext cx="83248" cy="1186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7031" y="7178037"/>
            <a:ext cx="3886200" cy="2865120"/>
          </a:xfrm>
          <a:custGeom>
            <a:avLst/>
            <a:gdLst/>
            <a:ahLst/>
            <a:cxnLst/>
            <a:rect l="l" t="t" r="r" b="b"/>
            <a:pathLst>
              <a:path w="3886200" h="2865120">
                <a:moveTo>
                  <a:pt x="0" y="2865120"/>
                </a:moveTo>
                <a:lnTo>
                  <a:pt x="3886200" y="2865120"/>
                </a:lnTo>
                <a:lnTo>
                  <a:pt x="3886200" y="0"/>
                </a:lnTo>
                <a:lnTo>
                  <a:pt x="0" y="0"/>
                </a:lnTo>
                <a:lnTo>
                  <a:pt x="0" y="2865120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5113" y="992638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5" h="52704">
                <a:moveTo>
                  <a:pt x="74485" y="0"/>
                </a:moveTo>
                <a:lnTo>
                  <a:pt x="70484" y="0"/>
                </a:lnTo>
                <a:lnTo>
                  <a:pt x="70865" y="4381"/>
                </a:lnTo>
                <a:lnTo>
                  <a:pt x="71437" y="8191"/>
                </a:lnTo>
                <a:lnTo>
                  <a:pt x="72390" y="11048"/>
                </a:lnTo>
                <a:lnTo>
                  <a:pt x="73342" y="14096"/>
                </a:lnTo>
                <a:lnTo>
                  <a:pt x="75247" y="18287"/>
                </a:lnTo>
                <a:lnTo>
                  <a:pt x="78105" y="23621"/>
                </a:lnTo>
                <a:lnTo>
                  <a:pt x="1714" y="23621"/>
                </a:lnTo>
                <a:lnTo>
                  <a:pt x="0" y="28574"/>
                </a:lnTo>
                <a:lnTo>
                  <a:pt x="76581" y="28574"/>
                </a:lnTo>
                <a:lnTo>
                  <a:pt x="70484" y="33527"/>
                </a:lnTo>
                <a:lnTo>
                  <a:pt x="65912" y="37718"/>
                </a:lnTo>
                <a:lnTo>
                  <a:pt x="59817" y="43814"/>
                </a:lnTo>
                <a:lnTo>
                  <a:pt x="56578" y="47624"/>
                </a:lnTo>
                <a:lnTo>
                  <a:pt x="53149" y="52196"/>
                </a:lnTo>
                <a:lnTo>
                  <a:pt x="57150" y="52196"/>
                </a:lnTo>
                <a:lnTo>
                  <a:pt x="62674" y="47434"/>
                </a:lnTo>
                <a:lnTo>
                  <a:pt x="68961" y="42671"/>
                </a:lnTo>
                <a:lnTo>
                  <a:pt x="82296" y="33527"/>
                </a:lnTo>
                <a:lnTo>
                  <a:pt x="88392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91821" y="22859"/>
                </a:lnTo>
                <a:lnTo>
                  <a:pt x="88392" y="19430"/>
                </a:lnTo>
                <a:lnTo>
                  <a:pt x="80009" y="9524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85112" y="9926381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5" h="52704">
                <a:moveTo>
                  <a:pt x="76580" y="28574"/>
                </a:moveTo>
                <a:lnTo>
                  <a:pt x="0" y="28574"/>
                </a:lnTo>
                <a:lnTo>
                  <a:pt x="1716" y="23621"/>
                </a:lnTo>
                <a:lnTo>
                  <a:pt x="78104" y="23621"/>
                </a:lnTo>
                <a:lnTo>
                  <a:pt x="75249" y="18287"/>
                </a:lnTo>
                <a:lnTo>
                  <a:pt x="73344" y="14096"/>
                </a:lnTo>
                <a:lnTo>
                  <a:pt x="72389" y="11048"/>
                </a:lnTo>
                <a:lnTo>
                  <a:pt x="71439" y="8189"/>
                </a:lnTo>
                <a:lnTo>
                  <a:pt x="70865" y="4379"/>
                </a:lnTo>
                <a:lnTo>
                  <a:pt x="70484" y="0"/>
                </a:lnTo>
                <a:lnTo>
                  <a:pt x="74487" y="0"/>
                </a:lnTo>
                <a:lnTo>
                  <a:pt x="76773" y="4760"/>
                </a:lnTo>
                <a:lnTo>
                  <a:pt x="80009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7" y="27620"/>
                </a:lnTo>
                <a:lnTo>
                  <a:pt x="88391" y="29906"/>
                </a:lnTo>
                <a:lnTo>
                  <a:pt x="82295" y="33527"/>
                </a:lnTo>
                <a:lnTo>
                  <a:pt x="75630" y="38099"/>
                </a:lnTo>
                <a:lnTo>
                  <a:pt x="68960" y="42671"/>
                </a:lnTo>
                <a:lnTo>
                  <a:pt x="62676" y="47432"/>
                </a:lnTo>
                <a:lnTo>
                  <a:pt x="57149" y="52196"/>
                </a:lnTo>
                <a:lnTo>
                  <a:pt x="53151" y="52196"/>
                </a:lnTo>
                <a:lnTo>
                  <a:pt x="56580" y="47624"/>
                </a:lnTo>
                <a:lnTo>
                  <a:pt x="59816" y="43814"/>
                </a:lnTo>
                <a:lnTo>
                  <a:pt x="62864" y="40766"/>
                </a:lnTo>
                <a:lnTo>
                  <a:pt x="65912" y="37718"/>
                </a:lnTo>
                <a:lnTo>
                  <a:pt x="70484" y="33527"/>
                </a:lnTo>
                <a:lnTo>
                  <a:pt x="76580" y="285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78342" y="9926380"/>
            <a:ext cx="95250" cy="52705"/>
          </a:xfrm>
          <a:custGeom>
            <a:avLst/>
            <a:gdLst/>
            <a:ahLst/>
            <a:cxnLst/>
            <a:rect l="l" t="t" r="r" b="b"/>
            <a:pathLst>
              <a:path w="95250" h="52704">
                <a:moveTo>
                  <a:pt x="74675" y="0"/>
                </a:moveTo>
                <a:lnTo>
                  <a:pt x="70675" y="0"/>
                </a:lnTo>
                <a:lnTo>
                  <a:pt x="70865" y="4381"/>
                </a:lnTo>
                <a:lnTo>
                  <a:pt x="78105" y="23621"/>
                </a:lnTo>
                <a:lnTo>
                  <a:pt x="1714" y="23621"/>
                </a:lnTo>
                <a:lnTo>
                  <a:pt x="0" y="28574"/>
                </a:lnTo>
                <a:lnTo>
                  <a:pt x="76581" y="28574"/>
                </a:lnTo>
                <a:lnTo>
                  <a:pt x="70484" y="33527"/>
                </a:lnTo>
                <a:lnTo>
                  <a:pt x="65912" y="37718"/>
                </a:lnTo>
                <a:lnTo>
                  <a:pt x="59817" y="43814"/>
                </a:lnTo>
                <a:lnTo>
                  <a:pt x="56578" y="47624"/>
                </a:lnTo>
                <a:lnTo>
                  <a:pt x="53149" y="52196"/>
                </a:lnTo>
                <a:lnTo>
                  <a:pt x="57150" y="52196"/>
                </a:lnTo>
                <a:lnTo>
                  <a:pt x="62674" y="47434"/>
                </a:lnTo>
                <a:lnTo>
                  <a:pt x="68961" y="42671"/>
                </a:lnTo>
                <a:lnTo>
                  <a:pt x="75628" y="38099"/>
                </a:lnTo>
                <a:lnTo>
                  <a:pt x="82486" y="33527"/>
                </a:lnTo>
                <a:lnTo>
                  <a:pt x="88392" y="29908"/>
                </a:lnTo>
                <a:lnTo>
                  <a:pt x="93725" y="27622"/>
                </a:lnTo>
                <a:lnTo>
                  <a:pt x="94678" y="24764"/>
                </a:lnTo>
                <a:lnTo>
                  <a:pt x="76962" y="4762"/>
                </a:lnTo>
                <a:lnTo>
                  <a:pt x="746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8343" y="9926381"/>
            <a:ext cx="95250" cy="52705"/>
          </a:xfrm>
          <a:custGeom>
            <a:avLst/>
            <a:gdLst/>
            <a:ahLst/>
            <a:cxnLst/>
            <a:rect l="l" t="t" r="r" b="b"/>
            <a:pathLst>
              <a:path w="95250" h="52704">
                <a:moveTo>
                  <a:pt x="76580" y="28574"/>
                </a:moveTo>
                <a:lnTo>
                  <a:pt x="0" y="28574"/>
                </a:lnTo>
                <a:lnTo>
                  <a:pt x="1712" y="23621"/>
                </a:lnTo>
                <a:lnTo>
                  <a:pt x="78104" y="23621"/>
                </a:lnTo>
                <a:lnTo>
                  <a:pt x="75245" y="18287"/>
                </a:lnTo>
                <a:lnTo>
                  <a:pt x="70673" y="0"/>
                </a:lnTo>
                <a:lnTo>
                  <a:pt x="74675" y="0"/>
                </a:lnTo>
                <a:lnTo>
                  <a:pt x="76961" y="4760"/>
                </a:lnTo>
                <a:lnTo>
                  <a:pt x="80198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676" y="24764"/>
                </a:lnTo>
                <a:lnTo>
                  <a:pt x="93725" y="27620"/>
                </a:lnTo>
                <a:lnTo>
                  <a:pt x="57149" y="52196"/>
                </a:lnTo>
                <a:lnTo>
                  <a:pt x="53147" y="52196"/>
                </a:lnTo>
                <a:lnTo>
                  <a:pt x="56576" y="47624"/>
                </a:lnTo>
                <a:lnTo>
                  <a:pt x="59816" y="43814"/>
                </a:lnTo>
                <a:lnTo>
                  <a:pt x="62864" y="40766"/>
                </a:lnTo>
                <a:lnTo>
                  <a:pt x="65912" y="37718"/>
                </a:lnTo>
                <a:lnTo>
                  <a:pt x="70484" y="33527"/>
                </a:lnTo>
                <a:lnTo>
                  <a:pt x="76580" y="285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1455" y="992638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4">
                <a:moveTo>
                  <a:pt x="74485" y="0"/>
                </a:moveTo>
                <a:lnTo>
                  <a:pt x="70484" y="0"/>
                </a:lnTo>
                <a:lnTo>
                  <a:pt x="70865" y="4381"/>
                </a:lnTo>
                <a:lnTo>
                  <a:pt x="71437" y="8191"/>
                </a:lnTo>
                <a:lnTo>
                  <a:pt x="72389" y="11048"/>
                </a:lnTo>
                <a:lnTo>
                  <a:pt x="73151" y="14096"/>
                </a:lnTo>
                <a:lnTo>
                  <a:pt x="75056" y="18287"/>
                </a:lnTo>
                <a:lnTo>
                  <a:pt x="78105" y="23621"/>
                </a:lnTo>
                <a:lnTo>
                  <a:pt x="1524" y="23621"/>
                </a:lnTo>
                <a:lnTo>
                  <a:pt x="0" y="28574"/>
                </a:lnTo>
                <a:lnTo>
                  <a:pt x="76390" y="28574"/>
                </a:lnTo>
                <a:lnTo>
                  <a:pt x="70294" y="33527"/>
                </a:lnTo>
                <a:lnTo>
                  <a:pt x="65722" y="37718"/>
                </a:lnTo>
                <a:lnTo>
                  <a:pt x="59626" y="43814"/>
                </a:lnTo>
                <a:lnTo>
                  <a:pt x="56578" y="47624"/>
                </a:lnTo>
                <a:lnTo>
                  <a:pt x="53149" y="52196"/>
                </a:lnTo>
                <a:lnTo>
                  <a:pt x="57150" y="52196"/>
                </a:lnTo>
                <a:lnTo>
                  <a:pt x="62674" y="47434"/>
                </a:lnTo>
                <a:lnTo>
                  <a:pt x="68770" y="42671"/>
                </a:lnTo>
                <a:lnTo>
                  <a:pt x="75628" y="38099"/>
                </a:lnTo>
                <a:lnTo>
                  <a:pt x="82295" y="33527"/>
                </a:lnTo>
                <a:lnTo>
                  <a:pt x="88392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91820" y="22859"/>
                </a:lnTo>
                <a:lnTo>
                  <a:pt x="88201" y="19430"/>
                </a:lnTo>
                <a:lnTo>
                  <a:pt x="84200" y="14477"/>
                </a:lnTo>
                <a:lnTo>
                  <a:pt x="80009" y="9524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1457" y="9926381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4">
                <a:moveTo>
                  <a:pt x="76388" y="28574"/>
                </a:moveTo>
                <a:lnTo>
                  <a:pt x="0" y="28574"/>
                </a:lnTo>
                <a:lnTo>
                  <a:pt x="1523" y="23621"/>
                </a:lnTo>
                <a:lnTo>
                  <a:pt x="78104" y="23621"/>
                </a:lnTo>
                <a:lnTo>
                  <a:pt x="75056" y="18287"/>
                </a:lnTo>
                <a:lnTo>
                  <a:pt x="73151" y="14096"/>
                </a:lnTo>
                <a:lnTo>
                  <a:pt x="72389" y="11048"/>
                </a:lnTo>
                <a:lnTo>
                  <a:pt x="71435" y="8189"/>
                </a:lnTo>
                <a:lnTo>
                  <a:pt x="70865" y="4379"/>
                </a:lnTo>
                <a:lnTo>
                  <a:pt x="70484" y="0"/>
                </a:lnTo>
                <a:lnTo>
                  <a:pt x="74483" y="0"/>
                </a:lnTo>
                <a:lnTo>
                  <a:pt x="76769" y="4760"/>
                </a:lnTo>
                <a:lnTo>
                  <a:pt x="80009" y="9524"/>
                </a:lnTo>
                <a:lnTo>
                  <a:pt x="84200" y="14477"/>
                </a:lnTo>
                <a:lnTo>
                  <a:pt x="88199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3" y="27620"/>
                </a:lnTo>
                <a:lnTo>
                  <a:pt x="88391" y="29906"/>
                </a:lnTo>
                <a:lnTo>
                  <a:pt x="82295" y="33527"/>
                </a:lnTo>
                <a:lnTo>
                  <a:pt x="75626" y="38099"/>
                </a:lnTo>
                <a:lnTo>
                  <a:pt x="68768" y="42671"/>
                </a:lnTo>
                <a:lnTo>
                  <a:pt x="62672" y="47432"/>
                </a:lnTo>
                <a:lnTo>
                  <a:pt x="57149" y="52196"/>
                </a:lnTo>
                <a:lnTo>
                  <a:pt x="53147" y="52196"/>
                </a:lnTo>
                <a:lnTo>
                  <a:pt x="56576" y="47624"/>
                </a:lnTo>
                <a:lnTo>
                  <a:pt x="59624" y="43814"/>
                </a:lnTo>
                <a:lnTo>
                  <a:pt x="62672" y="40766"/>
                </a:lnTo>
                <a:lnTo>
                  <a:pt x="65720" y="37718"/>
                </a:lnTo>
                <a:lnTo>
                  <a:pt x="70292" y="33527"/>
                </a:lnTo>
                <a:lnTo>
                  <a:pt x="76388" y="2857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36913" y="7143726"/>
            <a:ext cx="3890645" cy="2883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just">
              <a:lnSpc>
                <a:spcPts val="1570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8.5.3- </a:t>
            </a:r>
            <a:r>
              <a:rPr sz="1350" b="1" i="1" spc="-40" dirty="0">
                <a:latin typeface="Times New Roman"/>
                <a:cs typeface="Times New Roman"/>
              </a:rPr>
              <a:t>The </a:t>
            </a:r>
            <a:r>
              <a:rPr sz="1350" b="1" i="1" spc="-25" dirty="0">
                <a:latin typeface="Times New Roman"/>
                <a:cs typeface="Times New Roman"/>
              </a:rPr>
              <a:t>Superposition</a:t>
            </a:r>
            <a:r>
              <a:rPr sz="1350" b="1" i="1" spc="45" dirty="0">
                <a:latin typeface="Times New Roman"/>
                <a:cs typeface="Times New Roman"/>
              </a:rPr>
              <a:t> </a:t>
            </a:r>
            <a:r>
              <a:rPr sz="1350" b="1" i="1" spc="-35" dirty="0">
                <a:latin typeface="Times New Roman"/>
                <a:cs typeface="Times New Roman"/>
              </a:rPr>
              <a:t>Rule</a:t>
            </a:r>
            <a:endParaRPr sz="1350">
              <a:latin typeface="Times New Roman"/>
              <a:cs typeface="Times New Roman"/>
            </a:endParaRPr>
          </a:p>
          <a:p>
            <a:pPr indent="191770" algn="just">
              <a:lnSpc>
                <a:spcPct val="93800"/>
              </a:lnSpc>
              <a:spcBef>
                <a:spcPts val="35"/>
              </a:spcBef>
            </a:pPr>
            <a:r>
              <a:rPr sz="1200" spc="-2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some </a:t>
            </a:r>
            <a:r>
              <a:rPr sz="1200" spc="-10" dirty="0">
                <a:latin typeface="Times New Roman"/>
                <a:cs typeface="Times New Roman"/>
              </a:rPr>
              <a:t>cases, </a:t>
            </a:r>
            <a:r>
              <a:rPr sz="1200" spc="-5" dirty="0">
                <a:latin typeface="Times New Roman"/>
                <a:cs typeface="Times New Roman"/>
              </a:rPr>
              <a:t>it is desirable to express the </a:t>
            </a:r>
            <a:r>
              <a:rPr sz="1200" spc="-10" dirty="0">
                <a:latin typeface="Times New Roman"/>
                <a:cs typeface="Times New Roman"/>
              </a:rPr>
              <a:t>given </a:t>
            </a:r>
            <a:r>
              <a:rPr sz="1200" spc="-5" dirty="0">
                <a:latin typeface="Times New Roman"/>
                <a:cs typeface="Times New Roman"/>
              </a:rPr>
              <a:t>geometry  as the sum or difference of some geometries with known view  factors, and then to apply the </a:t>
            </a:r>
            <a:r>
              <a:rPr sz="1200" b="1" spc="-5" dirty="0">
                <a:latin typeface="Times New Roman"/>
                <a:cs typeface="Times New Roman"/>
              </a:rPr>
              <a:t>superposition rule</a:t>
            </a:r>
            <a:r>
              <a:rPr sz="1200" spc="-5" dirty="0">
                <a:latin typeface="Times New Roman"/>
                <a:cs typeface="Times New Roman"/>
              </a:rPr>
              <a:t>, which can be  expressed as the view factor from 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to 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50" dirty="0">
                <a:latin typeface="Times New Roman"/>
                <a:cs typeface="Times New Roman"/>
              </a:rPr>
              <a:t>j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equal to the sum of the view factors </a:t>
            </a:r>
            <a:r>
              <a:rPr sz="1200" spc="-10" dirty="0">
                <a:latin typeface="Times New Roman"/>
                <a:cs typeface="Times New Roman"/>
              </a:rPr>
              <a:t>from 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5" dirty="0">
                <a:latin typeface="Times New Roman"/>
                <a:cs typeface="Times New Roman"/>
              </a:rPr>
              <a:t>to the </a:t>
            </a:r>
            <a:r>
              <a:rPr sz="1200" spc="-10" dirty="0">
                <a:latin typeface="Times New Roman"/>
                <a:cs typeface="Times New Roman"/>
              </a:rPr>
              <a:t>parts  </a:t>
            </a:r>
            <a:r>
              <a:rPr sz="1200" spc="-5" dirty="0">
                <a:latin typeface="Times New Roman"/>
                <a:cs typeface="Times New Roman"/>
              </a:rPr>
              <a:t>of surface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50" b="1" i="1" spc="-10" dirty="0">
                <a:latin typeface="Times New Roman"/>
                <a:cs typeface="Times New Roman"/>
              </a:rPr>
              <a:t>j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indent="-635" algn="just">
              <a:lnSpc>
                <a:spcPts val="1315"/>
              </a:lnSpc>
            </a:pPr>
            <a:r>
              <a:rPr sz="12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Note:-</a:t>
            </a:r>
            <a:r>
              <a:rPr sz="1250" b="1" i="1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reverse of this </a:t>
            </a:r>
            <a:r>
              <a:rPr sz="1200" spc="-10" dirty="0">
                <a:latin typeface="Times New Roman"/>
                <a:cs typeface="Times New Roman"/>
              </a:rPr>
              <a:t>rule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0" dirty="0">
                <a:latin typeface="Times New Roman"/>
                <a:cs typeface="Times New Roman"/>
              </a:rPr>
              <a:t>true.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is, </a:t>
            </a: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view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factor</a:t>
            </a:r>
            <a:endParaRPr sz="1200">
              <a:latin typeface="Times New Roman"/>
              <a:cs typeface="Times New Roman"/>
            </a:endParaRPr>
          </a:p>
          <a:p>
            <a:pPr algn="just">
              <a:lnSpc>
                <a:spcPts val="137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from a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50" dirty="0">
                <a:latin typeface="Times New Roman"/>
                <a:cs typeface="Times New Roman"/>
              </a:rPr>
              <a:t>j </a:t>
            </a:r>
            <a:r>
              <a:rPr sz="1200" spc="-5" dirty="0">
                <a:latin typeface="Times New Roman"/>
                <a:cs typeface="Times New Roman"/>
              </a:rPr>
              <a:t>to a 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0" dirty="0">
                <a:latin typeface="Times New Roman"/>
                <a:cs typeface="Times New Roman"/>
              </a:rPr>
              <a:t>equal </a:t>
            </a:r>
            <a:r>
              <a:rPr sz="1200" spc="-5" dirty="0">
                <a:latin typeface="Times New Roman"/>
                <a:cs typeface="Times New Roman"/>
              </a:rPr>
              <a:t>to the </a:t>
            </a:r>
            <a:r>
              <a:rPr sz="1200" dirty="0">
                <a:latin typeface="Times New Roman"/>
                <a:cs typeface="Times New Roman"/>
              </a:rPr>
              <a:t>sum </a:t>
            </a:r>
            <a:r>
              <a:rPr sz="1200" spc="-5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view factors </a:t>
            </a:r>
            <a:r>
              <a:rPr sz="1200" spc="-10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the parts of surface </a:t>
            </a:r>
            <a:r>
              <a:rPr sz="1250" b="1" i="1" spc="50" dirty="0">
                <a:latin typeface="Times New Roman"/>
                <a:cs typeface="Times New Roman"/>
              </a:rPr>
              <a:t>j </a:t>
            </a:r>
            <a:r>
              <a:rPr sz="1200" spc="-15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surface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50" b="1" i="1" spc="-15" dirty="0">
                <a:latin typeface="Times New Roman"/>
                <a:cs typeface="Times New Roman"/>
              </a:rPr>
              <a:t>i</a:t>
            </a:r>
            <a:r>
              <a:rPr sz="1250" i="1" spc="-15" dirty="0"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  <a:p>
            <a:pPr algn="just">
              <a:lnSpc>
                <a:spcPct val="92200"/>
              </a:lnSpc>
              <a:spcBef>
                <a:spcPts val="30"/>
              </a:spcBef>
            </a:pPr>
            <a:r>
              <a:rPr sz="1200" spc="-5" dirty="0">
                <a:latin typeface="Times New Roman"/>
                <a:cs typeface="Times New Roman"/>
              </a:rPr>
              <a:t>Consider the geometry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Fig.(8.14).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radiation that leaves  </a:t>
            </a:r>
            <a:r>
              <a:rPr sz="1200" spc="-10" dirty="0">
                <a:latin typeface="Times New Roman"/>
                <a:cs typeface="Times New Roman"/>
              </a:rPr>
              <a:t>surface </a:t>
            </a:r>
            <a:r>
              <a:rPr sz="1250" b="1" i="1" spc="-30" dirty="0">
                <a:latin typeface="Times New Roman"/>
                <a:cs typeface="Times New Roman"/>
              </a:rPr>
              <a:t>1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strikes </a:t>
            </a:r>
            <a:r>
              <a:rPr sz="1200" spc="-5" dirty="0">
                <a:latin typeface="Times New Roman"/>
                <a:cs typeface="Times New Roman"/>
              </a:rPr>
              <a:t>the combined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50" b="1" i="1" spc="-3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50" b="1" i="1" spc="-30" dirty="0">
                <a:latin typeface="Times New Roman"/>
                <a:cs typeface="Times New Roman"/>
              </a:rPr>
              <a:t>3 </a:t>
            </a:r>
            <a:r>
              <a:rPr sz="1200" spc="-5" dirty="0">
                <a:latin typeface="Times New Roman"/>
                <a:cs typeface="Times New Roman"/>
              </a:rPr>
              <a:t>is equal to  the </a:t>
            </a:r>
            <a:r>
              <a:rPr sz="1200" dirty="0">
                <a:latin typeface="Times New Roman"/>
                <a:cs typeface="Times New Roman"/>
              </a:rPr>
              <a:t>sum </a:t>
            </a:r>
            <a:r>
              <a:rPr sz="1200" spc="-5" dirty="0">
                <a:latin typeface="Times New Roman"/>
                <a:cs typeface="Times New Roman"/>
              </a:rPr>
              <a:t>of radiations that strike </a:t>
            </a:r>
            <a:r>
              <a:rPr sz="1200" spc="-10" dirty="0">
                <a:latin typeface="Times New Roman"/>
                <a:cs typeface="Times New Roman"/>
              </a:rPr>
              <a:t>surfaces </a:t>
            </a:r>
            <a:r>
              <a:rPr sz="1250" b="1" i="1" spc="-30" dirty="0">
                <a:latin typeface="Times New Roman"/>
                <a:cs typeface="Times New Roman"/>
              </a:rPr>
              <a:t>2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50" b="1" i="1" spc="-15" dirty="0">
                <a:latin typeface="Times New Roman"/>
                <a:cs typeface="Times New Roman"/>
              </a:rPr>
              <a:t>3</a:t>
            </a:r>
            <a:r>
              <a:rPr sz="1200" spc="-15" dirty="0">
                <a:latin typeface="Times New Roman"/>
                <a:cs typeface="Times New Roman"/>
              </a:rPr>
              <a:t>. </a:t>
            </a:r>
            <a:r>
              <a:rPr sz="1200" spc="-5" dirty="0">
                <a:latin typeface="Times New Roman"/>
                <a:cs typeface="Times New Roman"/>
              </a:rPr>
              <a:t>Therefore,  the view factor </a:t>
            </a:r>
            <a:r>
              <a:rPr sz="1200" spc="-10" dirty="0">
                <a:latin typeface="Times New Roman"/>
                <a:cs typeface="Times New Roman"/>
              </a:rPr>
              <a:t>from surface </a:t>
            </a:r>
            <a:r>
              <a:rPr sz="1250" b="1" i="1" spc="-30" dirty="0">
                <a:latin typeface="Times New Roman"/>
                <a:cs typeface="Times New Roman"/>
              </a:rPr>
              <a:t>1 </a:t>
            </a:r>
            <a:r>
              <a:rPr sz="1200" spc="-15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the combined surfaces of </a:t>
            </a:r>
            <a:r>
              <a:rPr sz="1250" b="1" i="1" spc="-30" dirty="0">
                <a:latin typeface="Times New Roman"/>
                <a:cs typeface="Times New Roman"/>
              </a:rPr>
              <a:t>2 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50" b="1" i="1" spc="-30" dirty="0">
                <a:latin typeface="Times New Roman"/>
                <a:cs typeface="Times New Roman"/>
              </a:rPr>
              <a:t>3</a:t>
            </a:r>
            <a:r>
              <a:rPr sz="1250" b="1" i="1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is;</a:t>
            </a:r>
            <a:endParaRPr sz="1200">
              <a:latin typeface="Times New Roman"/>
              <a:cs typeface="Times New Roman"/>
            </a:endParaRPr>
          </a:p>
          <a:p>
            <a:pPr marL="457200" algn="just">
              <a:lnSpc>
                <a:spcPct val="100000"/>
              </a:lnSpc>
              <a:spcBef>
                <a:spcPts val="60"/>
              </a:spcBef>
            </a:pP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850" b="1" i="1" spc="-20" dirty="0">
                <a:latin typeface="Times New Roman"/>
                <a:cs typeface="Times New Roman"/>
              </a:rPr>
              <a:t>(2, 3) </a:t>
            </a:r>
            <a:r>
              <a:rPr sz="1875" b="1" i="1" spc="-44" baseline="4444" dirty="0">
                <a:latin typeface="Times New Roman"/>
                <a:cs typeface="Times New Roman"/>
              </a:rPr>
              <a:t>= </a:t>
            </a: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1 2 </a:t>
            </a:r>
            <a:r>
              <a:rPr sz="1875" b="1" i="1" spc="-44" baseline="4444" dirty="0">
                <a:latin typeface="Times New Roman"/>
                <a:cs typeface="Times New Roman"/>
              </a:rPr>
              <a:t>+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</a:t>
            </a:r>
            <a:r>
              <a:rPr sz="850" b="1" i="1" spc="140" dirty="0">
                <a:latin typeface="Times New Roman"/>
                <a:cs typeface="Times New Roman"/>
              </a:rPr>
              <a:t> </a:t>
            </a:r>
            <a:r>
              <a:rPr sz="850" b="1" i="1" spc="-2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97186" y="9956669"/>
            <a:ext cx="118110" cy="16510"/>
          </a:xfrm>
          <a:custGeom>
            <a:avLst/>
            <a:gdLst/>
            <a:ahLst/>
            <a:cxnLst/>
            <a:rect l="l" t="t" r="r" b="b"/>
            <a:pathLst>
              <a:path w="118110" h="16509">
                <a:moveTo>
                  <a:pt x="10667" y="0"/>
                </a:moveTo>
                <a:lnTo>
                  <a:pt x="5905" y="0"/>
                </a:lnTo>
                <a:lnTo>
                  <a:pt x="4000" y="761"/>
                </a:lnTo>
                <a:lnTo>
                  <a:pt x="762" y="4000"/>
                </a:lnTo>
                <a:lnTo>
                  <a:pt x="0" y="5905"/>
                </a:lnTo>
                <a:lnTo>
                  <a:pt x="0" y="10477"/>
                </a:lnTo>
                <a:lnTo>
                  <a:pt x="762" y="12382"/>
                </a:lnTo>
                <a:lnTo>
                  <a:pt x="4000" y="15620"/>
                </a:lnTo>
                <a:lnTo>
                  <a:pt x="5905" y="16382"/>
                </a:lnTo>
                <a:lnTo>
                  <a:pt x="10477" y="16382"/>
                </a:lnTo>
                <a:lnTo>
                  <a:pt x="12573" y="15620"/>
                </a:lnTo>
                <a:lnTo>
                  <a:pt x="15811" y="12382"/>
                </a:lnTo>
                <a:lnTo>
                  <a:pt x="16573" y="10477"/>
                </a:lnTo>
                <a:lnTo>
                  <a:pt x="16573" y="5905"/>
                </a:lnTo>
                <a:lnTo>
                  <a:pt x="15811" y="4000"/>
                </a:lnTo>
                <a:lnTo>
                  <a:pt x="14097" y="2476"/>
                </a:lnTo>
                <a:lnTo>
                  <a:pt x="12573" y="761"/>
                </a:lnTo>
                <a:lnTo>
                  <a:pt x="10667" y="0"/>
                </a:lnTo>
                <a:close/>
              </a:path>
              <a:path w="118110" h="16509">
                <a:moveTo>
                  <a:pt x="61340" y="0"/>
                </a:moveTo>
                <a:lnTo>
                  <a:pt x="56768" y="0"/>
                </a:lnTo>
                <a:lnTo>
                  <a:pt x="54863" y="761"/>
                </a:lnTo>
                <a:lnTo>
                  <a:pt x="51625" y="4000"/>
                </a:lnTo>
                <a:lnTo>
                  <a:pt x="50863" y="5905"/>
                </a:lnTo>
                <a:lnTo>
                  <a:pt x="50863" y="10477"/>
                </a:lnTo>
                <a:lnTo>
                  <a:pt x="51625" y="12382"/>
                </a:lnTo>
                <a:lnTo>
                  <a:pt x="54863" y="15620"/>
                </a:lnTo>
                <a:lnTo>
                  <a:pt x="56768" y="16382"/>
                </a:lnTo>
                <a:lnTo>
                  <a:pt x="61340" y="16382"/>
                </a:lnTo>
                <a:lnTo>
                  <a:pt x="63246" y="15620"/>
                </a:lnTo>
                <a:lnTo>
                  <a:pt x="64960" y="14096"/>
                </a:lnTo>
                <a:lnTo>
                  <a:pt x="66484" y="12382"/>
                </a:lnTo>
                <a:lnTo>
                  <a:pt x="67437" y="10477"/>
                </a:lnTo>
                <a:lnTo>
                  <a:pt x="67437" y="5905"/>
                </a:lnTo>
                <a:lnTo>
                  <a:pt x="66484" y="4000"/>
                </a:lnTo>
                <a:lnTo>
                  <a:pt x="63246" y="761"/>
                </a:lnTo>
                <a:lnTo>
                  <a:pt x="61340" y="0"/>
                </a:lnTo>
                <a:close/>
              </a:path>
              <a:path w="118110" h="16509">
                <a:moveTo>
                  <a:pt x="112204" y="0"/>
                </a:moveTo>
                <a:lnTo>
                  <a:pt x="107632" y="0"/>
                </a:lnTo>
                <a:lnTo>
                  <a:pt x="105537" y="761"/>
                </a:lnTo>
                <a:lnTo>
                  <a:pt x="104012" y="2285"/>
                </a:lnTo>
                <a:lnTo>
                  <a:pt x="102488" y="4000"/>
                </a:lnTo>
                <a:lnTo>
                  <a:pt x="101726" y="5905"/>
                </a:lnTo>
                <a:lnTo>
                  <a:pt x="101726" y="10477"/>
                </a:lnTo>
                <a:lnTo>
                  <a:pt x="102488" y="12382"/>
                </a:lnTo>
                <a:lnTo>
                  <a:pt x="104012" y="14096"/>
                </a:lnTo>
                <a:lnTo>
                  <a:pt x="105727" y="15620"/>
                </a:lnTo>
                <a:lnTo>
                  <a:pt x="107632" y="16382"/>
                </a:lnTo>
                <a:lnTo>
                  <a:pt x="112204" y="16382"/>
                </a:lnTo>
                <a:lnTo>
                  <a:pt x="114109" y="15620"/>
                </a:lnTo>
                <a:lnTo>
                  <a:pt x="115824" y="14096"/>
                </a:lnTo>
                <a:lnTo>
                  <a:pt x="117348" y="12382"/>
                </a:lnTo>
                <a:lnTo>
                  <a:pt x="118110" y="10477"/>
                </a:lnTo>
                <a:lnTo>
                  <a:pt x="118110" y="5905"/>
                </a:lnTo>
                <a:lnTo>
                  <a:pt x="117348" y="4000"/>
                </a:lnTo>
                <a:lnTo>
                  <a:pt x="114109" y="761"/>
                </a:lnTo>
                <a:lnTo>
                  <a:pt x="11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38728" y="9865230"/>
            <a:ext cx="111823" cy="13830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06262" y="9865230"/>
            <a:ext cx="111357" cy="13830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620227" y="9281076"/>
            <a:ext cx="2210435" cy="6248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-4445" algn="ctr">
              <a:lnSpc>
                <a:spcPts val="1150"/>
              </a:lnSpc>
              <a:spcBef>
                <a:spcPts val="229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Fig.(8.14) </a:t>
            </a:r>
            <a:r>
              <a:rPr sz="1050" b="1" i="1" spc="-30" dirty="0">
                <a:latin typeface="Times New Roman"/>
                <a:cs typeface="Times New Roman"/>
              </a:rPr>
              <a:t>The </a:t>
            </a:r>
            <a:r>
              <a:rPr sz="1050" b="1" i="1" spc="-15" dirty="0">
                <a:latin typeface="Times New Roman"/>
                <a:cs typeface="Times New Roman"/>
              </a:rPr>
              <a:t>view factor </a:t>
            </a:r>
            <a:r>
              <a:rPr sz="1050" b="1" i="1" spc="-20" dirty="0">
                <a:latin typeface="Times New Roman"/>
                <a:cs typeface="Times New Roman"/>
              </a:rPr>
              <a:t>from </a:t>
            </a:r>
            <a:r>
              <a:rPr sz="1050" b="1" i="1" spc="-30" dirty="0">
                <a:latin typeface="Times New Roman"/>
                <a:cs typeface="Times New Roman"/>
              </a:rPr>
              <a:t>a </a:t>
            </a:r>
            <a:r>
              <a:rPr sz="1050" b="1" i="1" spc="-25" dirty="0">
                <a:latin typeface="Times New Roman"/>
                <a:cs typeface="Times New Roman"/>
              </a:rPr>
              <a:t>surface  </a:t>
            </a:r>
            <a:r>
              <a:rPr sz="1050" b="1" i="1" spc="-20" dirty="0">
                <a:latin typeface="Times New Roman"/>
                <a:cs typeface="Times New Roman"/>
              </a:rPr>
              <a:t>to </a:t>
            </a:r>
            <a:r>
              <a:rPr sz="1050" b="1" i="1" spc="-30" dirty="0">
                <a:latin typeface="Times New Roman"/>
                <a:cs typeface="Times New Roman"/>
              </a:rPr>
              <a:t>a </a:t>
            </a:r>
            <a:r>
              <a:rPr sz="1050" b="1" i="1" spc="-25" dirty="0">
                <a:latin typeface="Times New Roman"/>
                <a:cs typeface="Times New Roman"/>
              </a:rPr>
              <a:t>composite </a:t>
            </a:r>
            <a:r>
              <a:rPr sz="1050" b="1" i="1" spc="-30" dirty="0">
                <a:latin typeface="Times New Roman"/>
                <a:cs typeface="Times New Roman"/>
              </a:rPr>
              <a:t>surface is equal </a:t>
            </a:r>
            <a:r>
              <a:rPr sz="1050" b="1" i="1" spc="-20" dirty="0">
                <a:latin typeface="Times New Roman"/>
                <a:cs typeface="Times New Roman"/>
              </a:rPr>
              <a:t>to </a:t>
            </a:r>
            <a:r>
              <a:rPr sz="1050" b="1" i="1" spc="-25" dirty="0">
                <a:latin typeface="Times New Roman"/>
                <a:cs typeface="Times New Roman"/>
              </a:rPr>
              <a:t>the </a:t>
            </a:r>
            <a:r>
              <a:rPr sz="1050" b="1" i="1" spc="-20" dirty="0">
                <a:latin typeface="Times New Roman"/>
                <a:cs typeface="Times New Roman"/>
              </a:rPr>
              <a:t>sum  </a:t>
            </a:r>
            <a:r>
              <a:rPr sz="1050" b="1" i="1" spc="-25" dirty="0">
                <a:latin typeface="Times New Roman"/>
                <a:cs typeface="Times New Roman"/>
              </a:rPr>
              <a:t>of the </a:t>
            </a:r>
            <a:r>
              <a:rPr sz="1050" b="1" i="1" spc="-15" dirty="0">
                <a:latin typeface="Times New Roman"/>
                <a:cs typeface="Times New Roman"/>
              </a:rPr>
              <a:t>view </a:t>
            </a:r>
            <a:r>
              <a:rPr sz="1050" b="1" i="1" spc="-25" dirty="0">
                <a:latin typeface="Times New Roman"/>
                <a:cs typeface="Times New Roman"/>
              </a:rPr>
              <a:t>factors </a:t>
            </a:r>
            <a:r>
              <a:rPr sz="1050" b="1" i="1" spc="-20" dirty="0">
                <a:latin typeface="Times New Roman"/>
                <a:cs typeface="Times New Roman"/>
              </a:rPr>
              <a:t>from </a:t>
            </a:r>
            <a:r>
              <a:rPr sz="1050" b="1" i="1" spc="-30" dirty="0">
                <a:latin typeface="Times New Roman"/>
                <a:cs typeface="Times New Roman"/>
              </a:rPr>
              <a:t>the surface </a:t>
            </a:r>
            <a:r>
              <a:rPr sz="1050" b="1" i="1" spc="-20" dirty="0">
                <a:latin typeface="Times New Roman"/>
                <a:cs typeface="Times New Roman"/>
              </a:rPr>
              <a:t>to </a:t>
            </a:r>
            <a:r>
              <a:rPr sz="1050" b="1" i="1" spc="-25" dirty="0">
                <a:latin typeface="Times New Roman"/>
                <a:cs typeface="Times New Roman"/>
              </a:rPr>
              <a:t>the  </a:t>
            </a:r>
            <a:r>
              <a:rPr sz="1050" b="1" i="1" spc="-20" dirty="0">
                <a:latin typeface="Times New Roman"/>
                <a:cs typeface="Times New Roman"/>
              </a:rPr>
              <a:t>parts </a:t>
            </a:r>
            <a:r>
              <a:rPr sz="1050" b="1" i="1" spc="-25" dirty="0">
                <a:latin typeface="Times New Roman"/>
                <a:cs typeface="Times New Roman"/>
              </a:rPr>
              <a:t>of </a:t>
            </a:r>
            <a:r>
              <a:rPr sz="1050" b="1" i="1" spc="-30" dirty="0">
                <a:latin typeface="Times New Roman"/>
                <a:cs typeface="Times New Roman"/>
              </a:rPr>
              <a:t>the </a:t>
            </a:r>
            <a:r>
              <a:rPr sz="1050" b="1" i="1" spc="-25" dirty="0">
                <a:latin typeface="Times New Roman"/>
                <a:cs typeface="Times New Roman"/>
              </a:rPr>
              <a:t>composite</a:t>
            </a:r>
            <a:r>
              <a:rPr sz="1050" b="1" i="1" spc="10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surface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6176" y="10253468"/>
            <a:ext cx="6367780" cy="146685"/>
          </a:xfrm>
          <a:custGeom>
            <a:avLst/>
            <a:gdLst/>
            <a:ahLst/>
            <a:cxnLst/>
            <a:rect l="l" t="t" r="r" b="b"/>
            <a:pathLst>
              <a:path w="6367780" h="146684">
                <a:moveTo>
                  <a:pt x="0" y="146303"/>
                </a:moveTo>
                <a:lnTo>
                  <a:pt x="6367272" y="146303"/>
                </a:lnTo>
                <a:lnTo>
                  <a:pt x="6367272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6175" y="10253468"/>
            <a:ext cx="6367780" cy="146685"/>
          </a:xfrm>
          <a:custGeom>
            <a:avLst/>
            <a:gdLst/>
            <a:ahLst/>
            <a:cxnLst/>
            <a:rect l="l" t="t" r="r" b="b"/>
            <a:pathLst>
              <a:path w="6367780" h="146684">
                <a:moveTo>
                  <a:pt x="0" y="146303"/>
                </a:moveTo>
                <a:lnTo>
                  <a:pt x="6367271" y="146303"/>
                </a:lnTo>
                <a:lnTo>
                  <a:pt x="6367271" y="0"/>
                </a:lnTo>
                <a:lnTo>
                  <a:pt x="0" y="0"/>
                </a:lnTo>
                <a:lnTo>
                  <a:pt x="0" y="146303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1640" y="4684772"/>
            <a:ext cx="1761743" cy="2679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7031" y="734565"/>
            <a:ext cx="6285230" cy="2514600"/>
          </a:xfrm>
          <a:custGeom>
            <a:avLst/>
            <a:gdLst/>
            <a:ahLst/>
            <a:cxnLst/>
            <a:rect l="l" t="t" r="r" b="b"/>
            <a:pathLst>
              <a:path w="6285230" h="2514600">
                <a:moveTo>
                  <a:pt x="0" y="2514600"/>
                </a:moveTo>
                <a:lnTo>
                  <a:pt x="6284976" y="2514600"/>
                </a:lnTo>
                <a:lnTo>
                  <a:pt x="6284976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3953" y="839149"/>
            <a:ext cx="94615" cy="52069"/>
          </a:xfrm>
          <a:custGeom>
            <a:avLst/>
            <a:gdLst/>
            <a:ahLst/>
            <a:cxnLst/>
            <a:rect l="l" t="t" r="r" b="b"/>
            <a:pathLst>
              <a:path w="94614" h="52069">
                <a:moveTo>
                  <a:pt x="74485" y="0"/>
                </a:moveTo>
                <a:lnTo>
                  <a:pt x="70485" y="0"/>
                </a:lnTo>
                <a:lnTo>
                  <a:pt x="70866" y="4381"/>
                </a:lnTo>
                <a:lnTo>
                  <a:pt x="71437" y="8001"/>
                </a:lnTo>
                <a:lnTo>
                  <a:pt x="72389" y="11049"/>
                </a:lnTo>
                <a:lnTo>
                  <a:pt x="73151" y="13906"/>
                </a:lnTo>
                <a:lnTo>
                  <a:pt x="75057" y="18097"/>
                </a:lnTo>
                <a:lnTo>
                  <a:pt x="78105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8"/>
                </a:lnTo>
                <a:lnTo>
                  <a:pt x="65722" y="37528"/>
                </a:lnTo>
                <a:lnTo>
                  <a:pt x="62674" y="40767"/>
                </a:lnTo>
                <a:lnTo>
                  <a:pt x="59626" y="43815"/>
                </a:lnTo>
                <a:lnTo>
                  <a:pt x="56578" y="47625"/>
                </a:lnTo>
                <a:lnTo>
                  <a:pt x="53149" y="52006"/>
                </a:lnTo>
                <a:lnTo>
                  <a:pt x="57150" y="52006"/>
                </a:lnTo>
                <a:lnTo>
                  <a:pt x="62674" y="47244"/>
                </a:lnTo>
                <a:lnTo>
                  <a:pt x="68770" y="42672"/>
                </a:lnTo>
                <a:lnTo>
                  <a:pt x="75628" y="38100"/>
                </a:lnTo>
                <a:lnTo>
                  <a:pt x="82296" y="33528"/>
                </a:lnTo>
                <a:lnTo>
                  <a:pt x="88392" y="29908"/>
                </a:lnTo>
                <a:lnTo>
                  <a:pt x="93535" y="27432"/>
                </a:lnTo>
                <a:lnTo>
                  <a:pt x="94487" y="24765"/>
                </a:lnTo>
                <a:lnTo>
                  <a:pt x="91821" y="22860"/>
                </a:lnTo>
                <a:lnTo>
                  <a:pt x="88201" y="19431"/>
                </a:lnTo>
                <a:lnTo>
                  <a:pt x="84200" y="14478"/>
                </a:lnTo>
                <a:lnTo>
                  <a:pt x="80010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3952" y="839151"/>
            <a:ext cx="94615" cy="52069"/>
          </a:xfrm>
          <a:custGeom>
            <a:avLst/>
            <a:gdLst/>
            <a:ahLst/>
            <a:cxnLst/>
            <a:rect l="l" t="t" r="r" b="b"/>
            <a:pathLst>
              <a:path w="94614" h="52069">
                <a:moveTo>
                  <a:pt x="76392" y="28382"/>
                </a:moveTo>
                <a:lnTo>
                  <a:pt x="0" y="28382"/>
                </a:lnTo>
                <a:lnTo>
                  <a:pt x="1523" y="23621"/>
                </a:lnTo>
                <a:lnTo>
                  <a:pt x="78104" y="23621"/>
                </a:lnTo>
                <a:lnTo>
                  <a:pt x="75056" y="18095"/>
                </a:lnTo>
                <a:lnTo>
                  <a:pt x="73151" y="13904"/>
                </a:lnTo>
                <a:lnTo>
                  <a:pt x="72389" y="11048"/>
                </a:lnTo>
                <a:lnTo>
                  <a:pt x="71439" y="8000"/>
                </a:lnTo>
                <a:lnTo>
                  <a:pt x="70865" y="4379"/>
                </a:lnTo>
                <a:lnTo>
                  <a:pt x="70484" y="0"/>
                </a:lnTo>
                <a:lnTo>
                  <a:pt x="74487" y="0"/>
                </a:lnTo>
                <a:lnTo>
                  <a:pt x="76773" y="4760"/>
                </a:lnTo>
                <a:lnTo>
                  <a:pt x="80009" y="9524"/>
                </a:lnTo>
                <a:lnTo>
                  <a:pt x="84200" y="14477"/>
                </a:lnTo>
                <a:lnTo>
                  <a:pt x="88203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7" y="27431"/>
                </a:lnTo>
                <a:lnTo>
                  <a:pt x="88391" y="29906"/>
                </a:lnTo>
                <a:lnTo>
                  <a:pt x="82295" y="33527"/>
                </a:lnTo>
                <a:lnTo>
                  <a:pt x="75630" y="38099"/>
                </a:lnTo>
                <a:lnTo>
                  <a:pt x="68772" y="42671"/>
                </a:lnTo>
                <a:lnTo>
                  <a:pt x="62676" y="47243"/>
                </a:lnTo>
                <a:lnTo>
                  <a:pt x="57149" y="52004"/>
                </a:lnTo>
                <a:lnTo>
                  <a:pt x="53151" y="52004"/>
                </a:lnTo>
                <a:lnTo>
                  <a:pt x="56580" y="47624"/>
                </a:lnTo>
                <a:lnTo>
                  <a:pt x="59628" y="43814"/>
                </a:lnTo>
                <a:lnTo>
                  <a:pt x="62676" y="40766"/>
                </a:lnTo>
                <a:lnTo>
                  <a:pt x="65724" y="37526"/>
                </a:lnTo>
                <a:lnTo>
                  <a:pt x="70296" y="33527"/>
                </a:lnTo>
                <a:lnTo>
                  <a:pt x="76392" y="2838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43946" y="1026601"/>
            <a:ext cx="94615" cy="52069"/>
          </a:xfrm>
          <a:custGeom>
            <a:avLst/>
            <a:gdLst/>
            <a:ahLst/>
            <a:cxnLst/>
            <a:rect l="l" t="t" r="r" b="b"/>
            <a:pathLst>
              <a:path w="94614" h="52069">
                <a:moveTo>
                  <a:pt x="74485" y="0"/>
                </a:moveTo>
                <a:lnTo>
                  <a:pt x="70485" y="0"/>
                </a:lnTo>
                <a:lnTo>
                  <a:pt x="70865" y="4381"/>
                </a:lnTo>
                <a:lnTo>
                  <a:pt x="78104" y="23621"/>
                </a:lnTo>
                <a:lnTo>
                  <a:pt x="1714" y="23621"/>
                </a:lnTo>
                <a:lnTo>
                  <a:pt x="0" y="28384"/>
                </a:lnTo>
                <a:lnTo>
                  <a:pt x="76580" y="28384"/>
                </a:lnTo>
                <a:lnTo>
                  <a:pt x="70485" y="33527"/>
                </a:lnTo>
                <a:lnTo>
                  <a:pt x="65912" y="37528"/>
                </a:lnTo>
                <a:lnTo>
                  <a:pt x="62864" y="40766"/>
                </a:lnTo>
                <a:lnTo>
                  <a:pt x="59816" y="43814"/>
                </a:lnTo>
                <a:lnTo>
                  <a:pt x="56578" y="47625"/>
                </a:lnTo>
                <a:lnTo>
                  <a:pt x="53149" y="52006"/>
                </a:lnTo>
                <a:lnTo>
                  <a:pt x="57150" y="52006"/>
                </a:lnTo>
                <a:lnTo>
                  <a:pt x="62674" y="47243"/>
                </a:lnTo>
                <a:lnTo>
                  <a:pt x="68770" y="42671"/>
                </a:lnTo>
                <a:lnTo>
                  <a:pt x="75628" y="38100"/>
                </a:lnTo>
                <a:lnTo>
                  <a:pt x="82295" y="33527"/>
                </a:lnTo>
                <a:lnTo>
                  <a:pt x="88391" y="29908"/>
                </a:lnTo>
                <a:lnTo>
                  <a:pt x="93535" y="27431"/>
                </a:lnTo>
                <a:lnTo>
                  <a:pt x="94487" y="24764"/>
                </a:lnTo>
                <a:lnTo>
                  <a:pt x="91820" y="22859"/>
                </a:lnTo>
                <a:lnTo>
                  <a:pt x="88391" y="19430"/>
                </a:lnTo>
                <a:lnTo>
                  <a:pt x="80010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43947" y="1026603"/>
            <a:ext cx="94615" cy="52069"/>
          </a:xfrm>
          <a:custGeom>
            <a:avLst/>
            <a:gdLst/>
            <a:ahLst/>
            <a:cxnLst/>
            <a:rect l="l" t="t" r="r" b="b"/>
            <a:pathLst>
              <a:path w="94614" h="52069">
                <a:moveTo>
                  <a:pt x="76580" y="28382"/>
                </a:moveTo>
                <a:lnTo>
                  <a:pt x="0" y="28382"/>
                </a:lnTo>
                <a:lnTo>
                  <a:pt x="1712" y="23621"/>
                </a:lnTo>
                <a:lnTo>
                  <a:pt x="78104" y="23621"/>
                </a:lnTo>
                <a:lnTo>
                  <a:pt x="75245" y="18095"/>
                </a:lnTo>
                <a:lnTo>
                  <a:pt x="70484" y="0"/>
                </a:lnTo>
                <a:lnTo>
                  <a:pt x="74483" y="0"/>
                </a:lnTo>
                <a:lnTo>
                  <a:pt x="76769" y="4760"/>
                </a:lnTo>
                <a:lnTo>
                  <a:pt x="80009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3" y="27431"/>
                </a:lnTo>
                <a:lnTo>
                  <a:pt x="88391" y="29906"/>
                </a:lnTo>
                <a:lnTo>
                  <a:pt x="82295" y="33527"/>
                </a:lnTo>
                <a:lnTo>
                  <a:pt x="75626" y="38099"/>
                </a:lnTo>
                <a:lnTo>
                  <a:pt x="68768" y="42671"/>
                </a:lnTo>
                <a:lnTo>
                  <a:pt x="62672" y="47243"/>
                </a:lnTo>
                <a:lnTo>
                  <a:pt x="57149" y="52004"/>
                </a:lnTo>
                <a:lnTo>
                  <a:pt x="53147" y="52004"/>
                </a:lnTo>
                <a:lnTo>
                  <a:pt x="56576" y="47624"/>
                </a:lnTo>
                <a:lnTo>
                  <a:pt x="59816" y="43814"/>
                </a:lnTo>
                <a:lnTo>
                  <a:pt x="62864" y="40766"/>
                </a:lnTo>
                <a:lnTo>
                  <a:pt x="65912" y="37526"/>
                </a:lnTo>
                <a:lnTo>
                  <a:pt x="70484" y="33527"/>
                </a:lnTo>
                <a:lnTo>
                  <a:pt x="76580" y="2838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4817" y="121272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484" y="0"/>
                </a:lnTo>
                <a:lnTo>
                  <a:pt x="70675" y="4381"/>
                </a:lnTo>
                <a:lnTo>
                  <a:pt x="77914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65722" y="37719"/>
                </a:lnTo>
                <a:lnTo>
                  <a:pt x="59626" y="43814"/>
                </a:lnTo>
                <a:lnTo>
                  <a:pt x="56387" y="47625"/>
                </a:lnTo>
                <a:lnTo>
                  <a:pt x="52958" y="52197"/>
                </a:lnTo>
                <a:lnTo>
                  <a:pt x="56959" y="52197"/>
                </a:lnTo>
                <a:lnTo>
                  <a:pt x="62483" y="47434"/>
                </a:lnTo>
                <a:lnTo>
                  <a:pt x="68770" y="42672"/>
                </a:lnTo>
                <a:lnTo>
                  <a:pt x="75437" y="38100"/>
                </a:lnTo>
                <a:lnTo>
                  <a:pt x="82295" y="33527"/>
                </a:lnTo>
                <a:lnTo>
                  <a:pt x="88201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4816" y="121272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392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7916" y="23621"/>
                </a:lnTo>
                <a:lnTo>
                  <a:pt x="75056" y="18287"/>
                </a:lnTo>
                <a:lnTo>
                  <a:pt x="70484" y="0"/>
                </a:lnTo>
                <a:lnTo>
                  <a:pt x="74487" y="0"/>
                </a:lnTo>
                <a:lnTo>
                  <a:pt x="76773" y="4764"/>
                </a:lnTo>
                <a:lnTo>
                  <a:pt x="80009" y="9524"/>
                </a:lnTo>
                <a:lnTo>
                  <a:pt x="84012" y="14477"/>
                </a:lnTo>
                <a:lnTo>
                  <a:pt x="88203" y="19430"/>
                </a:lnTo>
                <a:lnTo>
                  <a:pt x="91632" y="22859"/>
                </a:lnTo>
                <a:lnTo>
                  <a:pt x="94487" y="24764"/>
                </a:lnTo>
                <a:lnTo>
                  <a:pt x="93537" y="27624"/>
                </a:lnTo>
                <a:lnTo>
                  <a:pt x="56961" y="52196"/>
                </a:lnTo>
                <a:lnTo>
                  <a:pt x="52958" y="52196"/>
                </a:lnTo>
                <a:lnTo>
                  <a:pt x="56387" y="47624"/>
                </a:lnTo>
                <a:lnTo>
                  <a:pt x="59628" y="43814"/>
                </a:lnTo>
                <a:lnTo>
                  <a:pt x="62676" y="40766"/>
                </a:lnTo>
                <a:lnTo>
                  <a:pt x="65724" y="37718"/>
                </a:lnTo>
                <a:lnTo>
                  <a:pt x="70296" y="33527"/>
                </a:lnTo>
                <a:lnTo>
                  <a:pt x="76392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91955" y="121272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484" y="0"/>
                </a:lnTo>
                <a:lnTo>
                  <a:pt x="70865" y="4381"/>
                </a:lnTo>
                <a:lnTo>
                  <a:pt x="71437" y="8000"/>
                </a:lnTo>
                <a:lnTo>
                  <a:pt x="72389" y="11049"/>
                </a:lnTo>
                <a:lnTo>
                  <a:pt x="73151" y="14097"/>
                </a:lnTo>
                <a:lnTo>
                  <a:pt x="75056" y="18287"/>
                </a:lnTo>
                <a:lnTo>
                  <a:pt x="78105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65722" y="37719"/>
                </a:lnTo>
                <a:lnTo>
                  <a:pt x="59626" y="43814"/>
                </a:lnTo>
                <a:lnTo>
                  <a:pt x="56387" y="47625"/>
                </a:lnTo>
                <a:lnTo>
                  <a:pt x="53149" y="52197"/>
                </a:lnTo>
                <a:lnTo>
                  <a:pt x="57150" y="52197"/>
                </a:lnTo>
                <a:lnTo>
                  <a:pt x="62674" y="47434"/>
                </a:lnTo>
                <a:lnTo>
                  <a:pt x="68770" y="42672"/>
                </a:lnTo>
                <a:lnTo>
                  <a:pt x="75437" y="38100"/>
                </a:lnTo>
                <a:lnTo>
                  <a:pt x="82295" y="33527"/>
                </a:lnTo>
                <a:lnTo>
                  <a:pt x="88201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91630" y="22859"/>
                </a:lnTo>
                <a:lnTo>
                  <a:pt x="88201" y="19430"/>
                </a:lnTo>
                <a:lnTo>
                  <a:pt x="84200" y="14477"/>
                </a:lnTo>
                <a:lnTo>
                  <a:pt x="80009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1957" y="121272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388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8104" y="23621"/>
                </a:lnTo>
                <a:lnTo>
                  <a:pt x="75056" y="18287"/>
                </a:lnTo>
                <a:lnTo>
                  <a:pt x="73151" y="14096"/>
                </a:lnTo>
                <a:lnTo>
                  <a:pt x="72389" y="11048"/>
                </a:lnTo>
                <a:lnTo>
                  <a:pt x="71435" y="8000"/>
                </a:lnTo>
                <a:lnTo>
                  <a:pt x="70865" y="4383"/>
                </a:lnTo>
                <a:lnTo>
                  <a:pt x="70484" y="0"/>
                </a:lnTo>
                <a:lnTo>
                  <a:pt x="74483" y="0"/>
                </a:lnTo>
                <a:lnTo>
                  <a:pt x="76769" y="4764"/>
                </a:lnTo>
                <a:lnTo>
                  <a:pt x="80009" y="9524"/>
                </a:lnTo>
                <a:lnTo>
                  <a:pt x="84200" y="14477"/>
                </a:lnTo>
                <a:lnTo>
                  <a:pt x="88199" y="19430"/>
                </a:lnTo>
                <a:lnTo>
                  <a:pt x="91628" y="22859"/>
                </a:lnTo>
                <a:lnTo>
                  <a:pt x="94487" y="24764"/>
                </a:lnTo>
                <a:lnTo>
                  <a:pt x="93533" y="27624"/>
                </a:lnTo>
                <a:lnTo>
                  <a:pt x="88199" y="29910"/>
                </a:lnTo>
                <a:lnTo>
                  <a:pt x="82295" y="33527"/>
                </a:lnTo>
                <a:lnTo>
                  <a:pt x="75437" y="38099"/>
                </a:lnTo>
                <a:lnTo>
                  <a:pt x="68768" y="42671"/>
                </a:lnTo>
                <a:lnTo>
                  <a:pt x="62672" y="47436"/>
                </a:lnTo>
                <a:lnTo>
                  <a:pt x="57149" y="52196"/>
                </a:lnTo>
                <a:lnTo>
                  <a:pt x="53147" y="52196"/>
                </a:lnTo>
                <a:lnTo>
                  <a:pt x="56387" y="47624"/>
                </a:lnTo>
                <a:lnTo>
                  <a:pt x="59624" y="43814"/>
                </a:lnTo>
                <a:lnTo>
                  <a:pt x="62672" y="40766"/>
                </a:lnTo>
                <a:lnTo>
                  <a:pt x="65720" y="37718"/>
                </a:lnTo>
                <a:lnTo>
                  <a:pt x="70292" y="33527"/>
                </a:lnTo>
                <a:lnTo>
                  <a:pt x="76388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8901" y="1750692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485" y="0"/>
                </a:lnTo>
                <a:lnTo>
                  <a:pt x="70865" y="4381"/>
                </a:lnTo>
                <a:lnTo>
                  <a:pt x="71437" y="8000"/>
                </a:lnTo>
                <a:lnTo>
                  <a:pt x="73342" y="14097"/>
                </a:lnTo>
                <a:lnTo>
                  <a:pt x="75247" y="18287"/>
                </a:lnTo>
                <a:lnTo>
                  <a:pt x="78104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65722" y="37718"/>
                </a:lnTo>
                <a:lnTo>
                  <a:pt x="59626" y="43814"/>
                </a:lnTo>
                <a:lnTo>
                  <a:pt x="56578" y="47625"/>
                </a:lnTo>
                <a:lnTo>
                  <a:pt x="53149" y="52197"/>
                </a:lnTo>
                <a:lnTo>
                  <a:pt x="57150" y="52197"/>
                </a:lnTo>
                <a:lnTo>
                  <a:pt x="62674" y="47434"/>
                </a:lnTo>
                <a:lnTo>
                  <a:pt x="68770" y="42672"/>
                </a:lnTo>
                <a:lnTo>
                  <a:pt x="75628" y="38100"/>
                </a:lnTo>
                <a:lnTo>
                  <a:pt x="82296" y="33527"/>
                </a:lnTo>
                <a:lnTo>
                  <a:pt x="88391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91821" y="22859"/>
                </a:lnTo>
                <a:lnTo>
                  <a:pt x="88391" y="19430"/>
                </a:lnTo>
                <a:lnTo>
                  <a:pt x="80010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8901" y="1750691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392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8104" y="23621"/>
                </a:lnTo>
                <a:lnTo>
                  <a:pt x="75249" y="18287"/>
                </a:lnTo>
                <a:lnTo>
                  <a:pt x="70484" y="0"/>
                </a:lnTo>
                <a:lnTo>
                  <a:pt x="74487" y="0"/>
                </a:lnTo>
                <a:lnTo>
                  <a:pt x="76773" y="4764"/>
                </a:lnTo>
                <a:lnTo>
                  <a:pt x="80009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7" y="27624"/>
                </a:lnTo>
                <a:lnTo>
                  <a:pt x="88391" y="29910"/>
                </a:lnTo>
                <a:lnTo>
                  <a:pt x="82295" y="33527"/>
                </a:lnTo>
                <a:lnTo>
                  <a:pt x="75630" y="38099"/>
                </a:lnTo>
                <a:lnTo>
                  <a:pt x="68772" y="42671"/>
                </a:lnTo>
                <a:lnTo>
                  <a:pt x="62676" y="47436"/>
                </a:lnTo>
                <a:lnTo>
                  <a:pt x="57149" y="52196"/>
                </a:lnTo>
                <a:lnTo>
                  <a:pt x="53151" y="52196"/>
                </a:lnTo>
                <a:lnTo>
                  <a:pt x="56580" y="47624"/>
                </a:lnTo>
                <a:lnTo>
                  <a:pt x="59628" y="43814"/>
                </a:lnTo>
                <a:lnTo>
                  <a:pt x="62676" y="40766"/>
                </a:lnTo>
                <a:lnTo>
                  <a:pt x="65724" y="37718"/>
                </a:lnTo>
                <a:lnTo>
                  <a:pt x="70296" y="33527"/>
                </a:lnTo>
                <a:lnTo>
                  <a:pt x="76392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77136" y="193662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5" h="52705">
                <a:moveTo>
                  <a:pt x="74485" y="0"/>
                </a:moveTo>
                <a:lnTo>
                  <a:pt x="70484" y="0"/>
                </a:lnTo>
                <a:lnTo>
                  <a:pt x="70865" y="4381"/>
                </a:lnTo>
                <a:lnTo>
                  <a:pt x="71437" y="8000"/>
                </a:lnTo>
                <a:lnTo>
                  <a:pt x="73342" y="14097"/>
                </a:lnTo>
                <a:lnTo>
                  <a:pt x="75247" y="18287"/>
                </a:lnTo>
                <a:lnTo>
                  <a:pt x="78104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65722" y="37719"/>
                </a:lnTo>
                <a:lnTo>
                  <a:pt x="59626" y="43814"/>
                </a:lnTo>
                <a:lnTo>
                  <a:pt x="56578" y="47625"/>
                </a:lnTo>
                <a:lnTo>
                  <a:pt x="53149" y="52197"/>
                </a:lnTo>
                <a:lnTo>
                  <a:pt x="57150" y="52197"/>
                </a:lnTo>
                <a:lnTo>
                  <a:pt x="62674" y="47434"/>
                </a:lnTo>
                <a:lnTo>
                  <a:pt x="68770" y="42672"/>
                </a:lnTo>
                <a:lnTo>
                  <a:pt x="75628" y="38100"/>
                </a:lnTo>
                <a:lnTo>
                  <a:pt x="82296" y="33527"/>
                </a:lnTo>
                <a:lnTo>
                  <a:pt x="88391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91821" y="22859"/>
                </a:lnTo>
                <a:lnTo>
                  <a:pt x="88391" y="19430"/>
                </a:lnTo>
                <a:lnTo>
                  <a:pt x="80009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77136" y="1936619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5" h="52705">
                <a:moveTo>
                  <a:pt x="76392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8104" y="23621"/>
                </a:lnTo>
                <a:lnTo>
                  <a:pt x="75249" y="18287"/>
                </a:lnTo>
                <a:lnTo>
                  <a:pt x="70484" y="0"/>
                </a:lnTo>
                <a:lnTo>
                  <a:pt x="74487" y="0"/>
                </a:lnTo>
                <a:lnTo>
                  <a:pt x="76773" y="4764"/>
                </a:lnTo>
                <a:lnTo>
                  <a:pt x="80009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7" y="27624"/>
                </a:lnTo>
                <a:lnTo>
                  <a:pt x="88391" y="29910"/>
                </a:lnTo>
                <a:lnTo>
                  <a:pt x="82295" y="33527"/>
                </a:lnTo>
                <a:lnTo>
                  <a:pt x="75630" y="38099"/>
                </a:lnTo>
                <a:lnTo>
                  <a:pt x="68772" y="42671"/>
                </a:lnTo>
                <a:lnTo>
                  <a:pt x="62676" y="47436"/>
                </a:lnTo>
                <a:lnTo>
                  <a:pt x="57149" y="52196"/>
                </a:lnTo>
                <a:lnTo>
                  <a:pt x="53151" y="52196"/>
                </a:lnTo>
                <a:lnTo>
                  <a:pt x="56580" y="47624"/>
                </a:lnTo>
                <a:lnTo>
                  <a:pt x="59628" y="43814"/>
                </a:lnTo>
                <a:lnTo>
                  <a:pt x="62676" y="40766"/>
                </a:lnTo>
                <a:lnTo>
                  <a:pt x="65724" y="37718"/>
                </a:lnTo>
                <a:lnTo>
                  <a:pt x="70296" y="33527"/>
                </a:lnTo>
                <a:lnTo>
                  <a:pt x="76392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60866" y="193662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484" y="0"/>
                </a:lnTo>
                <a:lnTo>
                  <a:pt x="70865" y="4381"/>
                </a:lnTo>
                <a:lnTo>
                  <a:pt x="71437" y="8000"/>
                </a:lnTo>
                <a:lnTo>
                  <a:pt x="73342" y="14097"/>
                </a:lnTo>
                <a:lnTo>
                  <a:pt x="75247" y="18287"/>
                </a:lnTo>
                <a:lnTo>
                  <a:pt x="78104" y="23622"/>
                </a:lnTo>
                <a:lnTo>
                  <a:pt x="1523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53149" y="52197"/>
                </a:lnTo>
                <a:lnTo>
                  <a:pt x="57150" y="52197"/>
                </a:lnTo>
                <a:lnTo>
                  <a:pt x="62674" y="47434"/>
                </a:lnTo>
                <a:lnTo>
                  <a:pt x="68770" y="42672"/>
                </a:lnTo>
                <a:lnTo>
                  <a:pt x="75628" y="38100"/>
                </a:lnTo>
                <a:lnTo>
                  <a:pt x="82295" y="33527"/>
                </a:lnTo>
                <a:lnTo>
                  <a:pt x="88391" y="29908"/>
                </a:lnTo>
                <a:lnTo>
                  <a:pt x="93535" y="27622"/>
                </a:lnTo>
                <a:lnTo>
                  <a:pt x="94487" y="24764"/>
                </a:lnTo>
                <a:lnTo>
                  <a:pt x="91820" y="22859"/>
                </a:lnTo>
                <a:lnTo>
                  <a:pt x="88391" y="19430"/>
                </a:lnTo>
                <a:lnTo>
                  <a:pt x="80009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60867" y="1936619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388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8104" y="23621"/>
                </a:lnTo>
                <a:lnTo>
                  <a:pt x="75245" y="18287"/>
                </a:lnTo>
                <a:lnTo>
                  <a:pt x="73340" y="14096"/>
                </a:lnTo>
                <a:lnTo>
                  <a:pt x="72389" y="11048"/>
                </a:lnTo>
                <a:lnTo>
                  <a:pt x="71435" y="8000"/>
                </a:lnTo>
                <a:lnTo>
                  <a:pt x="70865" y="4383"/>
                </a:lnTo>
                <a:lnTo>
                  <a:pt x="70484" y="0"/>
                </a:lnTo>
                <a:lnTo>
                  <a:pt x="74483" y="0"/>
                </a:lnTo>
                <a:lnTo>
                  <a:pt x="76769" y="4764"/>
                </a:lnTo>
                <a:lnTo>
                  <a:pt x="80009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3" y="27624"/>
                </a:lnTo>
                <a:lnTo>
                  <a:pt x="88391" y="29910"/>
                </a:lnTo>
                <a:lnTo>
                  <a:pt x="82295" y="33527"/>
                </a:lnTo>
                <a:lnTo>
                  <a:pt x="75626" y="38099"/>
                </a:lnTo>
                <a:lnTo>
                  <a:pt x="68768" y="42671"/>
                </a:lnTo>
                <a:lnTo>
                  <a:pt x="62672" y="47436"/>
                </a:lnTo>
                <a:lnTo>
                  <a:pt x="57149" y="52196"/>
                </a:lnTo>
                <a:lnTo>
                  <a:pt x="53147" y="52196"/>
                </a:lnTo>
                <a:lnTo>
                  <a:pt x="70292" y="33527"/>
                </a:lnTo>
                <a:lnTo>
                  <a:pt x="76388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75813" y="1936620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485" y="0"/>
                </a:lnTo>
                <a:lnTo>
                  <a:pt x="70866" y="4381"/>
                </a:lnTo>
                <a:lnTo>
                  <a:pt x="71437" y="8000"/>
                </a:lnTo>
                <a:lnTo>
                  <a:pt x="73342" y="14097"/>
                </a:lnTo>
                <a:lnTo>
                  <a:pt x="75247" y="18287"/>
                </a:lnTo>
                <a:lnTo>
                  <a:pt x="78105" y="23622"/>
                </a:lnTo>
                <a:lnTo>
                  <a:pt x="1714" y="23622"/>
                </a:lnTo>
                <a:lnTo>
                  <a:pt x="0" y="28384"/>
                </a:lnTo>
                <a:lnTo>
                  <a:pt x="76581" y="28384"/>
                </a:lnTo>
                <a:lnTo>
                  <a:pt x="70485" y="33527"/>
                </a:lnTo>
                <a:lnTo>
                  <a:pt x="65912" y="37719"/>
                </a:lnTo>
                <a:lnTo>
                  <a:pt x="59817" y="43814"/>
                </a:lnTo>
                <a:lnTo>
                  <a:pt x="56578" y="47625"/>
                </a:lnTo>
                <a:lnTo>
                  <a:pt x="53149" y="52197"/>
                </a:lnTo>
                <a:lnTo>
                  <a:pt x="57150" y="52197"/>
                </a:lnTo>
                <a:lnTo>
                  <a:pt x="62674" y="47434"/>
                </a:lnTo>
                <a:lnTo>
                  <a:pt x="68961" y="42672"/>
                </a:lnTo>
                <a:lnTo>
                  <a:pt x="75628" y="38100"/>
                </a:lnTo>
                <a:lnTo>
                  <a:pt x="82486" y="33527"/>
                </a:lnTo>
                <a:lnTo>
                  <a:pt x="88392" y="29908"/>
                </a:lnTo>
                <a:lnTo>
                  <a:pt x="93725" y="27622"/>
                </a:lnTo>
                <a:lnTo>
                  <a:pt x="94487" y="24764"/>
                </a:lnTo>
                <a:lnTo>
                  <a:pt x="91820" y="22859"/>
                </a:lnTo>
                <a:lnTo>
                  <a:pt x="88392" y="19430"/>
                </a:lnTo>
                <a:lnTo>
                  <a:pt x="80010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5812" y="1936619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580" y="28386"/>
                </a:moveTo>
                <a:lnTo>
                  <a:pt x="0" y="28386"/>
                </a:lnTo>
                <a:lnTo>
                  <a:pt x="1716" y="23621"/>
                </a:lnTo>
                <a:lnTo>
                  <a:pt x="78104" y="23621"/>
                </a:lnTo>
                <a:lnTo>
                  <a:pt x="75249" y="18287"/>
                </a:lnTo>
                <a:lnTo>
                  <a:pt x="70484" y="0"/>
                </a:lnTo>
                <a:lnTo>
                  <a:pt x="74487" y="0"/>
                </a:lnTo>
                <a:lnTo>
                  <a:pt x="76773" y="4764"/>
                </a:lnTo>
                <a:lnTo>
                  <a:pt x="80009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725" y="27624"/>
                </a:lnTo>
                <a:lnTo>
                  <a:pt x="88391" y="29910"/>
                </a:lnTo>
                <a:lnTo>
                  <a:pt x="82488" y="33527"/>
                </a:lnTo>
                <a:lnTo>
                  <a:pt x="75630" y="38099"/>
                </a:lnTo>
                <a:lnTo>
                  <a:pt x="68960" y="42671"/>
                </a:lnTo>
                <a:lnTo>
                  <a:pt x="62676" y="47436"/>
                </a:lnTo>
                <a:lnTo>
                  <a:pt x="57149" y="52196"/>
                </a:lnTo>
                <a:lnTo>
                  <a:pt x="53151" y="52196"/>
                </a:lnTo>
                <a:lnTo>
                  <a:pt x="56580" y="47624"/>
                </a:lnTo>
                <a:lnTo>
                  <a:pt x="59816" y="43814"/>
                </a:lnTo>
                <a:lnTo>
                  <a:pt x="62864" y="40766"/>
                </a:lnTo>
                <a:lnTo>
                  <a:pt x="65912" y="37718"/>
                </a:lnTo>
                <a:lnTo>
                  <a:pt x="70484" y="33527"/>
                </a:lnTo>
                <a:lnTo>
                  <a:pt x="76580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63686" y="2299332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675" y="0"/>
                </a:lnTo>
                <a:lnTo>
                  <a:pt x="70865" y="4381"/>
                </a:lnTo>
                <a:lnTo>
                  <a:pt x="71437" y="8000"/>
                </a:lnTo>
                <a:lnTo>
                  <a:pt x="73342" y="14097"/>
                </a:lnTo>
                <a:lnTo>
                  <a:pt x="75247" y="18288"/>
                </a:lnTo>
                <a:lnTo>
                  <a:pt x="78105" y="23622"/>
                </a:lnTo>
                <a:lnTo>
                  <a:pt x="1714" y="23622"/>
                </a:lnTo>
                <a:lnTo>
                  <a:pt x="0" y="28384"/>
                </a:lnTo>
                <a:lnTo>
                  <a:pt x="76581" y="28384"/>
                </a:lnTo>
                <a:lnTo>
                  <a:pt x="70484" y="33527"/>
                </a:lnTo>
                <a:lnTo>
                  <a:pt x="65912" y="37719"/>
                </a:lnTo>
                <a:lnTo>
                  <a:pt x="59817" y="43815"/>
                </a:lnTo>
                <a:lnTo>
                  <a:pt x="56578" y="47625"/>
                </a:lnTo>
                <a:lnTo>
                  <a:pt x="53149" y="52197"/>
                </a:lnTo>
                <a:lnTo>
                  <a:pt x="57150" y="52197"/>
                </a:lnTo>
                <a:lnTo>
                  <a:pt x="62674" y="47434"/>
                </a:lnTo>
                <a:lnTo>
                  <a:pt x="68961" y="42672"/>
                </a:lnTo>
                <a:lnTo>
                  <a:pt x="75628" y="38100"/>
                </a:lnTo>
                <a:lnTo>
                  <a:pt x="82486" y="33527"/>
                </a:lnTo>
                <a:lnTo>
                  <a:pt x="88392" y="29908"/>
                </a:lnTo>
                <a:lnTo>
                  <a:pt x="93725" y="27622"/>
                </a:lnTo>
                <a:lnTo>
                  <a:pt x="94487" y="24765"/>
                </a:lnTo>
                <a:lnTo>
                  <a:pt x="91820" y="22860"/>
                </a:lnTo>
                <a:lnTo>
                  <a:pt x="88392" y="19431"/>
                </a:lnTo>
                <a:lnTo>
                  <a:pt x="80009" y="9525"/>
                </a:lnTo>
                <a:lnTo>
                  <a:pt x="76962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63687" y="2299331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580" y="28386"/>
                </a:moveTo>
                <a:lnTo>
                  <a:pt x="0" y="28386"/>
                </a:lnTo>
                <a:lnTo>
                  <a:pt x="1712" y="23621"/>
                </a:lnTo>
                <a:lnTo>
                  <a:pt x="78104" y="23621"/>
                </a:lnTo>
                <a:lnTo>
                  <a:pt x="75245" y="18287"/>
                </a:lnTo>
                <a:lnTo>
                  <a:pt x="73340" y="14096"/>
                </a:lnTo>
                <a:lnTo>
                  <a:pt x="72389" y="11048"/>
                </a:lnTo>
                <a:lnTo>
                  <a:pt x="71435" y="8000"/>
                </a:lnTo>
                <a:lnTo>
                  <a:pt x="70865" y="4383"/>
                </a:lnTo>
                <a:lnTo>
                  <a:pt x="70673" y="0"/>
                </a:lnTo>
                <a:lnTo>
                  <a:pt x="74483" y="0"/>
                </a:lnTo>
                <a:lnTo>
                  <a:pt x="76961" y="4764"/>
                </a:lnTo>
                <a:lnTo>
                  <a:pt x="80009" y="9524"/>
                </a:lnTo>
                <a:lnTo>
                  <a:pt x="84200" y="14477"/>
                </a:lnTo>
                <a:lnTo>
                  <a:pt x="88391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725" y="27624"/>
                </a:lnTo>
                <a:lnTo>
                  <a:pt x="88391" y="29910"/>
                </a:lnTo>
                <a:lnTo>
                  <a:pt x="82484" y="33527"/>
                </a:lnTo>
                <a:lnTo>
                  <a:pt x="75626" y="38099"/>
                </a:lnTo>
                <a:lnTo>
                  <a:pt x="68960" y="42671"/>
                </a:lnTo>
                <a:lnTo>
                  <a:pt x="62672" y="47436"/>
                </a:lnTo>
                <a:lnTo>
                  <a:pt x="57149" y="52196"/>
                </a:lnTo>
                <a:lnTo>
                  <a:pt x="53147" y="52196"/>
                </a:lnTo>
                <a:lnTo>
                  <a:pt x="56576" y="47624"/>
                </a:lnTo>
                <a:lnTo>
                  <a:pt x="59816" y="43814"/>
                </a:lnTo>
                <a:lnTo>
                  <a:pt x="62864" y="40766"/>
                </a:lnTo>
                <a:lnTo>
                  <a:pt x="65912" y="37718"/>
                </a:lnTo>
                <a:lnTo>
                  <a:pt x="70484" y="33527"/>
                </a:lnTo>
                <a:lnTo>
                  <a:pt x="76580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7299" y="2299332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485" y="0"/>
                </a:lnTo>
                <a:lnTo>
                  <a:pt x="70675" y="4381"/>
                </a:lnTo>
                <a:lnTo>
                  <a:pt x="77914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65722" y="37719"/>
                </a:lnTo>
                <a:lnTo>
                  <a:pt x="59626" y="43815"/>
                </a:lnTo>
                <a:lnTo>
                  <a:pt x="56387" y="47625"/>
                </a:lnTo>
                <a:lnTo>
                  <a:pt x="52958" y="52197"/>
                </a:lnTo>
                <a:lnTo>
                  <a:pt x="56959" y="52197"/>
                </a:lnTo>
                <a:lnTo>
                  <a:pt x="62674" y="47434"/>
                </a:lnTo>
                <a:lnTo>
                  <a:pt x="68770" y="42672"/>
                </a:lnTo>
                <a:lnTo>
                  <a:pt x="75437" y="38100"/>
                </a:lnTo>
                <a:lnTo>
                  <a:pt x="82295" y="33527"/>
                </a:lnTo>
                <a:lnTo>
                  <a:pt x="88201" y="29908"/>
                </a:lnTo>
                <a:lnTo>
                  <a:pt x="93535" y="27622"/>
                </a:lnTo>
                <a:lnTo>
                  <a:pt x="94487" y="2476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77301" y="2299331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388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7912" y="23621"/>
                </a:lnTo>
                <a:lnTo>
                  <a:pt x="75056" y="18287"/>
                </a:lnTo>
                <a:lnTo>
                  <a:pt x="70484" y="0"/>
                </a:lnTo>
                <a:lnTo>
                  <a:pt x="74483" y="0"/>
                </a:lnTo>
                <a:lnTo>
                  <a:pt x="76769" y="4764"/>
                </a:lnTo>
                <a:lnTo>
                  <a:pt x="80009" y="9524"/>
                </a:lnTo>
                <a:lnTo>
                  <a:pt x="84008" y="14477"/>
                </a:lnTo>
                <a:lnTo>
                  <a:pt x="88199" y="19430"/>
                </a:lnTo>
                <a:lnTo>
                  <a:pt x="91628" y="22859"/>
                </a:lnTo>
                <a:lnTo>
                  <a:pt x="94487" y="24764"/>
                </a:lnTo>
                <a:lnTo>
                  <a:pt x="93533" y="27624"/>
                </a:lnTo>
                <a:lnTo>
                  <a:pt x="56957" y="52196"/>
                </a:lnTo>
                <a:lnTo>
                  <a:pt x="52958" y="52196"/>
                </a:lnTo>
                <a:lnTo>
                  <a:pt x="56387" y="47624"/>
                </a:lnTo>
                <a:lnTo>
                  <a:pt x="59624" y="43814"/>
                </a:lnTo>
                <a:lnTo>
                  <a:pt x="62672" y="40766"/>
                </a:lnTo>
                <a:lnTo>
                  <a:pt x="65720" y="37718"/>
                </a:lnTo>
                <a:lnTo>
                  <a:pt x="70292" y="33527"/>
                </a:lnTo>
                <a:lnTo>
                  <a:pt x="76388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1865" y="2299332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4485" y="0"/>
                </a:moveTo>
                <a:lnTo>
                  <a:pt x="70485" y="0"/>
                </a:lnTo>
                <a:lnTo>
                  <a:pt x="70865" y="4381"/>
                </a:lnTo>
                <a:lnTo>
                  <a:pt x="71437" y="8000"/>
                </a:lnTo>
                <a:lnTo>
                  <a:pt x="72389" y="11049"/>
                </a:lnTo>
                <a:lnTo>
                  <a:pt x="73151" y="14097"/>
                </a:lnTo>
                <a:lnTo>
                  <a:pt x="75057" y="18288"/>
                </a:lnTo>
                <a:lnTo>
                  <a:pt x="78105" y="23622"/>
                </a:lnTo>
                <a:lnTo>
                  <a:pt x="1524" y="23622"/>
                </a:lnTo>
                <a:lnTo>
                  <a:pt x="0" y="28384"/>
                </a:lnTo>
                <a:lnTo>
                  <a:pt x="76390" y="28384"/>
                </a:lnTo>
                <a:lnTo>
                  <a:pt x="70294" y="33527"/>
                </a:lnTo>
                <a:lnTo>
                  <a:pt x="65722" y="37719"/>
                </a:lnTo>
                <a:lnTo>
                  <a:pt x="59626" y="43815"/>
                </a:lnTo>
                <a:lnTo>
                  <a:pt x="56578" y="47625"/>
                </a:lnTo>
                <a:lnTo>
                  <a:pt x="53149" y="52197"/>
                </a:lnTo>
                <a:lnTo>
                  <a:pt x="57150" y="52197"/>
                </a:lnTo>
                <a:lnTo>
                  <a:pt x="62674" y="47434"/>
                </a:lnTo>
                <a:lnTo>
                  <a:pt x="68770" y="42672"/>
                </a:lnTo>
                <a:lnTo>
                  <a:pt x="75628" y="38100"/>
                </a:lnTo>
                <a:lnTo>
                  <a:pt x="82296" y="33527"/>
                </a:lnTo>
                <a:lnTo>
                  <a:pt x="88392" y="29908"/>
                </a:lnTo>
                <a:lnTo>
                  <a:pt x="93535" y="27622"/>
                </a:lnTo>
                <a:lnTo>
                  <a:pt x="94487" y="24765"/>
                </a:lnTo>
                <a:lnTo>
                  <a:pt x="91821" y="22860"/>
                </a:lnTo>
                <a:lnTo>
                  <a:pt x="88201" y="19431"/>
                </a:lnTo>
                <a:lnTo>
                  <a:pt x="84200" y="14477"/>
                </a:lnTo>
                <a:lnTo>
                  <a:pt x="80010" y="9525"/>
                </a:lnTo>
                <a:lnTo>
                  <a:pt x="76771" y="4762"/>
                </a:lnTo>
                <a:lnTo>
                  <a:pt x="74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1864" y="2299331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76392" y="28386"/>
                </a:moveTo>
                <a:lnTo>
                  <a:pt x="0" y="28386"/>
                </a:lnTo>
                <a:lnTo>
                  <a:pt x="1523" y="23621"/>
                </a:lnTo>
                <a:lnTo>
                  <a:pt x="78104" y="23621"/>
                </a:lnTo>
                <a:lnTo>
                  <a:pt x="75056" y="18287"/>
                </a:lnTo>
                <a:lnTo>
                  <a:pt x="73151" y="14096"/>
                </a:lnTo>
                <a:lnTo>
                  <a:pt x="72389" y="11048"/>
                </a:lnTo>
                <a:lnTo>
                  <a:pt x="71439" y="8000"/>
                </a:lnTo>
                <a:lnTo>
                  <a:pt x="70865" y="4383"/>
                </a:lnTo>
                <a:lnTo>
                  <a:pt x="70484" y="0"/>
                </a:lnTo>
                <a:lnTo>
                  <a:pt x="74487" y="0"/>
                </a:lnTo>
                <a:lnTo>
                  <a:pt x="76773" y="4764"/>
                </a:lnTo>
                <a:lnTo>
                  <a:pt x="80009" y="9524"/>
                </a:lnTo>
                <a:lnTo>
                  <a:pt x="84200" y="14477"/>
                </a:lnTo>
                <a:lnTo>
                  <a:pt x="88203" y="19430"/>
                </a:lnTo>
                <a:lnTo>
                  <a:pt x="91820" y="22859"/>
                </a:lnTo>
                <a:lnTo>
                  <a:pt x="94487" y="24764"/>
                </a:lnTo>
                <a:lnTo>
                  <a:pt x="93537" y="27624"/>
                </a:lnTo>
                <a:lnTo>
                  <a:pt x="88391" y="29910"/>
                </a:lnTo>
                <a:lnTo>
                  <a:pt x="82295" y="33527"/>
                </a:lnTo>
                <a:lnTo>
                  <a:pt x="75630" y="38099"/>
                </a:lnTo>
                <a:lnTo>
                  <a:pt x="68772" y="42671"/>
                </a:lnTo>
                <a:lnTo>
                  <a:pt x="62676" y="47436"/>
                </a:lnTo>
                <a:lnTo>
                  <a:pt x="57149" y="52196"/>
                </a:lnTo>
                <a:lnTo>
                  <a:pt x="53151" y="52196"/>
                </a:lnTo>
                <a:lnTo>
                  <a:pt x="56580" y="47624"/>
                </a:lnTo>
                <a:lnTo>
                  <a:pt x="59628" y="43814"/>
                </a:lnTo>
                <a:lnTo>
                  <a:pt x="62676" y="40766"/>
                </a:lnTo>
                <a:lnTo>
                  <a:pt x="65724" y="37718"/>
                </a:lnTo>
                <a:lnTo>
                  <a:pt x="70296" y="33527"/>
                </a:lnTo>
                <a:lnTo>
                  <a:pt x="76392" y="2838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24530" y="365813"/>
            <a:ext cx="6311900" cy="2195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30"/>
              </a:spcBef>
              <a:tabLst>
                <a:tab pos="4468495" algn="l"/>
              </a:tabLst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7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	</a:t>
            </a: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  <a:p>
            <a:pPr marL="12065" marR="5080" algn="just">
              <a:lnSpc>
                <a:spcPct val="95400"/>
              </a:lnSpc>
              <a:spcBef>
                <a:spcPts val="1125"/>
              </a:spcBef>
            </a:pPr>
            <a:r>
              <a:rPr sz="1800" spc="-7" baseline="4629" dirty="0">
                <a:latin typeface="Times New Roman"/>
                <a:cs typeface="Times New Roman"/>
              </a:rPr>
              <a:t>Suppose we need to find the view factor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850" b="1" i="1" spc="-10" dirty="0">
                <a:latin typeface="Times New Roman"/>
                <a:cs typeface="Times New Roman"/>
              </a:rPr>
              <a:t>3</a:t>
            </a:r>
            <a:r>
              <a:rPr sz="1800" spc="-15" baseline="4629" dirty="0">
                <a:latin typeface="Times New Roman"/>
                <a:cs typeface="Times New Roman"/>
              </a:rPr>
              <a:t>. </a:t>
            </a:r>
            <a:r>
              <a:rPr sz="1800" spc="-22" baseline="4629" dirty="0">
                <a:latin typeface="Times New Roman"/>
                <a:cs typeface="Times New Roman"/>
              </a:rPr>
              <a:t>It </a:t>
            </a:r>
            <a:r>
              <a:rPr sz="1800" spc="-7" baseline="4629" dirty="0">
                <a:latin typeface="Times New Roman"/>
                <a:cs typeface="Times New Roman"/>
              </a:rPr>
              <a:t>is clear that the direct evaluation </a:t>
            </a:r>
            <a:r>
              <a:rPr sz="1800" spc="-15" baseline="4629" dirty="0">
                <a:latin typeface="Times New Roman"/>
                <a:cs typeface="Times New Roman"/>
              </a:rPr>
              <a:t>for such </a:t>
            </a:r>
            <a:r>
              <a:rPr sz="1800" spc="-7" baseline="4629" dirty="0">
                <a:latin typeface="Times New Roman"/>
                <a:cs typeface="Times New Roman"/>
              </a:rPr>
              <a:t>a view  factor is un available. </a:t>
            </a:r>
            <a:r>
              <a:rPr sz="1800" spc="-15" baseline="4629" dirty="0">
                <a:latin typeface="Times New Roman"/>
                <a:cs typeface="Times New Roman"/>
              </a:rPr>
              <a:t>However, </a:t>
            </a:r>
            <a:r>
              <a:rPr sz="1800" spc="-7" baseline="4629" dirty="0">
                <a:latin typeface="Times New Roman"/>
                <a:cs typeface="Times New Roman"/>
              </a:rPr>
              <a:t>the view factor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850" b="1" i="1" spc="-25" dirty="0">
                <a:latin typeface="Times New Roman"/>
                <a:cs typeface="Times New Roman"/>
              </a:rPr>
              <a:t>3 </a:t>
            </a:r>
            <a:r>
              <a:rPr sz="1800" spc="-22" baseline="4629" dirty="0">
                <a:latin typeface="Times New Roman"/>
                <a:cs typeface="Times New Roman"/>
              </a:rPr>
              <a:t>can </a:t>
            </a:r>
            <a:r>
              <a:rPr sz="1800" spc="-7" baseline="4629" dirty="0">
                <a:latin typeface="Times New Roman"/>
                <a:cs typeface="Times New Roman"/>
              </a:rPr>
              <a:t>be determined from </a:t>
            </a:r>
            <a:r>
              <a:rPr sz="1800" baseline="4629" dirty="0">
                <a:latin typeface="Times New Roman"/>
                <a:cs typeface="Times New Roman"/>
              </a:rPr>
              <a:t>Eq.(8.8) </a:t>
            </a:r>
            <a:r>
              <a:rPr sz="1800" spc="-15" baseline="4629" dirty="0">
                <a:latin typeface="Times New Roman"/>
                <a:cs typeface="Times New Roman"/>
              </a:rPr>
              <a:t>after  </a:t>
            </a:r>
            <a:r>
              <a:rPr sz="1800" spc="-7" baseline="4629" dirty="0">
                <a:latin typeface="Times New Roman"/>
                <a:cs typeface="Times New Roman"/>
              </a:rPr>
              <a:t>determining both </a:t>
            </a: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1 2 </a:t>
            </a:r>
            <a:r>
              <a:rPr sz="1800" spc="-7" baseline="4629" dirty="0">
                <a:latin typeface="Times New Roman"/>
                <a:cs typeface="Times New Roman"/>
              </a:rPr>
              <a:t>and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850" b="1" i="1" spc="-20" dirty="0">
                <a:latin typeface="Times New Roman"/>
                <a:cs typeface="Times New Roman"/>
              </a:rPr>
              <a:t>(2, 3) </a:t>
            </a:r>
            <a:r>
              <a:rPr sz="1800" spc="-7" baseline="4629" dirty="0">
                <a:latin typeface="Times New Roman"/>
                <a:cs typeface="Times New Roman"/>
              </a:rPr>
              <a:t>from the </a:t>
            </a:r>
            <a:r>
              <a:rPr sz="1800" spc="-15" baseline="4629" dirty="0">
                <a:latin typeface="Times New Roman"/>
                <a:cs typeface="Times New Roman"/>
              </a:rPr>
              <a:t>chart </a:t>
            </a:r>
            <a:r>
              <a:rPr sz="1800" spc="-7" baseline="4629" dirty="0">
                <a:latin typeface="Times New Roman"/>
                <a:cs typeface="Times New Roman"/>
              </a:rPr>
              <a:t>in Fig.(8.8). Therefore, it may be possible to  </a:t>
            </a:r>
            <a:r>
              <a:rPr sz="1200" spc="-5" dirty="0">
                <a:latin typeface="Times New Roman"/>
                <a:cs typeface="Times New Roman"/>
              </a:rPr>
              <a:t>determine some difficult view factors with relative ease by expressing one or </a:t>
            </a:r>
            <a:r>
              <a:rPr sz="1200" spc="-10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of the areas as </a:t>
            </a:r>
            <a:r>
              <a:rPr sz="1200" spc="-1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sum or differences of </a:t>
            </a:r>
            <a:r>
              <a:rPr sz="1200" spc="-10" dirty="0">
                <a:latin typeface="Times New Roman"/>
                <a:cs typeface="Times New Roman"/>
              </a:rPr>
              <a:t>areas </a:t>
            </a:r>
            <a:r>
              <a:rPr sz="1200" spc="-5" dirty="0">
                <a:latin typeface="Times New Roman"/>
                <a:cs typeface="Times New Roman"/>
              </a:rPr>
              <a:t>and then </a:t>
            </a:r>
            <a:r>
              <a:rPr sz="1200" spc="-10" dirty="0">
                <a:latin typeface="Times New Roman"/>
                <a:cs typeface="Times New Roman"/>
              </a:rPr>
              <a:t>applying </a:t>
            </a:r>
            <a:r>
              <a:rPr sz="1200" spc="-5" dirty="0">
                <a:latin typeface="Times New Roman"/>
                <a:cs typeface="Times New Roman"/>
              </a:rPr>
              <a:t>the superposition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rule.</a:t>
            </a:r>
            <a:endParaRPr sz="1200">
              <a:latin typeface="Times New Roman"/>
              <a:cs typeface="Times New Roman"/>
            </a:endParaRPr>
          </a:p>
          <a:p>
            <a:pPr marL="12065" algn="just">
              <a:lnSpc>
                <a:spcPts val="1480"/>
              </a:lnSpc>
              <a:spcBef>
                <a:spcPts val="65"/>
              </a:spcBef>
            </a:pPr>
            <a:r>
              <a:rPr sz="1800" spc="-15" baseline="4629" dirty="0">
                <a:latin typeface="Times New Roman"/>
                <a:cs typeface="Times New Roman"/>
              </a:rPr>
              <a:t>To </a:t>
            </a:r>
            <a:r>
              <a:rPr sz="1800" spc="-7" baseline="4629" dirty="0">
                <a:latin typeface="Times New Roman"/>
                <a:cs typeface="Times New Roman"/>
              </a:rPr>
              <a:t>obtain a relation for the view factor </a:t>
            </a:r>
            <a:r>
              <a:rPr sz="1875" b="1" i="1" spc="-44" baseline="4444" dirty="0">
                <a:latin typeface="Times New Roman"/>
                <a:cs typeface="Times New Roman"/>
              </a:rPr>
              <a:t>F</a:t>
            </a:r>
            <a:r>
              <a:rPr sz="850" b="1" i="1" spc="-30" dirty="0">
                <a:latin typeface="Times New Roman"/>
                <a:cs typeface="Times New Roman"/>
              </a:rPr>
              <a:t>(2, </a:t>
            </a:r>
            <a:r>
              <a:rPr sz="850" b="1" i="1" spc="-20" dirty="0">
                <a:latin typeface="Times New Roman"/>
                <a:cs typeface="Times New Roman"/>
              </a:rPr>
              <a:t>3) </a:t>
            </a:r>
            <a:r>
              <a:rPr sz="850" b="1" i="1" spc="-10" dirty="0">
                <a:latin typeface="Times New Roman"/>
                <a:cs typeface="Times New Roman"/>
              </a:rPr>
              <a:t>1</a:t>
            </a:r>
            <a:r>
              <a:rPr sz="1800" spc="-15" baseline="4629" dirty="0">
                <a:latin typeface="Times New Roman"/>
                <a:cs typeface="Times New Roman"/>
              </a:rPr>
              <a:t>, </a:t>
            </a:r>
            <a:r>
              <a:rPr sz="1800" spc="7" baseline="4629" dirty="0">
                <a:latin typeface="Times New Roman"/>
                <a:cs typeface="Times New Roman"/>
              </a:rPr>
              <a:t>we </a:t>
            </a:r>
            <a:r>
              <a:rPr sz="1800" baseline="4629" dirty="0">
                <a:latin typeface="Times New Roman"/>
                <a:cs typeface="Times New Roman"/>
              </a:rPr>
              <a:t>multiply </a:t>
            </a:r>
            <a:r>
              <a:rPr sz="1800" spc="-7" baseline="4629" dirty="0">
                <a:latin typeface="Times New Roman"/>
                <a:cs typeface="Times New Roman"/>
              </a:rPr>
              <a:t>Eq.(8.8) </a:t>
            </a:r>
            <a:r>
              <a:rPr sz="1800" spc="7" baseline="4629" dirty="0">
                <a:latin typeface="Times New Roman"/>
                <a:cs typeface="Times New Roman"/>
              </a:rPr>
              <a:t>by </a:t>
            </a:r>
            <a:r>
              <a:rPr sz="1875" b="1" i="1" spc="-60" baseline="4444" dirty="0">
                <a:latin typeface="Times New Roman"/>
                <a:cs typeface="Times New Roman"/>
              </a:rPr>
              <a:t>A</a:t>
            </a:r>
            <a:r>
              <a:rPr sz="850" b="1" i="1" spc="-40" dirty="0">
                <a:latin typeface="Times New Roman"/>
                <a:cs typeface="Times New Roman"/>
              </a:rPr>
              <a:t>1 </a:t>
            </a:r>
            <a:r>
              <a:rPr sz="1800" spc="-7" baseline="4629" dirty="0">
                <a:latin typeface="Times New Roman"/>
                <a:cs typeface="Times New Roman"/>
              </a:rPr>
              <a:t>as</a:t>
            </a:r>
            <a:r>
              <a:rPr sz="1800" spc="-195" baseline="4629" dirty="0">
                <a:latin typeface="Times New Roman"/>
                <a:cs typeface="Times New Roman"/>
              </a:rPr>
              <a:t> </a:t>
            </a:r>
            <a:r>
              <a:rPr sz="1800" spc="-7" baseline="4629" dirty="0">
                <a:latin typeface="Times New Roman"/>
                <a:cs typeface="Times New Roman"/>
              </a:rPr>
              <a:t>follow;</a:t>
            </a:r>
            <a:endParaRPr sz="1800" baseline="4629">
              <a:latin typeface="Times New Roman"/>
              <a:cs typeface="Times New Roman"/>
            </a:endParaRPr>
          </a:p>
          <a:p>
            <a:pPr marL="469265" algn="just">
              <a:lnSpc>
                <a:spcPts val="1405"/>
              </a:lnSpc>
            </a:pP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850" b="1" i="1" spc="-20" dirty="0">
                <a:latin typeface="Times New Roman"/>
                <a:cs typeface="Times New Roman"/>
              </a:rPr>
              <a:t>(2, 3) </a:t>
            </a:r>
            <a:r>
              <a:rPr sz="1800" spc="-7" baseline="4629" dirty="0">
                <a:latin typeface="Times New Roman"/>
                <a:cs typeface="Times New Roman"/>
              </a:rPr>
              <a:t>= </a:t>
            </a:r>
            <a:r>
              <a:rPr sz="1875" b="1" i="1" spc="-52" baseline="4444" dirty="0">
                <a:latin typeface="Times New Roman"/>
                <a:cs typeface="Times New Roman"/>
              </a:rPr>
              <a:t>A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850" b="1" i="1" spc="-25" dirty="0">
                <a:latin typeface="Times New Roman"/>
                <a:cs typeface="Times New Roman"/>
              </a:rPr>
              <a:t>2 </a:t>
            </a:r>
            <a:r>
              <a:rPr sz="1875" b="1" i="1" spc="-44" baseline="4444" dirty="0">
                <a:latin typeface="Times New Roman"/>
                <a:cs typeface="Times New Roman"/>
              </a:rPr>
              <a:t>+ </a:t>
            </a:r>
            <a:r>
              <a:rPr sz="1875" b="1" i="1" spc="-52" baseline="4444" dirty="0">
                <a:latin typeface="Times New Roman"/>
                <a:cs typeface="Times New Roman"/>
              </a:rPr>
              <a:t>A</a:t>
            </a:r>
            <a:r>
              <a:rPr sz="850" b="1" i="1" spc="-35" dirty="0">
                <a:latin typeface="Times New Roman"/>
                <a:cs typeface="Times New Roman"/>
              </a:rPr>
              <a:t>1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1</a:t>
            </a:r>
            <a:r>
              <a:rPr sz="850" b="1" i="1" spc="70" dirty="0">
                <a:latin typeface="Times New Roman"/>
                <a:cs typeface="Times New Roman"/>
              </a:rPr>
              <a:t> </a:t>
            </a:r>
            <a:r>
              <a:rPr sz="850" b="1" i="1" spc="-25" dirty="0">
                <a:latin typeface="Times New Roman"/>
                <a:cs typeface="Times New Roman"/>
              </a:rPr>
              <a:t>3</a:t>
            </a:r>
            <a:endParaRPr sz="850">
              <a:latin typeface="Times New Roman"/>
              <a:cs typeface="Times New Roman"/>
            </a:endParaRPr>
          </a:p>
          <a:p>
            <a:pPr marL="12065" algn="just">
              <a:lnSpc>
                <a:spcPts val="1365"/>
              </a:lnSpc>
            </a:pPr>
            <a:r>
              <a:rPr sz="1200" spc="-5" dirty="0">
                <a:latin typeface="Times New Roman"/>
                <a:cs typeface="Times New Roman"/>
              </a:rPr>
              <a:t>and apply the reciprocity relation to each </a:t>
            </a:r>
            <a:r>
              <a:rPr sz="1200" spc="-10" dirty="0">
                <a:latin typeface="Times New Roman"/>
                <a:cs typeface="Times New Roman"/>
              </a:rPr>
              <a:t>term </a:t>
            </a:r>
            <a:r>
              <a:rPr sz="1200" spc="-5" dirty="0">
                <a:latin typeface="Times New Roman"/>
                <a:cs typeface="Times New Roman"/>
              </a:rPr>
              <a:t>to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get;</a:t>
            </a:r>
            <a:endParaRPr sz="1200">
              <a:latin typeface="Times New Roman"/>
              <a:cs typeface="Times New Roman"/>
            </a:endParaRPr>
          </a:p>
          <a:p>
            <a:pPr marL="469265" algn="just">
              <a:lnSpc>
                <a:spcPts val="1410"/>
              </a:lnSpc>
              <a:spcBef>
                <a:spcPts val="70"/>
              </a:spcBef>
            </a:pPr>
            <a:r>
              <a:rPr sz="1875" b="1" i="1" spc="-44" baseline="4444" dirty="0">
                <a:latin typeface="Times New Roman"/>
                <a:cs typeface="Times New Roman"/>
              </a:rPr>
              <a:t>(A</a:t>
            </a:r>
            <a:r>
              <a:rPr sz="850" b="1" i="1" spc="-30" dirty="0">
                <a:latin typeface="Times New Roman"/>
                <a:cs typeface="Times New Roman"/>
              </a:rPr>
              <a:t>2 </a:t>
            </a:r>
            <a:r>
              <a:rPr sz="1800" spc="-7" baseline="4629" dirty="0">
                <a:latin typeface="Times New Roman"/>
                <a:cs typeface="Times New Roman"/>
              </a:rPr>
              <a:t>+ </a:t>
            </a:r>
            <a:r>
              <a:rPr sz="1875" b="1" i="1" spc="-30" baseline="4444" dirty="0">
                <a:latin typeface="Times New Roman"/>
                <a:cs typeface="Times New Roman"/>
              </a:rPr>
              <a:t>A</a:t>
            </a:r>
            <a:r>
              <a:rPr sz="850" b="1" i="1" spc="-20" dirty="0">
                <a:latin typeface="Times New Roman"/>
                <a:cs typeface="Times New Roman"/>
              </a:rPr>
              <a:t>3</a:t>
            </a:r>
            <a:r>
              <a:rPr sz="1875" b="1" i="1" spc="-30" baseline="4444" dirty="0">
                <a:latin typeface="Times New Roman"/>
                <a:cs typeface="Times New Roman"/>
              </a:rPr>
              <a:t>) </a:t>
            </a: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(2, </a:t>
            </a:r>
            <a:r>
              <a:rPr sz="850" b="1" i="1" spc="-20" dirty="0">
                <a:latin typeface="Times New Roman"/>
                <a:cs typeface="Times New Roman"/>
              </a:rPr>
              <a:t>3) 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00" spc="-7" baseline="4629" dirty="0">
                <a:latin typeface="Times New Roman"/>
                <a:cs typeface="Times New Roman"/>
              </a:rPr>
              <a:t>=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25" dirty="0">
                <a:latin typeface="Times New Roman"/>
                <a:cs typeface="Times New Roman"/>
              </a:rPr>
              <a:t>2 </a:t>
            </a:r>
            <a:r>
              <a:rPr sz="1875" b="1" i="1" spc="-52" baseline="4444" dirty="0">
                <a:latin typeface="Times New Roman"/>
                <a:cs typeface="Times New Roman"/>
              </a:rPr>
              <a:t>F</a:t>
            </a:r>
            <a:r>
              <a:rPr sz="850" b="1" i="1" spc="-35" dirty="0">
                <a:latin typeface="Times New Roman"/>
                <a:cs typeface="Times New Roman"/>
              </a:rPr>
              <a:t>2 </a:t>
            </a:r>
            <a:r>
              <a:rPr sz="850" b="1" i="1" spc="-25" dirty="0">
                <a:latin typeface="Times New Roman"/>
                <a:cs typeface="Times New Roman"/>
              </a:rPr>
              <a:t>1 </a:t>
            </a:r>
            <a:r>
              <a:rPr sz="1875" b="1" i="1" spc="-44" baseline="4444" dirty="0">
                <a:latin typeface="Times New Roman"/>
                <a:cs typeface="Times New Roman"/>
              </a:rPr>
              <a:t>+ </a:t>
            </a:r>
            <a:r>
              <a:rPr sz="1875" b="1" i="1" spc="-37" baseline="4444" dirty="0">
                <a:latin typeface="Times New Roman"/>
                <a:cs typeface="Times New Roman"/>
              </a:rPr>
              <a:t>A</a:t>
            </a:r>
            <a:r>
              <a:rPr sz="850" b="1" i="1" spc="-25" dirty="0">
                <a:latin typeface="Times New Roman"/>
                <a:cs typeface="Times New Roman"/>
              </a:rPr>
              <a:t>3 </a:t>
            </a:r>
            <a:r>
              <a:rPr sz="1875" b="1" i="1" spc="-37" baseline="4444" dirty="0">
                <a:latin typeface="Times New Roman"/>
                <a:cs typeface="Times New Roman"/>
              </a:rPr>
              <a:t>F</a:t>
            </a:r>
            <a:r>
              <a:rPr sz="850" b="1" i="1" spc="-25" dirty="0">
                <a:latin typeface="Times New Roman"/>
                <a:cs typeface="Times New Roman"/>
              </a:rPr>
              <a:t>3</a:t>
            </a:r>
            <a:r>
              <a:rPr sz="850" b="1" i="1" spc="125" dirty="0">
                <a:latin typeface="Times New Roman"/>
                <a:cs typeface="Times New Roman"/>
              </a:rPr>
              <a:t> </a:t>
            </a:r>
            <a:r>
              <a:rPr sz="850" b="1" i="1" spc="-25" dirty="0">
                <a:latin typeface="Times New Roman"/>
                <a:cs typeface="Times New Roman"/>
              </a:rPr>
              <a:t>1</a:t>
            </a:r>
            <a:endParaRPr sz="850">
              <a:latin typeface="Times New Roman"/>
              <a:cs typeface="Times New Roman"/>
            </a:endParaRPr>
          </a:p>
          <a:p>
            <a:pPr marL="12065">
              <a:lnSpc>
                <a:spcPts val="1350"/>
              </a:lnSpc>
            </a:pPr>
            <a:r>
              <a:rPr sz="1200" spc="-10" dirty="0">
                <a:latin typeface="Times New Roman"/>
                <a:cs typeface="Times New Roman"/>
              </a:rPr>
              <a:t>Or;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43455" y="2785869"/>
            <a:ext cx="1264920" cy="30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97233" y="2665363"/>
            <a:ext cx="34036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250" spc="10" dirty="0">
                <a:latin typeface="Times New Roman"/>
                <a:cs typeface="Times New Roman"/>
              </a:rPr>
              <a:t>(</a:t>
            </a:r>
            <a:r>
              <a:rPr sz="1250" spc="40" dirty="0">
                <a:latin typeface="Times New Roman"/>
                <a:cs typeface="Times New Roman"/>
              </a:rPr>
              <a:t>8</a:t>
            </a:r>
            <a:r>
              <a:rPr sz="1250" spc="15" dirty="0">
                <a:latin typeface="Times New Roman"/>
                <a:cs typeface="Times New Roman"/>
              </a:rPr>
              <a:t>.</a:t>
            </a:r>
            <a:r>
              <a:rPr sz="1250" spc="40" dirty="0">
                <a:latin typeface="Times New Roman"/>
                <a:cs typeface="Times New Roman"/>
              </a:rPr>
              <a:t>9</a:t>
            </a:r>
            <a:r>
              <a:rPr sz="1250" spc="45" dirty="0">
                <a:latin typeface="Times New Roman"/>
                <a:cs typeface="Times New Roman"/>
              </a:rPr>
              <a:t>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237249" y="2651042"/>
            <a:ext cx="74993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85165" algn="l"/>
              </a:tabLst>
            </a:pPr>
            <a:r>
              <a:rPr sz="750" spc="30" dirty="0">
                <a:latin typeface="Times New Roman"/>
                <a:cs typeface="Times New Roman"/>
              </a:rPr>
              <a:t>1	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19167" y="2775967"/>
            <a:ext cx="390525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50" spc="50" dirty="0">
                <a:latin typeface="Times New Roman"/>
                <a:cs typeface="Times New Roman"/>
              </a:rPr>
              <a:t>(2,3)</a:t>
            </a:r>
            <a:r>
              <a:rPr sz="750" spc="114" dirty="0">
                <a:latin typeface="Times New Roman"/>
                <a:cs typeface="Times New Roman"/>
              </a:rPr>
              <a:t> </a:t>
            </a:r>
            <a:r>
              <a:rPr sz="750" spc="30" dirty="0">
                <a:latin typeface="Times New Roman"/>
                <a:cs typeface="Times New Roman"/>
              </a:rPr>
              <a:t>1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533394" y="2789679"/>
            <a:ext cx="137795" cy="18415"/>
          </a:xfrm>
          <a:custGeom>
            <a:avLst/>
            <a:gdLst/>
            <a:ahLst/>
            <a:cxnLst/>
            <a:rect l="l" t="t" r="r" b="b"/>
            <a:pathLst>
              <a:path w="137795" h="18414">
                <a:moveTo>
                  <a:pt x="12763" y="0"/>
                </a:moveTo>
                <a:lnTo>
                  <a:pt x="7238" y="0"/>
                </a:lnTo>
                <a:lnTo>
                  <a:pt x="4952" y="762"/>
                </a:lnTo>
                <a:lnTo>
                  <a:pt x="952" y="4381"/>
                </a:lnTo>
                <a:lnTo>
                  <a:pt x="0" y="6476"/>
                </a:lnTo>
                <a:lnTo>
                  <a:pt x="0" y="11429"/>
                </a:lnTo>
                <a:lnTo>
                  <a:pt x="952" y="13525"/>
                </a:lnTo>
                <a:lnTo>
                  <a:pt x="3047" y="15430"/>
                </a:lnTo>
                <a:lnTo>
                  <a:pt x="4952" y="17335"/>
                </a:lnTo>
                <a:lnTo>
                  <a:pt x="7238" y="18097"/>
                </a:lnTo>
                <a:lnTo>
                  <a:pt x="12763" y="18097"/>
                </a:lnTo>
                <a:lnTo>
                  <a:pt x="15049" y="17335"/>
                </a:lnTo>
                <a:lnTo>
                  <a:pt x="18859" y="13525"/>
                </a:lnTo>
                <a:lnTo>
                  <a:pt x="19811" y="11429"/>
                </a:lnTo>
                <a:lnTo>
                  <a:pt x="19811" y="6476"/>
                </a:lnTo>
                <a:lnTo>
                  <a:pt x="18859" y="4381"/>
                </a:lnTo>
                <a:lnTo>
                  <a:pt x="16954" y="2476"/>
                </a:lnTo>
                <a:lnTo>
                  <a:pt x="15049" y="762"/>
                </a:lnTo>
                <a:lnTo>
                  <a:pt x="12763" y="0"/>
                </a:lnTo>
                <a:close/>
              </a:path>
              <a:path w="137795" h="18414">
                <a:moveTo>
                  <a:pt x="71437" y="0"/>
                </a:moveTo>
                <a:lnTo>
                  <a:pt x="66103" y="0"/>
                </a:lnTo>
                <a:lnTo>
                  <a:pt x="63817" y="762"/>
                </a:lnTo>
                <a:lnTo>
                  <a:pt x="61721" y="2476"/>
                </a:lnTo>
                <a:lnTo>
                  <a:pt x="59816" y="4381"/>
                </a:lnTo>
                <a:lnTo>
                  <a:pt x="58864" y="6476"/>
                </a:lnTo>
                <a:lnTo>
                  <a:pt x="58864" y="11429"/>
                </a:lnTo>
                <a:lnTo>
                  <a:pt x="59816" y="13525"/>
                </a:lnTo>
                <a:lnTo>
                  <a:pt x="61721" y="15430"/>
                </a:lnTo>
                <a:lnTo>
                  <a:pt x="63817" y="17335"/>
                </a:lnTo>
                <a:lnTo>
                  <a:pt x="66103" y="18097"/>
                </a:lnTo>
                <a:lnTo>
                  <a:pt x="71437" y="18097"/>
                </a:lnTo>
                <a:lnTo>
                  <a:pt x="73913" y="17335"/>
                </a:lnTo>
                <a:lnTo>
                  <a:pt x="75628" y="15430"/>
                </a:lnTo>
                <a:lnTo>
                  <a:pt x="77533" y="13525"/>
                </a:lnTo>
                <a:lnTo>
                  <a:pt x="78485" y="11429"/>
                </a:lnTo>
                <a:lnTo>
                  <a:pt x="78485" y="6476"/>
                </a:lnTo>
                <a:lnTo>
                  <a:pt x="77533" y="4381"/>
                </a:lnTo>
                <a:lnTo>
                  <a:pt x="73913" y="762"/>
                </a:lnTo>
                <a:lnTo>
                  <a:pt x="71437" y="0"/>
                </a:lnTo>
                <a:close/>
              </a:path>
              <a:path w="137795" h="18414">
                <a:moveTo>
                  <a:pt x="130301" y="0"/>
                </a:moveTo>
                <a:lnTo>
                  <a:pt x="124777" y="0"/>
                </a:lnTo>
                <a:lnTo>
                  <a:pt x="122491" y="762"/>
                </a:lnTo>
                <a:lnTo>
                  <a:pt x="118490" y="4381"/>
                </a:lnTo>
                <a:lnTo>
                  <a:pt x="117538" y="6476"/>
                </a:lnTo>
                <a:lnTo>
                  <a:pt x="117538" y="11429"/>
                </a:lnTo>
                <a:lnTo>
                  <a:pt x="118490" y="13525"/>
                </a:lnTo>
                <a:lnTo>
                  <a:pt x="120586" y="15430"/>
                </a:lnTo>
                <a:lnTo>
                  <a:pt x="122491" y="17335"/>
                </a:lnTo>
                <a:lnTo>
                  <a:pt x="124777" y="18097"/>
                </a:lnTo>
                <a:lnTo>
                  <a:pt x="130301" y="18097"/>
                </a:lnTo>
                <a:lnTo>
                  <a:pt x="132587" y="17335"/>
                </a:lnTo>
                <a:lnTo>
                  <a:pt x="136397" y="13525"/>
                </a:lnTo>
                <a:lnTo>
                  <a:pt x="137350" y="11429"/>
                </a:lnTo>
                <a:lnTo>
                  <a:pt x="137350" y="6476"/>
                </a:lnTo>
                <a:lnTo>
                  <a:pt x="136397" y="4381"/>
                </a:lnTo>
                <a:lnTo>
                  <a:pt x="134492" y="2476"/>
                </a:lnTo>
                <a:lnTo>
                  <a:pt x="132587" y="762"/>
                </a:lnTo>
                <a:lnTo>
                  <a:pt x="130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139755" y="2782580"/>
            <a:ext cx="47244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  <a:tabLst>
                <a:tab pos="332105" algn="l"/>
              </a:tabLst>
            </a:pPr>
            <a:r>
              <a:rPr sz="1350" i="1" spc="175" dirty="0">
                <a:latin typeface="Times New Roman"/>
                <a:cs typeface="Times New Roman"/>
              </a:rPr>
              <a:t>A	A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48058" y="2529582"/>
            <a:ext cx="112204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717550" algn="l"/>
              </a:tabLst>
            </a:pPr>
            <a:r>
              <a:rPr sz="1350" i="1" spc="-30" dirty="0">
                <a:latin typeface="Times New Roman"/>
                <a:cs typeface="Times New Roman"/>
              </a:rPr>
              <a:t>A</a:t>
            </a:r>
            <a:r>
              <a:rPr sz="1125" spc="-44" baseline="-25925" dirty="0">
                <a:latin typeface="Times New Roman"/>
                <a:cs typeface="Times New Roman"/>
              </a:rPr>
              <a:t>2 </a:t>
            </a:r>
            <a:r>
              <a:rPr sz="1125" spc="97" baseline="-25925" dirty="0">
                <a:latin typeface="Times New Roman"/>
                <a:cs typeface="Times New Roman"/>
              </a:rPr>
              <a:t> </a:t>
            </a:r>
            <a:r>
              <a:rPr sz="1350" i="1" spc="-30" dirty="0">
                <a:latin typeface="Times New Roman"/>
                <a:cs typeface="Times New Roman"/>
              </a:rPr>
              <a:t>F</a:t>
            </a:r>
            <a:r>
              <a:rPr sz="1125" spc="-44" baseline="-25925" dirty="0">
                <a:latin typeface="Times New Roman"/>
                <a:cs typeface="Times New Roman"/>
              </a:rPr>
              <a:t>2	</a:t>
            </a:r>
            <a:r>
              <a:rPr sz="1350" i="1" spc="-40" dirty="0">
                <a:latin typeface="Times New Roman"/>
                <a:cs typeface="Times New Roman"/>
              </a:rPr>
              <a:t>A</a:t>
            </a:r>
            <a:r>
              <a:rPr sz="1125" spc="-60" baseline="-25925" dirty="0">
                <a:latin typeface="Times New Roman"/>
                <a:cs typeface="Times New Roman"/>
              </a:rPr>
              <a:t>3</a:t>
            </a:r>
            <a:r>
              <a:rPr sz="1125" spc="15" baseline="-25925" dirty="0">
                <a:latin typeface="Times New Roman"/>
                <a:cs typeface="Times New Roman"/>
              </a:rPr>
              <a:t> </a:t>
            </a:r>
            <a:r>
              <a:rPr sz="1350" i="1" spc="30" dirty="0">
                <a:latin typeface="Times New Roman"/>
                <a:cs typeface="Times New Roman"/>
              </a:rPr>
              <a:t>F</a:t>
            </a:r>
            <a:r>
              <a:rPr sz="1125" spc="44" baseline="-25925" dirty="0">
                <a:latin typeface="Times New Roman"/>
                <a:cs typeface="Times New Roman"/>
              </a:rPr>
              <a:t>3</a:t>
            </a:r>
            <a:endParaRPr sz="1125" baseline="-25925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24789" y="2654535"/>
            <a:ext cx="111125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350" i="1" spc="-55" dirty="0">
                <a:latin typeface="Times New Roman"/>
                <a:cs typeface="Times New Roman"/>
              </a:rPr>
              <a:t>F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376868" y="2929696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8572" y="0"/>
                </a:moveTo>
                <a:lnTo>
                  <a:pt x="0" y="0"/>
                </a:lnTo>
                <a:lnTo>
                  <a:pt x="0" y="37719"/>
                </a:lnTo>
                <a:lnTo>
                  <a:pt x="8572" y="37719"/>
                </a:lnTo>
                <a:lnTo>
                  <a:pt x="8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35910" y="2925886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8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76868" y="2884167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8572" y="0"/>
                </a:moveTo>
                <a:lnTo>
                  <a:pt x="0" y="0"/>
                </a:lnTo>
                <a:lnTo>
                  <a:pt x="0" y="37909"/>
                </a:lnTo>
                <a:lnTo>
                  <a:pt x="8572" y="37909"/>
                </a:lnTo>
                <a:lnTo>
                  <a:pt x="8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1344" y="2678808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8381" y="0"/>
                </a:moveTo>
                <a:lnTo>
                  <a:pt x="0" y="0"/>
                </a:lnTo>
                <a:lnTo>
                  <a:pt x="0" y="37909"/>
                </a:lnTo>
                <a:lnTo>
                  <a:pt x="8381" y="37909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0195" y="2674998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8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71344" y="2633469"/>
            <a:ext cx="8890" cy="38100"/>
          </a:xfrm>
          <a:custGeom>
            <a:avLst/>
            <a:gdLst/>
            <a:ahLst/>
            <a:cxnLst/>
            <a:rect l="l" t="t" r="r" b="b"/>
            <a:pathLst>
              <a:path w="8889" h="38100">
                <a:moveTo>
                  <a:pt x="8381" y="0"/>
                </a:moveTo>
                <a:lnTo>
                  <a:pt x="0" y="0"/>
                </a:lnTo>
                <a:lnTo>
                  <a:pt x="0" y="37719"/>
                </a:lnTo>
                <a:lnTo>
                  <a:pt x="8381" y="37719"/>
                </a:lnTo>
                <a:lnTo>
                  <a:pt x="8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8490" y="2784726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87" y="0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38490" y="2814444"/>
            <a:ext cx="90805" cy="0"/>
          </a:xfrm>
          <a:custGeom>
            <a:avLst/>
            <a:gdLst/>
            <a:ahLst/>
            <a:cxnLst/>
            <a:rect l="l" t="t" r="r" b="b"/>
            <a:pathLst>
              <a:path w="90805">
                <a:moveTo>
                  <a:pt x="0" y="0"/>
                </a:moveTo>
                <a:lnTo>
                  <a:pt x="9048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28163" y="2709859"/>
            <a:ext cx="93980" cy="48895"/>
          </a:xfrm>
          <a:custGeom>
            <a:avLst/>
            <a:gdLst/>
            <a:ahLst/>
            <a:cxnLst/>
            <a:rect l="l" t="t" r="r" b="b"/>
            <a:pathLst>
              <a:path w="93980" h="48894">
                <a:moveTo>
                  <a:pt x="65531" y="0"/>
                </a:moveTo>
                <a:lnTo>
                  <a:pt x="61531" y="0"/>
                </a:lnTo>
                <a:lnTo>
                  <a:pt x="63245" y="4191"/>
                </a:lnTo>
                <a:lnTo>
                  <a:pt x="65150" y="7620"/>
                </a:lnTo>
                <a:lnTo>
                  <a:pt x="67056" y="10286"/>
                </a:lnTo>
                <a:lnTo>
                  <a:pt x="68961" y="13144"/>
                </a:lnTo>
                <a:lnTo>
                  <a:pt x="72199" y="16954"/>
                </a:lnTo>
                <a:lnTo>
                  <a:pt x="76962" y="22098"/>
                </a:lnTo>
                <a:lnTo>
                  <a:pt x="0" y="22098"/>
                </a:lnTo>
                <a:lnTo>
                  <a:pt x="0" y="26479"/>
                </a:lnTo>
                <a:lnTo>
                  <a:pt x="76962" y="26479"/>
                </a:lnTo>
                <a:lnTo>
                  <a:pt x="72580" y="31242"/>
                </a:lnTo>
                <a:lnTo>
                  <a:pt x="61531" y="48577"/>
                </a:lnTo>
                <a:lnTo>
                  <a:pt x="65531" y="48577"/>
                </a:lnTo>
                <a:lnTo>
                  <a:pt x="69532" y="44005"/>
                </a:lnTo>
                <a:lnTo>
                  <a:pt x="74104" y="39624"/>
                </a:lnTo>
                <a:lnTo>
                  <a:pt x="79438" y="35432"/>
                </a:lnTo>
                <a:lnTo>
                  <a:pt x="84581" y="31242"/>
                </a:lnTo>
                <a:lnTo>
                  <a:pt x="89535" y="28003"/>
                </a:lnTo>
                <a:lnTo>
                  <a:pt x="93916" y="25717"/>
                </a:lnTo>
                <a:lnTo>
                  <a:pt x="93916" y="23050"/>
                </a:lnTo>
                <a:lnTo>
                  <a:pt x="90487" y="21335"/>
                </a:lnTo>
                <a:lnTo>
                  <a:pt x="85915" y="18097"/>
                </a:lnTo>
                <a:lnTo>
                  <a:pt x="80010" y="13525"/>
                </a:lnTo>
                <a:lnTo>
                  <a:pt x="74294" y="8953"/>
                </a:lnTo>
                <a:lnTo>
                  <a:pt x="69342" y="4381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2553" y="2709859"/>
            <a:ext cx="93980" cy="48895"/>
          </a:xfrm>
          <a:custGeom>
            <a:avLst/>
            <a:gdLst/>
            <a:ahLst/>
            <a:cxnLst/>
            <a:rect l="l" t="t" r="r" b="b"/>
            <a:pathLst>
              <a:path w="93980" h="48894">
                <a:moveTo>
                  <a:pt x="65531" y="0"/>
                </a:moveTo>
                <a:lnTo>
                  <a:pt x="61531" y="0"/>
                </a:lnTo>
                <a:lnTo>
                  <a:pt x="63245" y="4191"/>
                </a:lnTo>
                <a:lnTo>
                  <a:pt x="65150" y="7620"/>
                </a:lnTo>
                <a:lnTo>
                  <a:pt x="67056" y="10286"/>
                </a:lnTo>
                <a:lnTo>
                  <a:pt x="68960" y="13144"/>
                </a:lnTo>
                <a:lnTo>
                  <a:pt x="72389" y="16954"/>
                </a:lnTo>
                <a:lnTo>
                  <a:pt x="77152" y="22098"/>
                </a:lnTo>
                <a:lnTo>
                  <a:pt x="0" y="22098"/>
                </a:lnTo>
                <a:lnTo>
                  <a:pt x="0" y="26479"/>
                </a:lnTo>
                <a:lnTo>
                  <a:pt x="77152" y="26479"/>
                </a:lnTo>
                <a:lnTo>
                  <a:pt x="72580" y="31242"/>
                </a:lnTo>
                <a:lnTo>
                  <a:pt x="69341" y="35051"/>
                </a:lnTo>
                <a:lnTo>
                  <a:pt x="67436" y="37909"/>
                </a:lnTo>
                <a:lnTo>
                  <a:pt x="65341" y="40767"/>
                </a:lnTo>
                <a:lnTo>
                  <a:pt x="63436" y="44386"/>
                </a:lnTo>
                <a:lnTo>
                  <a:pt x="61531" y="48577"/>
                </a:lnTo>
                <a:lnTo>
                  <a:pt x="65531" y="48577"/>
                </a:lnTo>
                <a:lnTo>
                  <a:pt x="69532" y="44005"/>
                </a:lnTo>
                <a:lnTo>
                  <a:pt x="74104" y="39624"/>
                </a:lnTo>
                <a:lnTo>
                  <a:pt x="84772" y="31242"/>
                </a:lnTo>
                <a:lnTo>
                  <a:pt x="89534" y="28003"/>
                </a:lnTo>
                <a:lnTo>
                  <a:pt x="93916" y="25717"/>
                </a:lnTo>
                <a:lnTo>
                  <a:pt x="93916" y="23050"/>
                </a:lnTo>
                <a:lnTo>
                  <a:pt x="90677" y="21335"/>
                </a:lnTo>
                <a:lnTo>
                  <a:pt x="85915" y="18097"/>
                </a:lnTo>
                <a:lnTo>
                  <a:pt x="80200" y="13525"/>
                </a:lnTo>
                <a:lnTo>
                  <a:pt x="74294" y="8953"/>
                </a:lnTo>
                <a:lnTo>
                  <a:pt x="69532" y="4381"/>
                </a:lnTo>
                <a:lnTo>
                  <a:pt x="655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0847" y="2834637"/>
            <a:ext cx="93980" cy="48895"/>
          </a:xfrm>
          <a:custGeom>
            <a:avLst/>
            <a:gdLst/>
            <a:ahLst/>
            <a:cxnLst/>
            <a:rect l="l" t="t" r="r" b="b"/>
            <a:pathLst>
              <a:path w="93980" h="48894">
                <a:moveTo>
                  <a:pt x="65532" y="0"/>
                </a:moveTo>
                <a:lnTo>
                  <a:pt x="61531" y="0"/>
                </a:lnTo>
                <a:lnTo>
                  <a:pt x="63246" y="4191"/>
                </a:lnTo>
                <a:lnTo>
                  <a:pt x="65151" y="7620"/>
                </a:lnTo>
                <a:lnTo>
                  <a:pt x="68961" y="12954"/>
                </a:lnTo>
                <a:lnTo>
                  <a:pt x="72199" y="16954"/>
                </a:lnTo>
                <a:lnTo>
                  <a:pt x="76962" y="22098"/>
                </a:lnTo>
                <a:lnTo>
                  <a:pt x="0" y="22098"/>
                </a:lnTo>
                <a:lnTo>
                  <a:pt x="0" y="26479"/>
                </a:lnTo>
                <a:lnTo>
                  <a:pt x="76962" y="26479"/>
                </a:lnTo>
                <a:lnTo>
                  <a:pt x="72580" y="31242"/>
                </a:lnTo>
                <a:lnTo>
                  <a:pt x="61531" y="48387"/>
                </a:lnTo>
                <a:lnTo>
                  <a:pt x="65532" y="48387"/>
                </a:lnTo>
                <a:lnTo>
                  <a:pt x="69532" y="44005"/>
                </a:lnTo>
                <a:lnTo>
                  <a:pt x="74104" y="39624"/>
                </a:lnTo>
                <a:lnTo>
                  <a:pt x="79438" y="35433"/>
                </a:lnTo>
                <a:lnTo>
                  <a:pt x="84582" y="31051"/>
                </a:lnTo>
                <a:lnTo>
                  <a:pt x="89535" y="27813"/>
                </a:lnTo>
                <a:lnTo>
                  <a:pt x="93916" y="25527"/>
                </a:lnTo>
                <a:lnTo>
                  <a:pt x="93916" y="23050"/>
                </a:lnTo>
                <a:lnTo>
                  <a:pt x="90487" y="21145"/>
                </a:lnTo>
                <a:lnTo>
                  <a:pt x="85915" y="18097"/>
                </a:lnTo>
                <a:lnTo>
                  <a:pt x="80010" y="13525"/>
                </a:lnTo>
                <a:lnTo>
                  <a:pt x="74295" y="8953"/>
                </a:lnTo>
                <a:lnTo>
                  <a:pt x="69342" y="4381"/>
                </a:lnTo>
                <a:lnTo>
                  <a:pt x="65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36839" y="2900893"/>
            <a:ext cx="6272530" cy="3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0">
              <a:lnSpc>
                <a:spcPts val="885"/>
              </a:lnSpc>
              <a:spcBef>
                <a:spcPts val="95"/>
              </a:spcBef>
              <a:tabLst>
                <a:tab pos="1925955" algn="l"/>
              </a:tabLst>
            </a:pPr>
            <a:r>
              <a:rPr sz="750" spc="30" dirty="0">
                <a:latin typeface="Times New Roman"/>
                <a:cs typeface="Times New Roman"/>
              </a:rPr>
              <a:t>2	3</a:t>
            </a:r>
            <a:endParaRPr sz="750">
              <a:latin typeface="Times New Roman"/>
              <a:cs typeface="Times New Roman"/>
            </a:endParaRPr>
          </a:p>
          <a:p>
            <a:pPr>
              <a:lnSpc>
                <a:spcPts val="1485"/>
              </a:lnSpc>
            </a:pPr>
            <a:r>
              <a:rPr sz="12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Note:-</a:t>
            </a:r>
            <a:r>
              <a:rPr sz="1250" b="1" i="1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Areas </a:t>
            </a:r>
            <a:r>
              <a:rPr sz="1200" spc="-5" dirty="0">
                <a:latin typeface="Times New Roman"/>
                <a:cs typeface="Times New Roman"/>
              </a:rPr>
              <a:t>that are expressed as the sum of more than two parts can be handled in a similar</a:t>
            </a:r>
            <a:r>
              <a:rPr sz="1200" spc="2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manner.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28629" y="7437075"/>
            <a:ext cx="1374140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ct val="92400"/>
              </a:lnSpc>
              <a:spcBef>
                <a:spcPts val="195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Fig.(8.15) </a:t>
            </a:r>
            <a:r>
              <a:rPr sz="1050" b="1" i="1" spc="-35" dirty="0">
                <a:latin typeface="Times New Roman"/>
                <a:cs typeface="Times New Roman"/>
              </a:rPr>
              <a:t>The</a:t>
            </a:r>
            <a:r>
              <a:rPr sz="1050" b="1" i="1" spc="-65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cylindrical  </a:t>
            </a:r>
            <a:r>
              <a:rPr sz="1050" b="1" i="1" spc="-30" dirty="0">
                <a:latin typeface="Times New Roman"/>
                <a:cs typeface="Times New Roman"/>
              </a:rPr>
              <a:t>enclosure </a:t>
            </a:r>
            <a:r>
              <a:rPr sz="1050" b="1" i="1" spc="-20" dirty="0">
                <a:latin typeface="Times New Roman"/>
                <a:cs typeface="Times New Roman"/>
              </a:rPr>
              <a:t>considered in  </a:t>
            </a:r>
            <a:r>
              <a:rPr sz="1050" b="1" i="1" spc="-30" dirty="0">
                <a:latin typeface="Times New Roman"/>
                <a:cs typeface="Times New Roman"/>
              </a:rPr>
              <a:t>Example-</a:t>
            </a:r>
            <a:r>
              <a:rPr sz="1050" b="1" i="1" spc="-5" dirty="0">
                <a:latin typeface="Times New Roman"/>
                <a:cs typeface="Times New Roman"/>
              </a:rPr>
              <a:t> </a:t>
            </a:r>
            <a:r>
              <a:rPr sz="1050" b="1" i="1" spc="-35" dirty="0">
                <a:latin typeface="Times New Roman"/>
                <a:cs typeface="Times New Roman"/>
              </a:rPr>
              <a:t>8.2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3608" y="3364989"/>
            <a:ext cx="4782312" cy="14569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7887" y="4857620"/>
            <a:ext cx="4879975" cy="0"/>
          </a:xfrm>
          <a:custGeom>
            <a:avLst/>
            <a:gdLst/>
            <a:ahLst/>
            <a:cxnLst/>
            <a:rect l="l" t="t" r="r" b="b"/>
            <a:pathLst>
              <a:path w="4879975">
                <a:moveTo>
                  <a:pt x="0" y="0"/>
                </a:moveTo>
                <a:lnTo>
                  <a:pt x="4879848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5508" y="3334890"/>
            <a:ext cx="0" cy="1515110"/>
          </a:xfrm>
          <a:custGeom>
            <a:avLst/>
            <a:gdLst/>
            <a:ahLst/>
            <a:cxnLst/>
            <a:rect l="l" t="t" r="r" b="b"/>
            <a:pathLst>
              <a:path h="1515110">
                <a:moveTo>
                  <a:pt x="0" y="0"/>
                </a:moveTo>
                <a:lnTo>
                  <a:pt x="0" y="151511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27887" y="3327270"/>
            <a:ext cx="4879975" cy="0"/>
          </a:xfrm>
          <a:custGeom>
            <a:avLst/>
            <a:gdLst/>
            <a:ahLst/>
            <a:cxnLst/>
            <a:rect l="l" t="t" r="r" b="b"/>
            <a:pathLst>
              <a:path w="4879975">
                <a:moveTo>
                  <a:pt x="0" y="0"/>
                </a:moveTo>
                <a:lnTo>
                  <a:pt x="4879848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00115" y="3334509"/>
            <a:ext cx="0" cy="1515110"/>
          </a:xfrm>
          <a:custGeom>
            <a:avLst/>
            <a:gdLst/>
            <a:ahLst/>
            <a:cxnLst/>
            <a:rect l="l" t="t" r="r" b="b"/>
            <a:pathLst>
              <a:path h="1515110">
                <a:moveTo>
                  <a:pt x="0" y="0"/>
                </a:moveTo>
                <a:lnTo>
                  <a:pt x="0" y="1514856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8368" y="4829680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7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5987" y="3365370"/>
            <a:ext cx="0" cy="1456690"/>
          </a:xfrm>
          <a:custGeom>
            <a:avLst/>
            <a:gdLst/>
            <a:ahLst/>
            <a:cxnLst/>
            <a:rect l="l" t="t" r="r" b="b"/>
            <a:pathLst>
              <a:path h="1456689">
                <a:moveTo>
                  <a:pt x="0" y="0"/>
                </a:moveTo>
                <a:lnTo>
                  <a:pt x="0" y="1456689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8368" y="3357750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7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69635" y="3364989"/>
            <a:ext cx="0" cy="1457325"/>
          </a:xfrm>
          <a:custGeom>
            <a:avLst/>
            <a:gdLst/>
            <a:ahLst/>
            <a:cxnLst/>
            <a:rect l="l" t="t" r="r" b="b"/>
            <a:pathLst>
              <a:path h="1457325">
                <a:moveTo>
                  <a:pt x="0" y="0"/>
                </a:moveTo>
                <a:lnTo>
                  <a:pt x="0" y="1456943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3608" y="4867653"/>
            <a:ext cx="4788408" cy="5135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7887" y="10046205"/>
            <a:ext cx="4879975" cy="0"/>
          </a:xfrm>
          <a:custGeom>
            <a:avLst/>
            <a:gdLst/>
            <a:ahLst/>
            <a:cxnLst/>
            <a:rect l="l" t="t" r="r" b="b"/>
            <a:pathLst>
              <a:path w="4879975">
                <a:moveTo>
                  <a:pt x="0" y="0"/>
                </a:moveTo>
                <a:lnTo>
                  <a:pt x="4879848" y="0"/>
                </a:lnTo>
              </a:path>
            </a:pathLst>
          </a:custGeom>
          <a:ln w="3175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7887" y="10039855"/>
            <a:ext cx="4879975" cy="0"/>
          </a:xfrm>
          <a:custGeom>
            <a:avLst/>
            <a:gdLst/>
            <a:ahLst/>
            <a:cxnLst/>
            <a:rect l="l" t="t" r="r" b="b"/>
            <a:pathLst>
              <a:path w="4879975">
                <a:moveTo>
                  <a:pt x="0" y="0"/>
                </a:moveTo>
                <a:lnTo>
                  <a:pt x="4879848" y="0"/>
                </a:lnTo>
              </a:path>
            </a:pathLst>
          </a:custGeom>
          <a:ln w="1142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5508" y="4834759"/>
            <a:ext cx="0" cy="5199380"/>
          </a:xfrm>
          <a:custGeom>
            <a:avLst/>
            <a:gdLst/>
            <a:ahLst/>
            <a:cxnLst/>
            <a:rect l="l" t="t" r="r" b="b"/>
            <a:pathLst>
              <a:path h="5199380">
                <a:moveTo>
                  <a:pt x="0" y="0"/>
                </a:moveTo>
                <a:lnTo>
                  <a:pt x="0" y="519938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27887" y="4827140"/>
            <a:ext cx="4879975" cy="0"/>
          </a:xfrm>
          <a:custGeom>
            <a:avLst/>
            <a:gdLst/>
            <a:ahLst/>
            <a:cxnLst/>
            <a:rect l="l" t="t" r="r" b="b"/>
            <a:pathLst>
              <a:path w="4879975">
                <a:moveTo>
                  <a:pt x="0" y="0"/>
                </a:moveTo>
                <a:lnTo>
                  <a:pt x="4879848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00115" y="4834125"/>
            <a:ext cx="0" cy="5200015"/>
          </a:xfrm>
          <a:custGeom>
            <a:avLst/>
            <a:gdLst/>
            <a:ahLst/>
            <a:cxnLst/>
            <a:rect l="l" t="t" r="r" b="b"/>
            <a:pathLst>
              <a:path h="5200015">
                <a:moveTo>
                  <a:pt x="0" y="0"/>
                </a:moveTo>
                <a:lnTo>
                  <a:pt x="0" y="5199888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8368" y="10011280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7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5987" y="4865240"/>
            <a:ext cx="0" cy="5138420"/>
          </a:xfrm>
          <a:custGeom>
            <a:avLst/>
            <a:gdLst/>
            <a:ahLst/>
            <a:cxnLst/>
            <a:rect l="l" t="t" r="r" b="b"/>
            <a:pathLst>
              <a:path h="5138420">
                <a:moveTo>
                  <a:pt x="0" y="0"/>
                </a:moveTo>
                <a:lnTo>
                  <a:pt x="0" y="513842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8368" y="4857620"/>
            <a:ext cx="4819015" cy="0"/>
          </a:xfrm>
          <a:custGeom>
            <a:avLst/>
            <a:gdLst/>
            <a:ahLst/>
            <a:cxnLst/>
            <a:rect l="l" t="t" r="r" b="b"/>
            <a:pathLst>
              <a:path w="4819015">
                <a:moveTo>
                  <a:pt x="0" y="0"/>
                </a:moveTo>
                <a:lnTo>
                  <a:pt x="4818887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69635" y="4864605"/>
            <a:ext cx="0" cy="5139055"/>
          </a:xfrm>
          <a:custGeom>
            <a:avLst/>
            <a:gdLst/>
            <a:ahLst/>
            <a:cxnLst/>
            <a:rect l="l" t="t" r="r" b="b"/>
            <a:pathLst>
              <a:path h="5139055">
                <a:moveTo>
                  <a:pt x="0" y="0"/>
                </a:moveTo>
                <a:lnTo>
                  <a:pt x="0" y="5138928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365503" y="3453381"/>
            <a:ext cx="570230" cy="22860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sz="1350" b="1" i="1" spc="-25" dirty="0">
                <a:solidFill>
                  <a:srgbClr val="F95588"/>
                </a:solidFill>
                <a:latin typeface="Arial"/>
                <a:cs typeface="Arial"/>
              </a:rPr>
              <a:t>8.2-</a:t>
            </a:r>
            <a:endParaRPr sz="135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228088" y="4108701"/>
            <a:ext cx="411480" cy="158750"/>
          </a:xfrm>
          <a:custGeom>
            <a:avLst/>
            <a:gdLst/>
            <a:ahLst/>
            <a:cxnLst/>
            <a:rect l="l" t="t" r="r" b="b"/>
            <a:pathLst>
              <a:path w="411480" h="158750">
                <a:moveTo>
                  <a:pt x="0" y="158496"/>
                </a:moveTo>
                <a:lnTo>
                  <a:pt x="411480" y="158496"/>
                </a:lnTo>
                <a:lnTo>
                  <a:pt x="411480" y="0"/>
                </a:lnTo>
                <a:lnTo>
                  <a:pt x="0" y="0"/>
                </a:lnTo>
                <a:lnTo>
                  <a:pt x="0" y="158496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35326" y="4136704"/>
            <a:ext cx="173355" cy="1314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32494" y="4136704"/>
            <a:ext cx="91630" cy="1314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3779520" y="8958068"/>
            <a:ext cx="457200" cy="12192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905"/>
              </a:lnSpc>
            </a:pPr>
            <a:r>
              <a:rPr sz="800" b="1" dirty="0">
                <a:latin typeface="Times New Roman"/>
                <a:cs typeface="Times New Roman"/>
              </a:rPr>
              <a:t>Fig.(8.10)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64279" y="8567925"/>
            <a:ext cx="457200" cy="121920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 marL="20955">
              <a:lnSpc>
                <a:spcPts val="905"/>
              </a:lnSpc>
            </a:pPr>
            <a:r>
              <a:rPr sz="800" b="1" dirty="0">
                <a:latin typeface="Times New Roman"/>
                <a:cs typeface="Times New Roman"/>
              </a:rPr>
              <a:t>Fig.(8.10)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730752" y="8232644"/>
            <a:ext cx="344805" cy="195580"/>
          </a:xfrm>
          <a:custGeom>
            <a:avLst/>
            <a:gdLst/>
            <a:ahLst/>
            <a:cxnLst/>
            <a:rect l="l" t="t" r="r" b="b"/>
            <a:pathLst>
              <a:path w="344804" h="195579">
                <a:moveTo>
                  <a:pt x="0" y="195071"/>
                </a:moveTo>
                <a:lnTo>
                  <a:pt x="344424" y="195071"/>
                </a:lnTo>
                <a:lnTo>
                  <a:pt x="344424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37990" y="8261219"/>
            <a:ext cx="173355" cy="1316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34967" y="8261219"/>
            <a:ext cx="91440" cy="1316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8368" y="10259565"/>
            <a:ext cx="6297295" cy="149860"/>
          </a:xfrm>
          <a:custGeom>
            <a:avLst/>
            <a:gdLst/>
            <a:ahLst/>
            <a:cxnLst/>
            <a:rect l="l" t="t" r="r" b="b"/>
            <a:pathLst>
              <a:path w="6297295" h="149859">
                <a:moveTo>
                  <a:pt x="0" y="149351"/>
                </a:moveTo>
                <a:lnTo>
                  <a:pt x="6297167" y="149351"/>
                </a:lnTo>
                <a:lnTo>
                  <a:pt x="6297167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58368" y="10259565"/>
            <a:ext cx="6297295" cy="149860"/>
          </a:xfrm>
          <a:custGeom>
            <a:avLst/>
            <a:gdLst/>
            <a:ahLst/>
            <a:cxnLst/>
            <a:rect l="l" t="t" r="r" b="b"/>
            <a:pathLst>
              <a:path w="6297295" h="149859">
                <a:moveTo>
                  <a:pt x="0" y="149351"/>
                </a:moveTo>
                <a:lnTo>
                  <a:pt x="6297167" y="149351"/>
                </a:lnTo>
                <a:lnTo>
                  <a:pt x="6297167" y="0"/>
                </a:lnTo>
                <a:lnTo>
                  <a:pt x="0" y="0"/>
                </a:lnTo>
                <a:lnTo>
                  <a:pt x="0" y="149351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7031" y="10219941"/>
            <a:ext cx="6285230" cy="45720"/>
          </a:xfrm>
          <a:custGeom>
            <a:avLst/>
            <a:gdLst/>
            <a:ahLst/>
            <a:cxnLst/>
            <a:rect l="l" t="t" r="r" b="b"/>
            <a:pathLst>
              <a:path w="6285230" h="45720">
                <a:moveTo>
                  <a:pt x="0" y="45719"/>
                </a:moveTo>
                <a:lnTo>
                  <a:pt x="6284976" y="45719"/>
                </a:lnTo>
                <a:lnTo>
                  <a:pt x="6284976" y="0"/>
                </a:lnTo>
                <a:lnTo>
                  <a:pt x="0" y="0"/>
                </a:lnTo>
                <a:lnTo>
                  <a:pt x="0" y="45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031" y="10399772"/>
            <a:ext cx="6285230" cy="12700"/>
          </a:xfrm>
          <a:custGeom>
            <a:avLst/>
            <a:gdLst/>
            <a:ahLst/>
            <a:cxnLst/>
            <a:rect l="l" t="t" r="r" b="b"/>
            <a:pathLst>
              <a:path w="6285230" h="12700">
                <a:moveTo>
                  <a:pt x="0" y="12191"/>
                </a:moveTo>
                <a:lnTo>
                  <a:pt x="6284976" y="12191"/>
                </a:lnTo>
                <a:lnTo>
                  <a:pt x="6284976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991" y="243837"/>
            <a:ext cx="6352032" cy="307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7031" y="399285"/>
            <a:ext cx="6285230" cy="228600"/>
          </a:xfrm>
          <a:custGeom>
            <a:avLst/>
            <a:gdLst/>
            <a:ahLst/>
            <a:cxnLst/>
            <a:rect l="l" t="t" r="r" b="b"/>
            <a:pathLst>
              <a:path w="6285230" h="228600">
                <a:moveTo>
                  <a:pt x="0" y="228600"/>
                </a:moveTo>
                <a:lnTo>
                  <a:pt x="6284976" y="228600"/>
                </a:lnTo>
                <a:lnTo>
                  <a:pt x="628497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4530" y="365813"/>
            <a:ext cx="107886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15" dirty="0">
                <a:latin typeface="Times New Roman"/>
                <a:cs typeface="Times New Roman"/>
              </a:rPr>
              <a:t>Chapter</a:t>
            </a:r>
            <a:r>
              <a:rPr sz="1450" b="1" i="1" spc="-130" dirty="0">
                <a:latin typeface="Times New Roman"/>
                <a:cs typeface="Times New Roman"/>
              </a:rPr>
              <a:t> </a:t>
            </a:r>
            <a:r>
              <a:rPr sz="1450" b="1" i="1" spc="-15" dirty="0">
                <a:latin typeface="Times New Roman"/>
                <a:cs typeface="Times New Roman"/>
              </a:rPr>
              <a:t>Eight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80743" y="365813"/>
            <a:ext cx="1842135" cy="2520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b="1" i="1" spc="-25" dirty="0">
                <a:latin typeface="Times New Roman"/>
                <a:cs typeface="Times New Roman"/>
              </a:rPr>
              <a:t>Radiation </a:t>
            </a:r>
            <a:r>
              <a:rPr sz="1450" b="1" i="1" spc="-10" dirty="0">
                <a:latin typeface="Times New Roman"/>
                <a:cs typeface="Times New Roman"/>
              </a:rPr>
              <a:t>Heat</a:t>
            </a:r>
            <a:r>
              <a:rPr sz="1450" b="1" i="1" spc="-135" dirty="0">
                <a:latin typeface="Times New Roman"/>
                <a:cs typeface="Times New Roman"/>
              </a:rPr>
              <a:t> </a:t>
            </a:r>
            <a:r>
              <a:rPr sz="1450" b="1" i="1" spc="-20" dirty="0">
                <a:latin typeface="Times New Roman"/>
                <a:cs typeface="Times New Roman"/>
              </a:rPr>
              <a:t>Transfer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7887" y="65226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365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7887" y="685797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3" y="0"/>
                </a:lnTo>
              </a:path>
            </a:pathLst>
          </a:custGeom>
          <a:ln w="1219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07408" y="765045"/>
            <a:ext cx="2581656" cy="1508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7632" y="3374133"/>
            <a:ext cx="1380803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7800" y="7446260"/>
            <a:ext cx="1812224" cy="20116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031" y="743709"/>
            <a:ext cx="3770629" cy="2057400"/>
          </a:xfrm>
          <a:custGeom>
            <a:avLst/>
            <a:gdLst/>
            <a:ahLst/>
            <a:cxnLst/>
            <a:rect l="l" t="t" r="r" b="b"/>
            <a:pathLst>
              <a:path w="3770629" h="2057400">
                <a:moveTo>
                  <a:pt x="0" y="2057400"/>
                </a:moveTo>
                <a:lnTo>
                  <a:pt x="3770376" y="2057400"/>
                </a:lnTo>
                <a:lnTo>
                  <a:pt x="3770376" y="0"/>
                </a:lnTo>
                <a:lnTo>
                  <a:pt x="0" y="0"/>
                </a:lnTo>
                <a:lnTo>
                  <a:pt x="0" y="2057400"/>
                </a:lnTo>
                <a:close/>
              </a:path>
            </a:pathLst>
          </a:custGeom>
          <a:solidFill>
            <a:srgbClr val="FDF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89857" y="2241229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19">
                <a:moveTo>
                  <a:pt x="23050" y="0"/>
                </a:moveTo>
                <a:lnTo>
                  <a:pt x="18859" y="0"/>
                </a:lnTo>
                <a:lnTo>
                  <a:pt x="17144" y="761"/>
                </a:lnTo>
                <a:lnTo>
                  <a:pt x="15811" y="2285"/>
                </a:lnTo>
                <a:lnTo>
                  <a:pt x="14477" y="3619"/>
                </a:lnTo>
                <a:lnTo>
                  <a:pt x="13715" y="5333"/>
                </a:lnTo>
                <a:lnTo>
                  <a:pt x="13715" y="9525"/>
                </a:lnTo>
                <a:lnTo>
                  <a:pt x="14477" y="11239"/>
                </a:lnTo>
                <a:lnTo>
                  <a:pt x="17335" y="14097"/>
                </a:lnTo>
                <a:lnTo>
                  <a:pt x="19050" y="14858"/>
                </a:lnTo>
                <a:lnTo>
                  <a:pt x="23050" y="14858"/>
                </a:lnTo>
                <a:lnTo>
                  <a:pt x="24764" y="14097"/>
                </a:lnTo>
                <a:lnTo>
                  <a:pt x="26098" y="12573"/>
                </a:lnTo>
                <a:lnTo>
                  <a:pt x="27622" y="11239"/>
                </a:lnTo>
                <a:lnTo>
                  <a:pt x="28384" y="9525"/>
                </a:lnTo>
                <a:lnTo>
                  <a:pt x="28384" y="5333"/>
                </a:lnTo>
                <a:lnTo>
                  <a:pt x="27622" y="3619"/>
                </a:lnTo>
                <a:lnTo>
                  <a:pt x="26098" y="2285"/>
                </a:lnTo>
                <a:lnTo>
                  <a:pt x="24764" y="761"/>
                </a:lnTo>
                <a:lnTo>
                  <a:pt x="23050" y="0"/>
                </a:lnTo>
                <a:close/>
              </a:path>
              <a:path w="28575" h="71119">
                <a:moveTo>
                  <a:pt x="24002" y="23050"/>
                </a:moveTo>
                <a:lnTo>
                  <a:pt x="21145" y="23050"/>
                </a:lnTo>
                <a:lnTo>
                  <a:pt x="4190" y="25717"/>
                </a:lnTo>
                <a:lnTo>
                  <a:pt x="3619" y="27812"/>
                </a:lnTo>
                <a:lnTo>
                  <a:pt x="6476" y="27812"/>
                </a:lnTo>
                <a:lnTo>
                  <a:pt x="7238" y="28003"/>
                </a:lnTo>
                <a:lnTo>
                  <a:pt x="8000" y="28575"/>
                </a:lnTo>
                <a:lnTo>
                  <a:pt x="8572" y="29146"/>
                </a:lnTo>
                <a:lnTo>
                  <a:pt x="8953" y="29908"/>
                </a:lnTo>
                <a:lnTo>
                  <a:pt x="8953" y="31813"/>
                </a:lnTo>
                <a:lnTo>
                  <a:pt x="8572" y="33527"/>
                </a:lnTo>
                <a:lnTo>
                  <a:pt x="7810" y="35813"/>
                </a:lnTo>
                <a:lnTo>
                  <a:pt x="952" y="59626"/>
                </a:lnTo>
                <a:lnTo>
                  <a:pt x="380" y="61531"/>
                </a:lnTo>
                <a:lnTo>
                  <a:pt x="47" y="62864"/>
                </a:lnTo>
                <a:lnTo>
                  <a:pt x="0" y="66103"/>
                </a:lnTo>
                <a:lnTo>
                  <a:pt x="762" y="67627"/>
                </a:lnTo>
                <a:lnTo>
                  <a:pt x="2095" y="68770"/>
                </a:lnTo>
                <a:lnTo>
                  <a:pt x="3238" y="70103"/>
                </a:lnTo>
                <a:lnTo>
                  <a:pt x="4952" y="70675"/>
                </a:lnTo>
                <a:lnTo>
                  <a:pt x="12763" y="70675"/>
                </a:lnTo>
                <a:lnTo>
                  <a:pt x="18097" y="66103"/>
                </a:lnTo>
                <a:lnTo>
                  <a:pt x="19490" y="63626"/>
                </a:lnTo>
                <a:lnTo>
                  <a:pt x="14096" y="63626"/>
                </a:lnTo>
                <a:lnTo>
                  <a:pt x="13715" y="63436"/>
                </a:lnTo>
                <a:lnTo>
                  <a:pt x="13144" y="62864"/>
                </a:lnTo>
                <a:lnTo>
                  <a:pt x="12953" y="62483"/>
                </a:lnTo>
                <a:lnTo>
                  <a:pt x="12953" y="61531"/>
                </a:lnTo>
                <a:lnTo>
                  <a:pt x="13906" y="58102"/>
                </a:lnTo>
                <a:lnTo>
                  <a:pt x="24002" y="23050"/>
                </a:lnTo>
                <a:close/>
              </a:path>
              <a:path w="28575" h="71119">
                <a:moveTo>
                  <a:pt x="21526" y="56006"/>
                </a:moveTo>
                <a:lnTo>
                  <a:pt x="19430" y="59245"/>
                </a:lnTo>
                <a:lnTo>
                  <a:pt x="17525" y="61531"/>
                </a:lnTo>
                <a:lnTo>
                  <a:pt x="16001" y="62864"/>
                </a:lnTo>
                <a:lnTo>
                  <a:pt x="15430" y="63436"/>
                </a:lnTo>
                <a:lnTo>
                  <a:pt x="15049" y="63626"/>
                </a:lnTo>
                <a:lnTo>
                  <a:pt x="19490" y="63626"/>
                </a:lnTo>
                <a:lnTo>
                  <a:pt x="23240" y="56959"/>
                </a:lnTo>
                <a:lnTo>
                  <a:pt x="21526" y="56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1197" y="2241229"/>
            <a:ext cx="158876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5159" y="2416489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19">
                <a:moveTo>
                  <a:pt x="22859" y="0"/>
                </a:moveTo>
                <a:lnTo>
                  <a:pt x="18859" y="0"/>
                </a:lnTo>
                <a:lnTo>
                  <a:pt x="17144" y="762"/>
                </a:lnTo>
                <a:lnTo>
                  <a:pt x="14287" y="3619"/>
                </a:lnTo>
                <a:lnTo>
                  <a:pt x="13525" y="5333"/>
                </a:lnTo>
                <a:lnTo>
                  <a:pt x="13525" y="9525"/>
                </a:lnTo>
                <a:lnTo>
                  <a:pt x="14287" y="11239"/>
                </a:lnTo>
                <a:lnTo>
                  <a:pt x="15811" y="12573"/>
                </a:lnTo>
                <a:lnTo>
                  <a:pt x="17144" y="14097"/>
                </a:lnTo>
                <a:lnTo>
                  <a:pt x="18859" y="14858"/>
                </a:lnTo>
                <a:lnTo>
                  <a:pt x="22859" y="14858"/>
                </a:lnTo>
                <a:lnTo>
                  <a:pt x="24574" y="14097"/>
                </a:lnTo>
                <a:lnTo>
                  <a:pt x="27431" y="11239"/>
                </a:lnTo>
                <a:lnTo>
                  <a:pt x="28193" y="9525"/>
                </a:lnTo>
                <a:lnTo>
                  <a:pt x="28193" y="5333"/>
                </a:lnTo>
                <a:lnTo>
                  <a:pt x="27431" y="3619"/>
                </a:lnTo>
                <a:lnTo>
                  <a:pt x="24574" y="762"/>
                </a:lnTo>
                <a:lnTo>
                  <a:pt x="22859" y="0"/>
                </a:lnTo>
                <a:close/>
              </a:path>
              <a:path w="28575" h="71119">
                <a:moveTo>
                  <a:pt x="24003" y="23050"/>
                </a:moveTo>
                <a:lnTo>
                  <a:pt x="20955" y="23050"/>
                </a:lnTo>
                <a:lnTo>
                  <a:pt x="4000" y="25717"/>
                </a:lnTo>
                <a:lnTo>
                  <a:pt x="3428" y="27813"/>
                </a:lnTo>
                <a:lnTo>
                  <a:pt x="6286" y="27813"/>
                </a:lnTo>
                <a:lnTo>
                  <a:pt x="7239" y="28003"/>
                </a:lnTo>
                <a:lnTo>
                  <a:pt x="8381" y="29146"/>
                </a:lnTo>
                <a:lnTo>
                  <a:pt x="8762" y="29908"/>
                </a:lnTo>
                <a:lnTo>
                  <a:pt x="8762" y="31813"/>
                </a:lnTo>
                <a:lnTo>
                  <a:pt x="8381" y="33527"/>
                </a:lnTo>
                <a:lnTo>
                  <a:pt x="7810" y="35814"/>
                </a:lnTo>
                <a:lnTo>
                  <a:pt x="190" y="61531"/>
                </a:lnTo>
                <a:lnTo>
                  <a:pt x="23" y="62865"/>
                </a:lnTo>
                <a:lnTo>
                  <a:pt x="0" y="66103"/>
                </a:lnTo>
                <a:lnTo>
                  <a:pt x="571" y="67627"/>
                </a:lnTo>
                <a:lnTo>
                  <a:pt x="1905" y="68770"/>
                </a:lnTo>
                <a:lnTo>
                  <a:pt x="3238" y="70103"/>
                </a:lnTo>
                <a:lnTo>
                  <a:pt x="4953" y="70675"/>
                </a:lnTo>
                <a:lnTo>
                  <a:pt x="12763" y="70675"/>
                </a:lnTo>
                <a:lnTo>
                  <a:pt x="18097" y="66103"/>
                </a:lnTo>
                <a:lnTo>
                  <a:pt x="19438" y="63626"/>
                </a:lnTo>
                <a:lnTo>
                  <a:pt x="13906" y="63626"/>
                </a:lnTo>
                <a:lnTo>
                  <a:pt x="13715" y="63436"/>
                </a:lnTo>
                <a:lnTo>
                  <a:pt x="13334" y="63246"/>
                </a:lnTo>
                <a:lnTo>
                  <a:pt x="12953" y="62865"/>
                </a:lnTo>
                <a:lnTo>
                  <a:pt x="12953" y="61531"/>
                </a:lnTo>
                <a:lnTo>
                  <a:pt x="13144" y="60198"/>
                </a:lnTo>
                <a:lnTo>
                  <a:pt x="13715" y="58102"/>
                </a:lnTo>
                <a:lnTo>
                  <a:pt x="24003" y="23050"/>
                </a:lnTo>
                <a:close/>
              </a:path>
              <a:path w="28575" h="71119">
                <a:moveTo>
                  <a:pt x="21336" y="56006"/>
                </a:moveTo>
                <a:lnTo>
                  <a:pt x="19240" y="59245"/>
                </a:lnTo>
                <a:lnTo>
                  <a:pt x="17525" y="61531"/>
                </a:lnTo>
                <a:lnTo>
                  <a:pt x="16002" y="62865"/>
                </a:lnTo>
                <a:lnTo>
                  <a:pt x="15430" y="63436"/>
                </a:lnTo>
                <a:lnTo>
                  <a:pt x="14859" y="63626"/>
                </a:lnTo>
                <a:lnTo>
                  <a:pt x="19438" y="63626"/>
                </a:lnTo>
                <a:lnTo>
                  <a:pt x="23050" y="56959"/>
                </a:lnTo>
                <a:lnTo>
                  <a:pt x="21336" y="560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0025" y="2442207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5" h="36194">
                <a:moveTo>
                  <a:pt x="73533" y="0"/>
                </a:moveTo>
                <a:lnTo>
                  <a:pt x="69723" y="0"/>
                </a:lnTo>
                <a:lnTo>
                  <a:pt x="71818" y="3810"/>
                </a:lnTo>
                <a:lnTo>
                  <a:pt x="73152" y="6667"/>
                </a:lnTo>
                <a:lnTo>
                  <a:pt x="74295" y="8191"/>
                </a:lnTo>
                <a:lnTo>
                  <a:pt x="75247" y="9715"/>
                </a:lnTo>
                <a:lnTo>
                  <a:pt x="76962" y="12192"/>
                </a:lnTo>
                <a:lnTo>
                  <a:pt x="79438" y="15240"/>
                </a:lnTo>
                <a:lnTo>
                  <a:pt x="0" y="15240"/>
                </a:lnTo>
                <a:lnTo>
                  <a:pt x="0" y="20383"/>
                </a:lnTo>
                <a:lnTo>
                  <a:pt x="79438" y="20383"/>
                </a:lnTo>
                <a:lnTo>
                  <a:pt x="76009" y="24002"/>
                </a:lnTo>
                <a:lnTo>
                  <a:pt x="72771" y="29146"/>
                </a:lnTo>
                <a:lnTo>
                  <a:pt x="69723" y="35814"/>
                </a:lnTo>
                <a:lnTo>
                  <a:pt x="73533" y="35814"/>
                </a:lnTo>
                <a:lnTo>
                  <a:pt x="77724" y="31051"/>
                </a:lnTo>
                <a:lnTo>
                  <a:pt x="81534" y="27432"/>
                </a:lnTo>
                <a:lnTo>
                  <a:pt x="87630" y="22478"/>
                </a:lnTo>
                <a:lnTo>
                  <a:pt x="90868" y="20383"/>
                </a:lnTo>
                <a:lnTo>
                  <a:pt x="94107" y="18669"/>
                </a:lnTo>
                <a:lnTo>
                  <a:pt x="94107" y="16573"/>
                </a:lnTo>
                <a:lnTo>
                  <a:pt x="91249" y="15240"/>
                </a:lnTo>
                <a:lnTo>
                  <a:pt x="88201" y="13335"/>
                </a:lnTo>
                <a:lnTo>
                  <a:pt x="81724" y="8382"/>
                </a:lnTo>
                <a:lnTo>
                  <a:pt x="77914" y="4762"/>
                </a:lnTo>
                <a:lnTo>
                  <a:pt x="735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14425" y="2416489"/>
            <a:ext cx="52069" cy="70485"/>
          </a:xfrm>
          <a:custGeom>
            <a:avLst/>
            <a:gdLst/>
            <a:ahLst/>
            <a:cxnLst/>
            <a:rect l="l" t="t" r="r" b="b"/>
            <a:pathLst>
              <a:path w="52069" h="70485">
                <a:moveTo>
                  <a:pt x="35705" y="47434"/>
                </a:moveTo>
                <a:lnTo>
                  <a:pt x="23240" y="47434"/>
                </a:lnTo>
                <a:lnTo>
                  <a:pt x="26860" y="63817"/>
                </a:lnTo>
                <a:lnTo>
                  <a:pt x="28003" y="67055"/>
                </a:lnTo>
                <a:lnTo>
                  <a:pt x="28956" y="68199"/>
                </a:lnTo>
                <a:lnTo>
                  <a:pt x="30099" y="69342"/>
                </a:lnTo>
                <a:lnTo>
                  <a:pt x="31622" y="70103"/>
                </a:lnTo>
                <a:lnTo>
                  <a:pt x="35052" y="70103"/>
                </a:lnTo>
                <a:lnTo>
                  <a:pt x="36956" y="69151"/>
                </a:lnTo>
                <a:lnTo>
                  <a:pt x="42100" y="64960"/>
                </a:lnTo>
                <a:lnTo>
                  <a:pt x="44958" y="61150"/>
                </a:lnTo>
                <a:lnTo>
                  <a:pt x="45053" y="60959"/>
                </a:lnTo>
                <a:lnTo>
                  <a:pt x="40005" y="60959"/>
                </a:lnTo>
                <a:lnTo>
                  <a:pt x="39433" y="60769"/>
                </a:lnTo>
                <a:lnTo>
                  <a:pt x="39243" y="60198"/>
                </a:lnTo>
                <a:lnTo>
                  <a:pt x="38671" y="59436"/>
                </a:lnTo>
                <a:lnTo>
                  <a:pt x="37718" y="56388"/>
                </a:lnTo>
                <a:lnTo>
                  <a:pt x="36575" y="51244"/>
                </a:lnTo>
                <a:lnTo>
                  <a:pt x="35705" y="47434"/>
                </a:lnTo>
                <a:close/>
              </a:path>
              <a:path w="52069" h="70485">
                <a:moveTo>
                  <a:pt x="32575" y="0"/>
                </a:moveTo>
                <a:lnTo>
                  <a:pt x="29718" y="0"/>
                </a:lnTo>
                <a:lnTo>
                  <a:pt x="12763" y="3048"/>
                </a:lnTo>
                <a:lnTo>
                  <a:pt x="12191" y="4952"/>
                </a:lnTo>
                <a:lnTo>
                  <a:pt x="15049" y="4952"/>
                </a:lnTo>
                <a:lnTo>
                  <a:pt x="15621" y="5143"/>
                </a:lnTo>
                <a:lnTo>
                  <a:pt x="16763" y="5905"/>
                </a:lnTo>
                <a:lnTo>
                  <a:pt x="17144" y="6286"/>
                </a:lnTo>
                <a:lnTo>
                  <a:pt x="17525" y="7429"/>
                </a:lnTo>
                <a:lnTo>
                  <a:pt x="17525" y="8953"/>
                </a:lnTo>
                <a:lnTo>
                  <a:pt x="17144" y="10668"/>
                </a:lnTo>
                <a:lnTo>
                  <a:pt x="16573" y="12953"/>
                </a:lnTo>
                <a:lnTo>
                  <a:pt x="0" y="69342"/>
                </a:lnTo>
                <a:lnTo>
                  <a:pt x="12763" y="69342"/>
                </a:lnTo>
                <a:lnTo>
                  <a:pt x="17716" y="52387"/>
                </a:lnTo>
                <a:lnTo>
                  <a:pt x="23240" y="47434"/>
                </a:lnTo>
                <a:lnTo>
                  <a:pt x="35705" y="47434"/>
                </a:lnTo>
                <a:lnTo>
                  <a:pt x="35661" y="47244"/>
                </a:lnTo>
                <a:lnTo>
                  <a:pt x="18859" y="47244"/>
                </a:lnTo>
                <a:lnTo>
                  <a:pt x="32575" y="0"/>
                </a:lnTo>
                <a:close/>
              </a:path>
              <a:path w="52069" h="70485">
                <a:moveTo>
                  <a:pt x="45529" y="55054"/>
                </a:moveTo>
                <a:lnTo>
                  <a:pt x="44767" y="56197"/>
                </a:lnTo>
                <a:lnTo>
                  <a:pt x="43053" y="59436"/>
                </a:lnTo>
                <a:lnTo>
                  <a:pt x="41528" y="60959"/>
                </a:lnTo>
                <a:lnTo>
                  <a:pt x="45053" y="60959"/>
                </a:lnTo>
                <a:lnTo>
                  <a:pt x="47434" y="56197"/>
                </a:lnTo>
                <a:lnTo>
                  <a:pt x="45529" y="55054"/>
                </a:lnTo>
                <a:close/>
              </a:path>
              <a:path w="52069" h="70485">
                <a:moveTo>
                  <a:pt x="51815" y="24574"/>
                </a:moveTo>
                <a:lnTo>
                  <a:pt x="31432" y="24574"/>
                </a:lnTo>
                <a:lnTo>
                  <a:pt x="30861" y="26479"/>
                </a:lnTo>
                <a:lnTo>
                  <a:pt x="33528" y="26670"/>
                </a:lnTo>
                <a:lnTo>
                  <a:pt x="35052" y="26860"/>
                </a:lnTo>
                <a:lnTo>
                  <a:pt x="35813" y="27431"/>
                </a:lnTo>
                <a:lnTo>
                  <a:pt x="36385" y="27813"/>
                </a:lnTo>
                <a:lnTo>
                  <a:pt x="36766" y="28384"/>
                </a:lnTo>
                <a:lnTo>
                  <a:pt x="36766" y="29527"/>
                </a:lnTo>
                <a:lnTo>
                  <a:pt x="36575" y="29908"/>
                </a:lnTo>
                <a:lnTo>
                  <a:pt x="36385" y="30479"/>
                </a:lnTo>
                <a:lnTo>
                  <a:pt x="36004" y="31242"/>
                </a:lnTo>
                <a:lnTo>
                  <a:pt x="35242" y="32194"/>
                </a:lnTo>
                <a:lnTo>
                  <a:pt x="34099" y="33337"/>
                </a:lnTo>
                <a:lnTo>
                  <a:pt x="30289" y="36766"/>
                </a:lnTo>
                <a:lnTo>
                  <a:pt x="18859" y="47244"/>
                </a:lnTo>
                <a:lnTo>
                  <a:pt x="35661" y="47244"/>
                </a:lnTo>
                <a:lnTo>
                  <a:pt x="33528" y="37909"/>
                </a:lnTo>
                <a:lnTo>
                  <a:pt x="35813" y="35814"/>
                </a:lnTo>
                <a:lnTo>
                  <a:pt x="45529" y="28384"/>
                </a:lnTo>
                <a:lnTo>
                  <a:pt x="46862" y="27622"/>
                </a:lnTo>
                <a:lnTo>
                  <a:pt x="48958" y="27050"/>
                </a:lnTo>
                <a:lnTo>
                  <a:pt x="51244" y="26479"/>
                </a:lnTo>
                <a:lnTo>
                  <a:pt x="51815" y="24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25486" y="2591749"/>
            <a:ext cx="46990" cy="91440"/>
          </a:xfrm>
          <a:custGeom>
            <a:avLst/>
            <a:gdLst/>
            <a:ahLst/>
            <a:cxnLst/>
            <a:rect l="l" t="t" r="r" b="b"/>
            <a:pathLst>
              <a:path w="46990" h="91439">
                <a:moveTo>
                  <a:pt x="41528" y="0"/>
                </a:moveTo>
                <a:lnTo>
                  <a:pt x="37528" y="0"/>
                </a:lnTo>
                <a:lnTo>
                  <a:pt x="35623" y="762"/>
                </a:lnTo>
                <a:lnTo>
                  <a:pt x="34289" y="2286"/>
                </a:lnTo>
                <a:lnTo>
                  <a:pt x="32765" y="3619"/>
                </a:lnTo>
                <a:lnTo>
                  <a:pt x="32003" y="5334"/>
                </a:lnTo>
                <a:lnTo>
                  <a:pt x="32003" y="9525"/>
                </a:lnTo>
                <a:lnTo>
                  <a:pt x="32765" y="11239"/>
                </a:lnTo>
                <a:lnTo>
                  <a:pt x="34289" y="12573"/>
                </a:lnTo>
                <a:lnTo>
                  <a:pt x="35623" y="14097"/>
                </a:lnTo>
                <a:lnTo>
                  <a:pt x="37528" y="14859"/>
                </a:lnTo>
                <a:lnTo>
                  <a:pt x="41528" y="14859"/>
                </a:lnTo>
                <a:lnTo>
                  <a:pt x="43243" y="14097"/>
                </a:lnTo>
                <a:lnTo>
                  <a:pt x="46100" y="11239"/>
                </a:lnTo>
                <a:lnTo>
                  <a:pt x="46862" y="9525"/>
                </a:lnTo>
                <a:lnTo>
                  <a:pt x="46862" y="5334"/>
                </a:lnTo>
                <a:lnTo>
                  <a:pt x="46100" y="3619"/>
                </a:lnTo>
                <a:lnTo>
                  <a:pt x="43243" y="762"/>
                </a:lnTo>
                <a:lnTo>
                  <a:pt x="41528" y="0"/>
                </a:lnTo>
                <a:close/>
              </a:path>
              <a:path w="46990" h="91439">
                <a:moveTo>
                  <a:pt x="7429" y="80581"/>
                </a:moveTo>
                <a:lnTo>
                  <a:pt x="4381" y="80581"/>
                </a:lnTo>
                <a:lnTo>
                  <a:pt x="2857" y="81153"/>
                </a:lnTo>
                <a:lnTo>
                  <a:pt x="571" y="83439"/>
                </a:lnTo>
                <a:lnTo>
                  <a:pt x="0" y="84582"/>
                </a:lnTo>
                <a:lnTo>
                  <a:pt x="0" y="87439"/>
                </a:lnTo>
                <a:lnTo>
                  <a:pt x="762" y="88582"/>
                </a:lnTo>
                <a:lnTo>
                  <a:pt x="3428" y="90868"/>
                </a:lnTo>
                <a:lnTo>
                  <a:pt x="5524" y="91440"/>
                </a:lnTo>
                <a:lnTo>
                  <a:pt x="11620" y="91440"/>
                </a:lnTo>
                <a:lnTo>
                  <a:pt x="14859" y="90487"/>
                </a:lnTo>
                <a:lnTo>
                  <a:pt x="17377" y="89154"/>
                </a:lnTo>
                <a:lnTo>
                  <a:pt x="9334" y="89154"/>
                </a:lnTo>
                <a:lnTo>
                  <a:pt x="8953" y="88963"/>
                </a:lnTo>
                <a:lnTo>
                  <a:pt x="8381" y="88392"/>
                </a:lnTo>
                <a:lnTo>
                  <a:pt x="8381" y="88011"/>
                </a:lnTo>
                <a:lnTo>
                  <a:pt x="8572" y="87630"/>
                </a:lnTo>
                <a:lnTo>
                  <a:pt x="9906" y="86296"/>
                </a:lnTo>
                <a:lnTo>
                  <a:pt x="10210" y="85534"/>
                </a:lnTo>
                <a:lnTo>
                  <a:pt x="10287" y="83248"/>
                </a:lnTo>
                <a:lnTo>
                  <a:pt x="9906" y="82486"/>
                </a:lnTo>
                <a:lnTo>
                  <a:pt x="8381" y="80962"/>
                </a:lnTo>
                <a:lnTo>
                  <a:pt x="7429" y="80581"/>
                </a:lnTo>
                <a:close/>
              </a:path>
              <a:path w="46990" h="91439">
                <a:moveTo>
                  <a:pt x="42403" y="27622"/>
                </a:moveTo>
                <a:lnTo>
                  <a:pt x="25907" y="27622"/>
                </a:lnTo>
                <a:lnTo>
                  <a:pt x="26860" y="28003"/>
                </a:lnTo>
                <a:lnTo>
                  <a:pt x="27622" y="28575"/>
                </a:lnTo>
                <a:lnTo>
                  <a:pt x="28193" y="29146"/>
                </a:lnTo>
                <a:lnTo>
                  <a:pt x="28575" y="29908"/>
                </a:lnTo>
                <a:lnTo>
                  <a:pt x="28575" y="31242"/>
                </a:lnTo>
                <a:lnTo>
                  <a:pt x="28193" y="32956"/>
                </a:lnTo>
                <a:lnTo>
                  <a:pt x="27622" y="35814"/>
                </a:lnTo>
                <a:lnTo>
                  <a:pt x="17335" y="74104"/>
                </a:lnTo>
                <a:lnTo>
                  <a:pt x="15430" y="81343"/>
                </a:lnTo>
                <a:lnTo>
                  <a:pt x="14287" y="85534"/>
                </a:lnTo>
                <a:lnTo>
                  <a:pt x="13525" y="86677"/>
                </a:lnTo>
                <a:lnTo>
                  <a:pt x="12382" y="88201"/>
                </a:lnTo>
                <a:lnTo>
                  <a:pt x="11239" y="89154"/>
                </a:lnTo>
                <a:lnTo>
                  <a:pt x="17377" y="89154"/>
                </a:lnTo>
                <a:lnTo>
                  <a:pt x="33146" y="62293"/>
                </a:lnTo>
                <a:lnTo>
                  <a:pt x="42403" y="27622"/>
                </a:lnTo>
                <a:close/>
              </a:path>
              <a:path w="46990" h="91439">
                <a:moveTo>
                  <a:pt x="43624" y="23050"/>
                </a:moveTo>
                <a:lnTo>
                  <a:pt x="40766" y="23050"/>
                </a:lnTo>
                <a:lnTo>
                  <a:pt x="24003" y="25717"/>
                </a:lnTo>
                <a:lnTo>
                  <a:pt x="23431" y="27813"/>
                </a:lnTo>
                <a:lnTo>
                  <a:pt x="23812" y="27813"/>
                </a:lnTo>
                <a:lnTo>
                  <a:pt x="24384" y="27622"/>
                </a:lnTo>
                <a:lnTo>
                  <a:pt x="42403" y="27622"/>
                </a:lnTo>
                <a:lnTo>
                  <a:pt x="43624" y="23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0733" y="2617467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5" h="36194">
                <a:moveTo>
                  <a:pt x="73532" y="0"/>
                </a:moveTo>
                <a:lnTo>
                  <a:pt x="69722" y="0"/>
                </a:lnTo>
                <a:lnTo>
                  <a:pt x="71628" y="3809"/>
                </a:lnTo>
                <a:lnTo>
                  <a:pt x="73152" y="6667"/>
                </a:lnTo>
                <a:lnTo>
                  <a:pt x="74104" y="8191"/>
                </a:lnTo>
                <a:lnTo>
                  <a:pt x="75247" y="9715"/>
                </a:lnTo>
                <a:lnTo>
                  <a:pt x="76962" y="12191"/>
                </a:lnTo>
                <a:lnTo>
                  <a:pt x="79438" y="15239"/>
                </a:lnTo>
                <a:lnTo>
                  <a:pt x="0" y="15239"/>
                </a:lnTo>
                <a:lnTo>
                  <a:pt x="0" y="20383"/>
                </a:lnTo>
                <a:lnTo>
                  <a:pt x="79438" y="20383"/>
                </a:lnTo>
                <a:lnTo>
                  <a:pt x="76009" y="24002"/>
                </a:lnTo>
                <a:lnTo>
                  <a:pt x="72771" y="29146"/>
                </a:lnTo>
                <a:lnTo>
                  <a:pt x="69722" y="35813"/>
                </a:lnTo>
                <a:lnTo>
                  <a:pt x="73532" y="35813"/>
                </a:lnTo>
                <a:lnTo>
                  <a:pt x="77724" y="31051"/>
                </a:lnTo>
                <a:lnTo>
                  <a:pt x="81534" y="27431"/>
                </a:lnTo>
                <a:lnTo>
                  <a:pt x="87629" y="22478"/>
                </a:lnTo>
                <a:lnTo>
                  <a:pt x="90868" y="20383"/>
                </a:lnTo>
                <a:lnTo>
                  <a:pt x="94106" y="18668"/>
                </a:lnTo>
                <a:lnTo>
                  <a:pt x="94106" y="16573"/>
                </a:lnTo>
                <a:lnTo>
                  <a:pt x="91249" y="15239"/>
                </a:lnTo>
                <a:lnTo>
                  <a:pt x="88201" y="13334"/>
                </a:lnTo>
                <a:lnTo>
                  <a:pt x="81724" y="8381"/>
                </a:lnTo>
                <a:lnTo>
                  <a:pt x="77914" y="4762"/>
                </a:lnTo>
                <a:lnTo>
                  <a:pt x="735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26654" y="2591749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19">
                <a:moveTo>
                  <a:pt x="23050" y="0"/>
                </a:moveTo>
                <a:lnTo>
                  <a:pt x="18859" y="0"/>
                </a:lnTo>
                <a:lnTo>
                  <a:pt x="17145" y="762"/>
                </a:lnTo>
                <a:lnTo>
                  <a:pt x="15811" y="2286"/>
                </a:lnTo>
                <a:lnTo>
                  <a:pt x="14287" y="3619"/>
                </a:lnTo>
                <a:lnTo>
                  <a:pt x="13716" y="5334"/>
                </a:lnTo>
                <a:lnTo>
                  <a:pt x="13716" y="9525"/>
                </a:lnTo>
                <a:lnTo>
                  <a:pt x="14287" y="11239"/>
                </a:lnTo>
                <a:lnTo>
                  <a:pt x="15811" y="12573"/>
                </a:lnTo>
                <a:lnTo>
                  <a:pt x="17145" y="14097"/>
                </a:lnTo>
                <a:lnTo>
                  <a:pt x="18859" y="14859"/>
                </a:lnTo>
                <a:lnTo>
                  <a:pt x="23050" y="14859"/>
                </a:lnTo>
                <a:lnTo>
                  <a:pt x="24765" y="14097"/>
                </a:lnTo>
                <a:lnTo>
                  <a:pt x="26098" y="12573"/>
                </a:lnTo>
                <a:lnTo>
                  <a:pt x="27622" y="11239"/>
                </a:lnTo>
                <a:lnTo>
                  <a:pt x="28194" y="9525"/>
                </a:lnTo>
                <a:lnTo>
                  <a:pt x="28194" y="5334"/>
                </a:lnTo>
                <a:lnTo>
                  <a:pt x="27622" y="3619"/>
                </a:lnTo>
                <a:lnTo>
                  <a:pt x="26098" y="2286"/>
                </a:lnTo>
                <a:lnTo>
                  <a:pt x="24765" y="762"/>
                </a:lnTo>
                <a:lnTo>
                  <a:pt x="23050" y="0"/>
                </a:lnTo>
                <a:close/>
              </a:path>
              <a:path w="28575" h="71119">
                <a:moveTo>
                  <a:pt x="24003" y="23050"/>
                </a:moveTo>
                <a:lnTo>
                  <a:pt x="20955" y="23050"/>
                </a:lnTo>
                <a:lnTo>
                  <a:pt x="4191" y="25717"/>
                </a:lnTo>
                <a:lnTo>
                  <a:pt x="3429" y="27813"/>
                </a:lnTo>
                <a:lnTo>
                  <a:pt x="6286" y="27813"/>
                </a:lnTo>
                <a:lnTo>
                  <a:pt x="7239" y="28003"/>
                </a:lnTo>
                <a:lnTo>
                  <a:pt x="7810" y="28575"/>
                </a:lnTo>
                <a:lnTo>
                  <a:pt x="8572" y="29146"/>
                </a:lnTo>
                <a:lnTo>
                  <a:pt x="8763" y="29908"/>
                </a:lnTo>
                <a:lnTo>
                  <a:pt x="8763" y="31813"/>
                </a:lnTo>
                <a:lnTo>
                  <a:pt x="8572" y="33528"/>
                </a:lnTo>
                <a:lnTo>
                  <a:pt x="7810" y="35814"/>
                </a:lnTo>
                <a:lnTo>
                  <a:pt x="952" y="59626"/>
                </a:lnTo>
                <a:lnTo>
                  <a:pt x="381" y="61531"/>
                </a:lnTo>
                <a:lnTo>
                  <a:pt x="47" y="62865"/>
                </a:lnTo>
                <a:lnTo>
                  <a:pt x="0" y="66103"/>
                </a:lnTo>
                <a:lnTo>
                  <a:pt x="762" y="67627"/>
                </a:lnTo>
                <a:lnTo>
                  <a:pt x="3238" y="70104"/>
                </a:lnTo>
                <a:lnTo>
                  <a:pt x="4953" y="70675"/>
                </a:lnTo>
                <a:lnTo>
                  <a:pt x="12763" y="70675"/>
                </a:lnTo>
                <a:lnTo>
                  <a:pt x="18097" y="66103"/>
                </a:lnTo>
                <a:lnTo>
                  <a:pt x="19438" y="63627"/>
                </a:lnTo>
                <a:lnTo>
                  <a:pt x="14096" y="63627"/>
                </a:lnTo>
                <a:lnTo>
                  <a:pt x="13335" y="63246"/>
                </a:lnTo>
                <a:lnTo>
                  <a:pt x="12954" y="62484"/>
                </a:lnTo>
                <a:lnTo>
                  <a:pt x="12954" y="61531"/>
                </a:lnTo>
                <a:lnTo>
                  <a:pt x="13144" y="60198"/>
                </a:lnTo>
                <a:lnTo>
                  <a:pt x="13716" y="58102"/>
                </a:lnTo>
                <a:lnTo>
                  <a:pt x="24003" y="23050"/>
                </a:lnTo>
                <a:close/>
              </a:path>
              <a:path w="28575" h="71119">
                <a:moveTo>
                  <a:pt x="21336" y="56007"/>
                </a:moveTo>
                <a:lnTo>
                  <a:pt x="19240" y="59245"/>
                </a:lnTo>
                <a:lnTo>
                  <a:pt x="17526" y="61531"/>
                </a:lnTo>
                <a:lnTo>
                  <a:pt x="16002" y="62865"/>
                </a:lnTo>
                <a:lnTo>
                  <a:pt x="15430" y="63436"/>
                </a:lnTo>
                <a:lnTo>
                  <a:pt x="14859" y="63627"/>
                </a:lnTo>
                <a:lnTo>
                  <a:pt x="19438" y="63627"/>
                </a:lnTo>
                <a:lnTo>
                  <a:pt x="23050" y="56959"/>
                </a:lnTo>
                <a:lnTo>
                  <a:pt x="21336" y="56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19452" y="2591749"/>
            <a:ext cx="52069" cy="70485"/>
          </a:xfrm>
          <a:custGeom>
            <a:avLst/>
            <a:gdLst/>
            <a:ahLst/>
            <a:cxnLst/>
            <a:rect l="l" t="t" r="r" b="b"/>
            <a:pathLst>
              <a:path w="52069" h="70485">
                <a:moveTo>
                  <a:pt x="35705" y="47434"/>
                </a:moveTo>
                <a:lnTo>
                  <a:pt x="23241" y="47434"/>
                </a:lnTo>
                <a:lnTo>
                  <a:pt x="26860" y="63817"/>
                </a:lnTo>
                <a:lnTo>
                  <a:pt x="28003" y="67056"/>
                </a:lnTo>
                <a:lnTo>
                  <a:pt x="30289" y="69342"/>
                </a:lnTo>
                <a:lnTo>
                  <a:pt x="31623" y="70104"/>
                </a:lnTo>
                <a:lnTo>
                  <a:pt x="35052" y="70104"/>
                </a:lnTo>
                <a:lnTo>
                  <a:pt x="36957" y="69151"/>
                </a:lnTo>
                <a:lnTo>
                  <a:pt x="42100" y="64960"/>
                </a:lnTo>
                <a:lnTo>
                  <a:pt x="44958" y="61150"/>
                </a:lnTo>
                <a:lnTo>
                  <a:pt x="45053" y="60960"/>
                </a:lnTo>
                <a:lnTo>
                  <a:pt x="40005" y="60960"/>
                </a:lnTo>
                <a:lnTo>
                  <a:pt x="39624" y="60769"/>
                </a:lnTo>
                <a:lnTo>
                  <a:pt x="39243" y="60198"/>
                </a:lnTo>
                <a:lnTo>
                  <a:pt x="38671" y="59436"/>
                </a:lnTo>
                <a:lnTo>
                  <a:pt x="37778" y="56578"/>
                </a:lnTo>
                <a:lnTo>
                  <a:pt x="35705" y="47434"/>
                </a:lnTo>
                <a:close/>
              </a:path>
              <a:path w="52069" h="70485">
                <a:moveTo>
                  <a:pt x="32766" y="0"/>
                </a:moveTo>
                <a:lnTo>
                  <a:pt x="29718" y="0"/>
                </a:lnTo>
                <a:lnTo>
                  <a:pt x="12763" y="3048"/>
                </a:lnTo>
                <a:lnTo>
                  <a:pt x="12382" y="4953"/>
                </a:lnTo>
                <a:lnTo>
                  <a:pt x="15240" y="4953"/>
                </a:lnTo>
                <a:lnTo>
                  <a:pt x="15811" y="5143"/>
                </a:lnTo>
                <a:lnTo>
                  <a:pt x="16383" y="5524"/>
                </a:lnTo>
                <a:lnTo>
                  <a:pt x="17145" y="6286"/>
                </a:lnTo>
                <a:lnTo>
                  <a:pt x="17526" y="6858"/>
                </a:lnTo>
                <a:lnTo>
                  <a:pt x="17716" y="7429"/>
                </a:lnTo>
                <a:lnTo>
                  <a:pt x="17716" y="8953"/>
                </a:lnTo>
                <a:lnTo>
                  <a:pt x="17335" y="10668"/>
                </a:lnTo>
                <a:lnTo>
                  <a:pt x="16573" y="12954"/>
                </a:lnTo>
                <a:lnTo>
                  <a:pt x="0" y="69342"/>
                </a:lnTo>
                <a:lnTo>
                  <a:pt x="12763" y="69342"/>
                </a:lnTo>
                <a:lnTo>
                  <a:pt x="17716" y="52387"/>
                </a:lnTo>
                <a:lnTo>
                  <a:pt x="23241" y="47434"/>
                </a:lnTo>
                <a:lnTo>
                  <a:pt x="35705" y="47434"/>
                </a:lnTo>
                <a:lnTo>
                  <a:pt x="35661" y="47244"/>
                </a:lnTo>
                <a:lnTo>
                  <a:pt x="18859" y="47244"/>
                </a:lnTo>
                <a:lnTo>
                  <a:pt x="32766" y="0"/>
                </a:lnTo>
                <a:close/>
              </a:path>
              <a:path w="52069" h="70485">
                <a:moveTo>
                  <a:pt x="45529" y="55054"/>
                </a:moveTo>
                <a:lnTo>
                  <a:pt x="45148" y="55626"/>
                </a:lnTo>
                <a:lnTo>
                  <a:pt x="44958" y="56197"/>
                </a:lnTo>
                <a:lnTo>
                  <a:pt x="44577" y="56578"/>
                </a:lnTo>
                <a:lnTo>
                  <a:pt x="43053" y="59436"/>
                </a:lnTo>
                <a:lnTo>
                  <a:pt x="41719" y="60960"/>
                </a:lnTo>
                <a:lnTo>
                  <a:pt x="45053" y="60960"/>
                </a:lnTo>
                <a:lnTo>
                  <a:pt x="47434" y="56197"/>
                </a:lnTo>
                <a:lnTo>
                  <a:pt x="45529" y="55054"/>
                </a:lnTo>
                <a:close/>
              </a:path>
              <a:path w="52069" h="70485">
                <a:moveTo>
                  <a:pt x="51816" y="24574"/>
                </a:moveTo>
                <a:lnTo>
                  <a:pt x="31623" y="24574"/>
                </a:lnTo>
                <a:lnTo>
                  <a:pt x="31051" y="26479"/>
                </a:lnTo>
                <a:lnTo>
                  <a:pt x="33528" y="26670"/>
                </a:lnTo>
                <a:lnTo>
                  <a:pt x="35242" y="26860"/>
                </a:lnTo>
                <a:lnTo>
                  <a:pt x="35814" y="27432"/>
                </a:lnTo>
                <a:lnTo>
                  <a:pt x="36576" y="27813"/>
                </a:lnTo>
                <a:lnTo>
                  <a:pt x="36766" y="28384"/>
                </a:lnTo>
                <a:lnTo>
                  <a:pt x="36766" y="29908"/>
                </a:lnTo>
                <a:lnTo>
                  <a:pt x="36385" y="30480"/>
                </a:lnTo>
                <a:lnTo>
                  <a:pt x="36004" y="31242"/>
                </a:lnTo>
                <a:lnTo>
                  <a:pt x="35242" y="32194"/>
                </a:lnTo>
                <a:lnTo>
                  <a:pt x="34099" y="33337"/>
                </a:lnTo>
                <a:lnTo>
                  <a:pt x="30289" y="36766"/>
                </a:lnTo>
                <a:lnTo>
                  <a:pt x="18859" y="47244"/>
                </a:lnTo>
                <a:lnTo>
                  <a:pt x="35661" y="47244"/>
                </a:lnTo>
                <a:lnTo>
                  <a:pt x="33528" y="37909"/>
                </a:lnTo>
                <a:lnTo>
                  <a:pt x="35814" y="35814"/>
                </a:lnTo>
                <a:lnTo>
                  <a:pt x="51244" y="26479"/>
                </a:lnTo>
                <a:lnTo>
                  <a:pt x="51816" y="24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00225" y="2617467"/>
            <a:ext cx="94615" cy="36195"/>
          </a:xfrm>
          <a:custGeom>
            <a:avLst/>
            <a:gdLst/>
            <a:ahLst/>
            <a:cxnLst/>
            <a:rect l="l" t="t" r="r" b="b"/>
            <a:pathLst>
              <a:path w="94614" h="36194">
                <a:moveTo>
                  <a:pt x="73723" y="0"/>
                </a:moveTo>
                <a:lnTo>
                  <a:pt x="69913" y="0"/>
                </a:lnTo>
                <a:lnTo>
                  <a:pt x="71818" y="3809"/>
                </a:lnTo>
                <a:lnTo>
                  <a:pt x="73342" y="6667"/>
                </a:lnTo>
                <a:lnTo>
                  <a:pt x="75247" y="9715"/>
                </a:lnTo>
                <a:lnTo>
                  <a:pt x="77152" y="12191"/>
                </a:lnTo>
                <a:lnTo>
                  <a:pt x="79629" y="15239"/>
                </a:lnTo>
                <a:lnTo>
                  <a:pt x="0" y="15239"/>
                </a:lnTo>
                <a:lnTo>
                  <a:pt x="0" y="20383"/>
                </a:lnTo>
                <a:lnTo>
                  <a:pt x="79629" y="20383"/>
                </a:lnTo>
                <a:lnTo>
                  <a:pt x="76200" y="24002"/>
                </a:lnTo>
                <a:lnTo>
                  <a:pt x="72961" y="29146"/>
                </a:lnTo>
                <a:lnTo>
                  <a:pt x="69723" y="35813"/>
                </a:lnTo>
                <a:lnTo>
                  <a:pt x="73532" y="35813"/>
                </a:lnTo>
                <a:lnTo>
                  <a:pt x="77914" y="31051"/>
                </a:lnTo>
                <a:lnTo>
                  <a:pt x="81533" y="27431"/>
                </a:lnTo>
                <a:lnTo>
                  <a:pt x="84581" y="24955"/>
                </a:lnTo>
                <a:lnTo>
                  <a:pt x="87820" y="22478"/>
                </a:lnTo>
                <a:lnTo>
                  <a:pt x="90868" y="20383"/>
                </a:lnTo>
                <a:lnTo>
                  <a:pt x="94297" y="18668"/>
                </a:lnTo>
                <a:lnTo>
                  <a:pt x="94297" y="16573"/>
                </a:lnTo>
                <a:lnTo>
                  <a:pt x="91439" y="15239"/>
                </a:lnTo>
                <a:lnTo>
                  <a:pt x="88392" y="13334"/>
                </a:lnTo>
                <a:lnTo>
                  <a:pt x="81914" y="8381"/>
                </a:lnTo>
                <a:lnTo>
                  <a:pt x="78105" y="4762"/>
                </a:lnTo>
                <a:lnTo>
                  <a:pt x="737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6335" y="2591749"/>
            <a:ext cx="28575" cy="71120"/>
          </a:xfrm>
          <a:custGeom>
            <a:avLst/>
            <a:gdLst/>
            <a:ahLst/>
            <a:cxnLst/>
            <a:rect l="l" t="t" r="r" b="b"/>
            <a:pathLst>
              <a:path w="28575" h="71119">
                <a:moveTo>
                  <a:pt x="22859" y="0"/>
                </a:moveTo>
                <a:lnTo>
                  <a:pt x="18859" y="0"/>
                </a:lnTo>
                <a:lnTo>
                  <a:pt x="17144" y="762"/>
                </a:lnTo>
                <a:lnTo>
                  <a:pt x="15811" y="2286"/>
                </a:lnTo>
                <a:lnTo>
                  <a:pt x="14287" y="3619"/>
                </a:lnTo>
                <a:lnTo>
                  <a:pt x="13525" y="5334"/>
                </a:lnTo>
                <a:lnTo>
                  <a:pt x="13525" y="9525"/>
                </a:lnTo>
                <a:lnTo>
                  <a:pt x="14287" y="11239"/>
                </a:lnTo>
                <a:lnTo>
                  <a:pt x="15811" y="12573"/>
                </a:lnTo>
                <a:lnTo>
                  <a:pt x="17144" y="14097"/>
                </a:lnTo>
                <a:lnTo>
                  <a:pt x="18859" y="14859"/>
                </a:lnTo>
                <a:lnTo>
                  <a:pt x="22859" y="14859"/>
                </a:lnTo>
                <a:lnTo>
                  <a:pt x="24574" y="14097"/>
                </a:lnTo>
                <a:lnTo>
                  <a:pt x="27431" y="11239"/>
                </a:lnTo>
                <a:lnTo>
                  <a:pt x="28193" y="9525"/>
                </a:lnTo>
                <a:lnTo>
                  <a:pt x="28193" y="5334"/>
                </a:lnTo>
                <a:lnTo>
                  <a:pt x="27431" y="3619"/>
                </a:lnTo>
                <a:lnTo>
                  <a:pt x="26098" y="2286"/>
                </a:lnTo>
                <a:lnTo>
                  <a:pt x="24764" y="762"/>
                </a:lnTo>
                <a:lnTo>
                  <a:pt x="22859" y="0"/>
                </a:lnTo>
                <a:close/>
              </a:path>
              <a:path w="28575" h="71119">
                <a:moveTo>
                  <a:pt x="24002" y="23050"/>
                </a:moveTo>
                <a:lnTo>
                  <a:pt x="20955" y="23050"/>
                </a:lnTo>
                <a:lnTo>
                  <a:pt x="4000" y="25717"/>
                </a:lnTo>
                <a:lnTo>
                  <a:pt x="3428" y="27813"/>
                </a:lnTo>
                <a:lnTo>
                  <a:pt x="6286" y="27813"/>
                </a:lnTo>
                <a:lnTo>
                  <a:pt x="7238" y="28003"/>
                </a:lnTo>
                <a:lnTo>
                  <a:pt x="8381" y="29146"/>
                </a:lnTo>
                <a:lnTo>
                  <a:pt x="8762" y="29908"/>
                </a:lnTo>
                <a:lnTo>
                  <a:pt x="8762" y="31813"/>
                </a:lnTo>
                <a:lnTo>
                  <a:pt x="8381" y="33528"/>
                </a:lnTo>
                <a:lnTo>
                  <a:pt x="7810" y="35814"/>
                </a:lnTo>
                <a:lnTo>
                  <a:pt x="190" y="61531"/>
                </a:lnTo>
                <a:lnTo>
                  <a:pt x="71" y="62484"/>
                </a:lnTo>
                <a:lnTo>
                  <a:pt x="0" y="66103"/>
                </a:lnTo>
                <a:lnTo>
                  <a:pt x="571" y="67627"/>
                </a:lnTo>
                <a:lnTo>
                  <a:pt x="1905" y="68770"/>
                </a:lnTo>
                <a:lnTo>
                  <a:pt x="3238" y="70104"/>
                </a:lnTo>
                <a:lnTo>
                  <a:pt x="4952" y="70675"/>
                </a:lnTo>
                <a:lnTo>
                  <a:pt x="12763" y="70675"/>
                </a:lnTo>
                <a:lnTo>
                  <a:pt x="18097" y="66103"/>
                </a:lnTo>
                <a:lnTo>
                  <a:pt x="19438" y="63627"/>
                </a:lnTo>
                <a:lnTo>
                  <a:pt x="13906" y="63627"/>
                </a:lnTo>
                <a:lnTo>
                  <a:pt x="13715" y="63436"/>
                </a:lnTo>
                <a:lnTo>
                  <a:pt x="13334" y="63246"/>
                </a:lnTo>
                <a:lnTo>
                  <a:pt x="12953" y="62484"/>
                </a:lnTo>
                <a:lnTo>
                  <a:pt x="12953" y="61531"/>
                </a:lnTo>
                <a:lnTo>
                  <a:pt x="13144" y="60198"/>
                </a:lnTo>
                <a:lnTo>
                  <a:pt x="13715" y="58102"/>
                </a:lnTo>
                <a:lnTo>
                  <a:pt x="24002" y="23050"/>
                </a:lnTo>
                <a:close/>
              </a:path>
              <a:path w="28575" h="71119">
                <a:moveTo>
                  <a:pt x="21336" y="56007"/>
                </a:moveTo>
                <a:lnTo>
                  <a:pt x="19240" y="59245"/>
                </a:lnTo>
                <a:lnTo>
                  <a:pt x="17525" y="61531"/>
                </a:lnTo>
                <a:lnTo>
                  <a:pt x="16001" y="62865"/>
                </a:lnTo>
                <a:lnTo>
                  <a:pt x="15430" y="63436"/>
                </a:lnTo>
                <a:lnTo>
                  <a:pt x="14858" y="63627"/>
                </a:lnTo>
                <a:lnTo>
                  <a:pt x="19438" y="63627"/>
                </a:lnTo>
                <a:lnTo>
                  <a:pt x="23050" y="56959"/>
                </a:lnTo>
                <a:lnTo>
                  <a:pt x="21336" y="560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6732" y="712459"/>
            <a:ext cx="3783329" cy="1981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ts val="1545"/>
              </a:lnSpc>
              <a:spcBef>
                <a:spcPts val="120"/>
              </a:spcBef>
            </a:pPr>
            <a:r>
              <a:rPr sz="1350" b="1" i="1" spc="-25" dirty="0">
                <a:latin typeface="Times New Roman"/>
                <a:cs typeface="Times New Roman"/>
              </a:rPr>
              <a:t>8.5.4- </a:t>
            </a:r>
            <a:r>
              <a:rPr sz="1350" b="1" i="1" spc="-40" dirty="0">
                <a:latin typeface="Times New Roman"/>
                <a:cs typeface="Times New Roman"/>
              </a:rPr>
              <a:t>The </a:t>
            </a:r>
            <a:r>
              <a:rPr sz="1350" b="1" i="1" spc="-20" dirty="0">
                <a:latin typeface="Times New Roman"/>
                <a:cs typeface="Times New Roman"/>
              </a:rPr>
              <a:t>Symmetry</a:t>
            </a:r>
            <a:r>
              <a:rPr sz="1350" b="1" i="1" spc="-25" dirty="0">
                <a:latin typeface="Times New Roman"/>
                <a:cs typeface="Times New Roman"/>
              </a:rPr>
              <a:t> </a:t>
            </a:r>
            <a:r>
              <a:rPr sz="1350" b="1" i="1" spc="-35" dirty="0">
                <a:latin typeface="Times New Roman"/>
                <a:cs typeface="Times New Roman"/>
              </a:rPr>
              <a:t>Rule</a:t>
            </a:r>
            <a:endParaRPr sz="1350">
              <a:latin typeface="Times New Roman"/>
              <a:cs typeface="Times New Roman"/>
            </a:endParaRPr>
          </a:p>
          <a:p>
            <a:pPr indent="152400">
              <a:lnSpc>
                <a:spcPct val="92400"/>
              </a:lnSpc>
              <a:spcBef>
                <a:spcPts val="35"/>
              </a:spcBef>
            </a:pPr>
            <a:r>
              <a:rPr sz="1200" spc="-1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is important to check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the presence of </a:t>
            </a:r>
            <a:r>
              <a:rPr sz="1200" spc="-15" dirty="0">
                <a:latin typeface="Times New Roman"/>
                <a:cs typeface="Times New Roman"/>
              </a:rPr>
              <a:t>any </a:t>
            </a:r>
            <a:r>
              <a:rPr sz="1250" i="1" spc="-20" dirty="0">
                <a:latin typeface="Times New Roman"/>
                <a:cs typeface="Times New Roman"/>
              </a:rPr>
              <a:t>symmetry  </a:t>
            </a:r>
            <a:r>
              <a:rPr sz="1200" spc="-5" dirty="0">
                <a:latin typeface="Times New Roman"/>
                <a:cs typeface="Times New Roman"/>
              </a:rPr>
              <a:t>in a problem before attempting to </a:t>
            </a:r>
            <a:r>
              <a:rPr sz="1200" dirty="0">
                <a:latin typeface="Times New Roman"/>
                <a:cs typeface="Times New Roman"/>
              </a:rPr>
              <a:t>determine </a:t>
            </a:r>
            <a:r>
              <a:rPr sz="1200" spc="-5" dirty="0">
                <a:latin typeface="Times New Roman"/>
                <a:cs typeface="Times New Roman"/>
              </a:rPr>
              <a:t>the view factors  </a:t>
            </a:r>
            <a:r>
              <a:rPr sz="1200" spc="-10" dirty="0">
                <a:latin typeface="Times New Roman"/>
                <a:cs typeface="Times New Roman"/>
              </a:rPr>
              <a:t>directly. The </a:t>
            </a:r>
            <a:r>
              <a:rPr sz="1200" spc="-5" dirty="0">
                <a:latin typeface="Times New Roman"/>
                <a:cs typeface="Times New Roman"/>
              </a:rPr>
              <a:t>presence of </a:t>
            </a:r>
            <a:r>
              <a:rPr sz="1200" spc="-10" dirty="0">
                <a:latin typeface="Times New Roman"/>
                <a:cs typeface="Times New Roman"/>
              </a:rPr>
              <a:t>symmetry </a:t>
            </a:r>
            <a:r>
              <a:rPr sz="1200" spc="-5" dirty="0">
                <a:latin typeface="Times New Roman"/>
                <a:cs typeface="Times New Roman"/>
              </a:rPr>
              <a:t>can be determined </a:t>
            </a:r>
            <a:r>
              <a:rPr sz="1250" i="1" spc="10" dirty="0">
                <a:latin typeface="Times New Roman"/>
                <a:cs typeface="Times New Roman"/>
              </a:rPr>
              <a:t>by  </a:t>
            </a:r>
            <a:r>
              <a:rPr sz="1250" i="1" spc="-20" dirty="0">
                <a:latin typeface="Times New Roman"/>
                <a:cs typeface="Times New Roman"/>
              </a:rPr>
              <a:t>inspection</a:t>
            </a:r>
            <a:r>
              <a:rPr sz="1200" spc="-20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symmetry </a:t>
            </a:r>
            <a:r>
              <a:rPr sz="1200" b="1" spc="-5" dirty="0">
                <a:latin typeface="Times New Roman"/>
                <a:cs typeface="Times New Roman"/>
              </a:rPr>
              <a:t>rule </a:t>
            </a:r>
            <a:r>
              <a:rPr sz="1200" spc="-5" dirty="0">
                <a:latin typeface="Times New Roman"/>
                <a:cs typeface="Times New Roman"/>
              </a:rPr>
              <a:t>can be expressed as </a:t>
            </a:r>
            <a:r>
              <a:rPr sz="1250" i="1" spc="-30" dirty="0">
                <a:latin typeface="Times New Roman"/>
                <a:cs typeface="Times New Roman"/>
              </a:rPr>
              <a:t>two </a:t>
            </a:r>
            <a:r>
              <a:rPr sz="1250" i="1" spc="-50" dirty="0">
                <a:latin typeface="Times New Roman"/>
                <a:cs typeface="Times New Roman"/>
              </a:rPr>
              <a:t>(or  </a:t>
            </a:r>
            <a:r>
              <a:rPr sz="1250" i="1" spc="-30" dirty="0">
                <a:latin typeface="Times New Roman"/>
                <a:cs typeface="Times New Roman"/>
              </a:rPr>
              <a:t>more) </a:t>
            </a:r>
            <a:r>
              <a:rPr sz="1250" i="1" spc="-25" dirty="0">
                <a:latin typeface="Times New Roman"/>
                <a:cs typeface="Times New Roman"/>
              </a:rPr>
              <a:t>surfaces </a:t>
            </a:r>
            <a:r>
              <a:rPr sz="1250" i="1" spc="-30" dirty="0">
                <a:latin typeface="Times New Roman"/>
                <a:cs typeface="Times New Roman"/>
              </a:rPr>
              <a:t>that possess </a:t>
            </a:r>
            <a:r>
              <a:rPr sz="1250" i="1" spc="-20" dirty="0">
                <a:latin typeface="Times New Roman"/>
                <a:cs typeface="Times New Roman"/>
              </a:rPr>
              <a:t>symmetry </a:t>
            </a:r>
            <a:r>
              <a:rPr sz="1250" i="1" spc="-25" dirty="0">
                <a:latin typeface="Times New Roman"/>
                <a:cs typeface="Times New Roman"/>
              </a:rPr>
              <a:t>about </a:t>
            </a:r>
            <a:r>
              <a:rPr sz="1250" i="1" spc="-95" dirty="0">
                <a:latin typeface="Times New Roman"/>
                <a:cs typeface="Times New Roman"/>
              </a:rPr>
              <a:t>a </a:t>
            </a:r>
            <a:r>
              <a:rPr sz="1250" i="1" spc="-25" dirty="0">
                <a:latin typeface="Times New Roman"/>
                <a:cs typeface="Times New Roman"/>
              </a:rPr>
              <a:t>third surface  will </a:t>
            </a:r>
            <a:r>
              <a:rPr sz="1250" i="1" spc="-30" dirty="0">
                <a:latin typeface="Times New Roman"/>
                <a:cs typeface="Times New Roman"/>
              </a:rPr>
              <a:t>have </a:t>
            </a:r>
            <a:r>
              <a:rPr sz="1250" i="1" spc="-20" dirty="0">
                <a:latin typeface="Times New Roman"/>
                <a:cs typeface="Times New Roman"/>
              </a:rPr>
              <a:t>identical </a:t>
            </a:r>
            <a:r>
              <a:rPr sz="1250" i="1" spc="-10" dirty="0">
                <a:latin typeface="Times New Roman"/>
                <a:cs typeface="Times New Roman"/>
              </a:rPr>
              <a:t>view </a:t>
            </a:r>
            <a:r>
              <a:rPr sz="1250" i="1" spc="-25" dirty="0">
                <a:latin typeface="Times New Roman"/>
                <a:cs typeface="Times New Roman"/>
              </a:rPr>
              <a:t>factors </a:t>
            </a:r>
            <a:r>
              <a:rPr sz="1250" i="1" spc="-10" dirty="0">
                <a:latin typeface="Times New Roman"/>
                <a:cs typeface="Times New Roman"/>
              </a:rPr>
              <a:t>from </a:t>
            </a:r>
            <a:r>
              <a:rPr sz="1250" i="1" spc="-20" dirty="0">
                <a:latin typeface="Times New Roman"/>
                <a:cs typeface="Times New Roman"/>
              </a:rPr>
              <a:t>that </a:t>
            </a:r>
            <a:r>
              <a:rPr sz="1250" i="1" spc="-25" dirty="0">
                <a:latin typeface="Times New Roman"/>
                <a:cs typeface="Times New Roman"/>
              </a:rPr>
              <a:t>surface </a:t>
            </a:r>
            <a:r>
              <a:rPr sz="1200" spc="-5" dirty="0">
                <a:latin typeface="Times New Roman"/>
                <a:cs typeface="Times New Roman"/>
              </a:rPr>
              <a:t>Fig.(8.16).  </a:t>
            </a:r>
            <a:r>
              <a:rPr sz="1250"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Note:-</a:t>
            </a:r>
            <a:r>
              <a:rPr sz="1250" b="1" i="1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The symmetry </a:t>
            </a:r>
            <a:r>
              <a:rPr sz="1200" spc="-5" dirty="0">
                <a:latin typeface="Times New Roman"/>
                <a:cs typeface="Times New Roman"/>
              </a:rPr>
              <a:t>rule can also be expressed as </a:t>
            </a:r>
            <a:r>
              <a:rPr sz="1250" i="1" spc="15" dirty="0">
                <a:latin typeface="Times New Roman"/>
                <a:cs typeface="Times New Roman"/>
              </a:rPr>
              <a:t>if </a:t>
            </a:r>
            <a:r>
              <a:rPr sz="1250" i="1" spc="-25" dirty="0">
                <a:latin typeface="Times New Roman"/>
                <a:cs typeface="Times New Roman"/>
              </a:rPr>
              <a:t>the  surfaces </a:t>
            </a:r>
            <a:r>
              <a:rPr sz="1250" b="1" i="1" spc="50" dirty="0">
                <a:latin typeface="Times New Roman"/>
                <a:cs typeface="Times New Roman"/>
              </a:rPr>
              <a:t>j </a:t>
            </a:r>
            <a:r>
              <a:rPr sz="1250" i="1" spc="-30" dirty="0">
                <a:latin typeface="Times New Roman"/>
                <a:cs typeface="Times New Roman"/>
              </a:rPr>
              <a:t>and </a:t>
            </a:r>
            <a:r>
              <a:rPr sz="1250" b="1" i="1" spc="40" dirty="0">
                <a:latin typeface="Times New Roman"/>
                <a:cs typeface="Times New Roman"/>
              </a:rPr>
              <a:t>k </a:t>
            </a:r>
            <a:r>
              <a:rPr sz="1250" i="1" spc="-30" dirty="0">
                <a:latin typeface="Times New Roman"/>
                <a:cs typeface="Times New Roman"/>
              </a:rPr>
              <a:t>are symmetric </a:t>
            </a:r>
            <a:r>
              <a:rPr sz="1250" i="1" spc="-25" dirty="0">
                <a:latin typeface="Times New Roman"/>
                <a:cs typeface="Times New Roman"/>
              </a:rPr>
              <a:t>about the surface </a:t>
            </a:r>
            <a:r>
              <a:rPr sz="1250" b="1" i="1" spc="-15" dirty="0">
                <a:latin typeface="Times New Roman"/>
                <a:cs typeface="Times New Roman"/>
              </a:rPr>
              <a:t>i </a:t>
            </a:r>
            <a:r>
              <a:rPr sz="1250" i="1" spc="-25" dirty="0">
                <a:latin typeface="Times New Roman"/>
                <a:cs typeface="Times New Roman"/>
              </a:rPr>
              <a:t>then</a:t>
            </a:r>
            <a:r>
              <a:rPr sz="1250" i="1" spc="30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</a:t>
            </a:r>
            <a:endParaRPr sz="1250">
              <a:latin typeface="Times New Roman"/>
              <a:cs typeface="Times New Roman"/>
            </a:endParaRPr>
          </a:p>
          <a:p>
            <a:pPr marR="3175" indent="-635">
              <a:lnSpc>
                <a:spcPts val="1370"/>
              </a:lnSpc>
              <a:spcBef>
                <a:spcPts val="50"/>
              </a:spcBef>
              <a:tabLst>
                <a:tab pos="530225" algn="l"/>
                <a:tab pos="855980" algn="l"/>
                <a:tab pos="1353185" algn="l"/>
              </a:tabLst>
            </a:pPr>
            <a:r>
              <a:rPr sz="1250" b="1" i="1" spc="-30" dirty="0">
                <a:latin typeface="Times New Roman"/>
                <a:cs typeface="Times New Roman"/>
              </a:rPr>
              <a:t>=</a:t>
            </a:r>
            <a:r>
              <a:rPr sz="1250" b="1" i="1" spc="200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	</a:t>
            </a:r>
            <a:r>
              <a:rPr sz="1200" spc="-5" dirty="0">
                <a:latin typeface="Times New Roman"/>
                <a:cs typeface="Times New Roman"/>
              </a:rPr>
              <a:t>. Using the reciprocity rule, we </a:t>
            </a:r>
            <a:r>
              <a:rPr sz="1200" spc="-15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show </a:t>
            </a:r>
            <a:r>
              <a:rPr sz="1200" spc="-5" dirty="0">
                <a:latin typeface="Times New Roman"/>
                <a:cs typeface="Times New Roman"/>
              </a:rPr>
              <a:t>that the  relation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	</a:t>
            </a:r>
            <a:r>
              <a:rPr sz="1250" b="1" i="1" spc="-30" dirty="0">
                <a:latin typeface="Times New Roman"/>
                <a:cs typeface="Times New Roman"/>
              </a:rPr>
              <a:t>=</a:t>
            </a:r>
            <a:r>
              <a:rPr sz="1250" b="1" i="1" spc="-40" dirty="0">
                <a:latin typeface="Times New Roman"/>
                <a:cs typeface="Times New Roman"/>
              </a:rPr>
              <a:t> </a:t>
            </a:r>
            <a:r>
              <a:rPr sz="1250" b="1" i="1" spc="-105" dirty="0">
                <a:latin typeface="Times New Roman"/>
                <a:cs typeface="Times New Roman"/>
              </a:rPr>
              <a:t>F	</a:t>
            </a:r>
            <a:r>
              <a:rPr sz="1200" spc="-5" dirty="0">
                <a:latin typeface="Times New Roman"/>
                <a:cs typeface="Times New Roman"/>
              </a:rPr>
              <a:t>is also true in this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case.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6661" y="2316426"/>
            <a:ext cx="2276475" cy="4787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229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Fig.(8.16) </a:t>
            </a:r>
            <a:r>
              <a:rPr sz="1050" b="1" i="1" spc="-40" dirty="0">
                <a:latin typeface="Times New Roman"/>
                <a:cs typeface="Times New Roman"/>
              </a:rPr>
              <a:t>Two </a:t>
            </a:r>
            <a:r>
              <a:rPr sz="1050" b="1" i="1" spc="-25" dirty="0">
                <a:latin typeface="Times New Roman"/>
                <a:cs typeface="Times New Roman"/>
              </a:rPr>
              <a:t>surfaces </a:t>
            </a:r>
            <a:r>
              <a:rPr sz="1050" b="1" i="1" spc="-15" dirty="0">
                <a:latin typeface="Times New Roman"/>
                <a:cs typeface="Times New Roman"/>
              </a:rPr>
              <a:t>that </a:t>
            </a:r>
            <a:r>
              <a:rPr sz="1050" b="1" i="1" spc="-25" dirty="0">
                <a:latin typeface="Times New Roman"/>
                <a:cs typeface="Times New Roman"/>
              </a:rPr>
              <a:t>are symmetric  </a:t>
            </a:r>
            <a:r>
              <a:rPr sz="1050" b="1" i="1" spc="-20" dirty="0">
                <a:latin typeface="Times New Roman"/>
                <a:cs typeface="Times New Roman"/>
              </a:rPr>
              <a:t>about </a:t>
            </a:r>
            <a:r>
              <a:rPr sz="1050" b="1" i="1" spc="-30" dirty="0">
                <a:latin typeface="Times New Roman"/>
                <a:cs typeface="Times New Roman"/>
              </a:rPr>
              <a:t>a </a:t>
            </a:r>
            <a:r>
              <a:rPr sz="1050" b="1" i="1" spc="-15" dirty="0">
                <a:latin typeface="Times New Roman"/>
                <a:cs typeface="Times New Roman"/>
              </a:rPr>
              <a:t>third </a:t>
            </a:r>
            <a:r>
              <a:rPr sz="1050" b="1" i="1" spc="-25" dirty="0">
                <a:latin typeface="Times New Roman"/>
                <a:cs typeface="Times New Roman"/>
              </a:rPr>
              <a:t>surface </a:t>
            </a:r>
            <a:r>
              <a:rPr sz="1050" b="1" i="1" spc="-30" dirty="0">
                <a:latin typeface="Times New Roman"/>
                <a:cs typeface="Times New Roman"/>
              </a:rPr>
              <a:t>will </a:t>
            </a:r>
            <a:r>
              <a:rPr sz="1050" b="1" i="1" spc="-25" dirty="0">
                <a:latin typeface="Times New Roman"/>
                <a:cs typeface="Times New Roman"/>
              </a:rPr>
              <a:t>have the</a:t>
            </a:r>
            <a:r>
              <a:rPr sz="1050" b="1" i="1" spc="-9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same</a:t>
            </a:r>
            <a:endParaRPr sz="1050">
              <a:latin typeface="Times New Roman"/>
              <a:cs typeface="Times New Roman"/>
            </a:endParaRPr>
          </a:p>
          <a:p>
            <a:pPr marL="271145">
              <a:lnSpc>
                <a:spcPts val="1135"/>
              </a:lnSpc>
            </a:pPr>
            <a:r>
              <a:rPr sz="1050" b="1" i="1" spc="-10" dirty="0">
                <a:latin typeface="Times New Roman"/>
                <a:cs typeface="Times New Roman"/>
              </a:rPr>
              <a:t>view</a:t>
            </a:r>
            <a:r>
              <a:rPr sz="1050" b="1" i="1" spc="-75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factor</a:t>
            </a:r>
            <a:r>
              <a:rPr sz="1050" b="1" i="1" spc="-80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from</a:t>
            </a:r>
            <a:r>
              <a:rPr sz="1050" b="1" i="1" spc="-30" dirty="0">
                <a:latin typeface="Times New Roman"/>
                <a:cs typeface="Times New Roman"/>
              </a:rPr>
              <a:t> the</a:t>
            </a:r>
            <a:r>
              <a:rPr sz="1050" b="1" i="1" spc="-20" dirty="0">
                <a:latin typeface="Times New Roman"/>
                <a:cs typeface="Times New Roman"/>
              </a:rPr>
              <a:t> </a:t>
            </a:r>
            <a:r>
              <a:rPr sz="1050" b="1" i="1" spc="-15" dirty="0">
                <a:latin typeface="Times New Roman"/>
                <a:cs typeface="Times New Roman"/>
              </a:rPr>
              <a:t>third</a:t>
            </a:r>
            <a:r>
              <a:rPr sz="1050" b="1" i="1" spc="-80" dirty="0">
                <a:latin typeface="Times New Roman"/>
                <a:cs typeface="Times New Roman"/>
              </a:rPr>
              <a:t> </a:t>
            </a:r>
            <a:r>
              <a:rPr sz="1050" b="1" i="1" spc="-25" dirty="0">
                <a:latin typeface="Times New Roman"/>
                <a:cs typeface="Times New Roman"/>
              </a:rPr>
              <a:t>surface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31207" y="5745371"/>
            <a:ext cx="1426845" cy="3327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88265">
              <a:lnSpc>
                <a:spcPts val="1150"/>
              </a:lnSpc>
              <a:spcBef>
                <a:spcPts val="229"/>
              </a:spcBef>
            </a:pPr>
            <a:r>
              <a:rPr sz="1050" b="1" i="1" spc="-20" dirty="0">
                <a:latin typeface="Times New Roman"/>
                <a:cs typeface="Times New Roman"/>
              </a:rPr>
              <a:t>Fig.(8.17) </a:t>
            </a:r>
            <a:r>
              <a:rPr sz="1050" b="1" i="1" spc="-35" dirty="0">
                <a:latin typeface="Times New Roman"/>
                <a:cs typeface="Times New Roman"/>
              </a:rPr>
              <a:t>The </a:t>
            </a:r>
            <a:r>
              <a:rPr sz="1050" b="1" i="1" spc="-20" dirty="0">
                <a:latin typeface="Times New Roman"/>
                <a:cs typeface="Times New Roman"/>
              </a:rPr>
              <a:t>pyramid  considered </a:t>
            </a:r>
            <a:r>
              <a:rPr sz="1050" b="1" i="1" spc="-35" dirty="0">
                <a:latin typeface="Times New Roman"/>
                <a:cs typeface="Times New Roman"/>
              </a:rPr>
              <a:t>in</a:t>
            </a:r>
            <a:r>
              <a:rPr sz="1050" b="1" i="1" spc="-65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Example-8.3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3608" y="2892549"/>
            <a:ext cx="4529328" cy="4139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7887" y="7069959"/>
            <a:ext cx="4627245" cy="0"/>
          </a:xfrm>
          <a:custGeom>
            <a:avLst/>
            <a:gdLst/>
            <a:ahLst/>
            <a:cxnLst/>
            <a:rect l="l" t="t" r="r" b="b"/>
            <a:pathLst>
              <a:path w="4627245">
                <a:moveTo>
                  <a:pt x="0" y="0"/>
                </a:moveTo>
                <a:lnTo>
                  <a:pt x="462686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5508" y="2862450"/>
            <a:ext cx="0" cy="4199890"/>
          </a:xfrm>
          <a:custGeom>
            <a:avLst/>
            <a:gdLst/>
            <a:ahLst/>
            <a:cxnLst/>
            <a:rect l="l" t="t" r="r" b="b"/>
            <a:pathLst>
              <a:path h="4199890">
                <a:moveTo>
                  <a:pt x="0" y="0"/>
                </a:moveTo>
                <a:lnTo>
                  <a:pt x="0" y="419989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7887" y="2854830"/>
            <a:ext cx="4627245" cy="0"/>
          </a:xfrm>
          <a:custGeom>
            <a:avLst/>
            <a:gdLst/>
            <a:ahLst/>
            <a:cxnLst/>
            <a:rect l="l" t="t" r="r" b="b"/>
            <a:pathLst>
              <a:path w="4627245">
                <a:moveTo>
                  <a:pt x="0" y="0"/>
                </a:moveTo>
                <a:lnTo>
                  <a:pt x="4626864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47132" y="2862069"/>
            <a:ext cx="0" cy="4200525"/>
          </a:xfrm>
          <a:custGeom>
            <a:avLst/>
            <a:gdLst/>
            <a:ahLst/>
            <a:cxnLst/>
            <a:rect l="l" t="t" r="r" b="b"/>
            <a:pathLst>
              <a:path h="4200525">
                <a:moveTo>
                  <a:pt x="0" y="0"/>
                </a:moveTo>
                <a:lnTo>
                  <a:pt x="0" y="4200144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8368" y="7039480"/>
            <a:ext cx="4566285" cy="0"/>
          </a:xfrm>
          <a:custGeom>
            <a:avLst/>
            <a:gdLst/>
            <a:ahLst/>
            <a:cxnLst/>
            <a:rect l="l" t="t" r="r" b="b"/>
            <a:pathLst>
              <a:path w="4566285">
                <a:moveTo>
                  <a:pt x="0" y="0"/>
                </a:moveTo>
                <a:lnTo>
                  <a:pt x="456590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5987" y="2889120"/>
            <a:ext cx="0" cy="4142740"/>
          </a:xfrm>
          <a:custGeom>
            <a:avLst/>
            <a:gdLst/>
            <a:ahLst/>
            <a:cxnLst/>
            <a:rect l="l" t="t" r="r" b="b"/>
            <a:pathLst>
              <a:path h="4142740">
                <a:moveTo>
                  <a:pt x="0" y="0"/>
                </a:moveTo>
                <a:lnTo>
                  <a:pt x="0" y="414274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58368" y="2883405"/>
            <a:ext cx="4566285" cy="0"/>
          </a:xfrm>
          <a:custGeom>
            <a:avLst/>
            <a:gdLst/>
            <a:ahLst/>
            <a:cxnLst/>
            <a:rect l="l" t="t" r="r" b="b"/>
            <a:pathLst>
              <a:path w="4566285">
                <a:moveTo>
                  <a:pt x="0" y="0"/>
                </a:moveTo>
                <a:lnTo>
                  <a:pt x="4565904" y="0"/>
                </a:lnTo>
              </a:path>
            </a:pathLst>
          </a:custGeom>
          <a:ln w="1142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6652" y="2889501"/>
            <a:ext cx="0" cy="4142740"/>
          </a:xfrm>
          <a:custGeom>
            <a:avLst/>
            <a:gdLst/>
            <a:ahLst/>
            <a:cxnLst/>
            <a:rect l="l" t="t" r="r" b="b"/>
            <a:pathLst>
              <a:path h="4142740">
                <a:moveTo>
                  <a:pt x="0" y="0"/>
                </a:moveTo>
                <a:lnTo>
                  <a:pt x="0" y="4142232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38072" y="2962653"/>
            <a:ext cx="533400" cy="17716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 marL="2540">
              <a:lnSpc>
                <a:spcPts val="1390"/>
              </a:lnSpc>
            </a:pPr>
            <a:r>
              <a:rPr sz="1350" b="1" i="1" spc="-30" dirty="0">
                <a:solidFill>
                  <a:srgbClr val="F95588"/>
                </a:solidFill>
                <a:latin typeface="Arial"/>
                <a:cs typeface="Arial"/>
              </a:rPr>
              <a:t>8.3-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57928" y="3227829"/>
            <a:ext cx="424180" cy="173990"/>
          </a:xfrm>
          <a:custGeom>
            <a:avLst/>
            <a:gdLst/>
            <a:ahLst/>
            <a:cxnLst/>
            <a:rect l="l" t="t" r="r" b="b"/>
            <a:pathLst>
              <a:path w="424179" h="173989">
                <a:moveTo>
                  <a:pt x="0" y="173736"/>
                </a:moveTo>
                <a:lnTo>
                  <a:pt x="423672" y="173736"/>
                </a:lnTo>
                <a:lnTo>
                  <a:pt x="423672" y="0"/>
                </a:lnTo>
                <a:lnTo>
                  <a:pt x="0" y="0"/>
                </a:lnTo>
                <a:lnTo>
                  <a:pt x="0" y="173736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64214" y="3257165"/>
            <a:ext cx="188785" cy="1430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79479" y="3257165"/>
            <a:ext cx="99822" cy="143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9704" y="7171941"/>
            <a:ext cx="4529328" cy="28346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3983" y="10041759"/>
            <a:ext cx="4624070" cy="0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3816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1604" y="7138540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599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983" y="7132190"/>
            <a:ext cx="4624070" cy="0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3816" y="0"/>
                </a:lnTo>
              </a:path>
            </a:pathLst>
          </a:custGeom>
          <a:ln w="1270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50179" y="7138413"/>
            <a:ext cx="0" cy="2895600"/>
          </a:xfrm>
          <a:custGeom>
            <a:avLst/>
            <a:gdLst/>
            <a:ahLst/>
            <a:cxnLst/>
            <a:rect l="l" t="t" r="r" b="b"/>
            <a:pathLst>
              <a:path h="2895600">
                <a:moveTo>
                  <a:pt x="0" y="0"/>
                </a:moveTo>
                <a:lnTo>
                  <a:pt x="0" y="2895599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64463" y="10011280"/>
            <a:ext cx="4566285" cy="0"/>
          </a:xfrm>
          <a:custGeom>
            <a:avLst/>
            <a:gdLst/>
            <a:ahLst/>
            <a:cxnLst/>
            <a:rect l="l" t="t" r="r" b="b"/>
            <a:pathLst>
              <a:path w="4566285">
                <a:moveTo>
                  <a:pt x="0" y="0"/>
                </a:moveTo>
                <a:lnTo>
                  <a:pt x="4565904" y="0"/>
                </a:lnTo>
              </a:path>
            </a:pathLst>
          </a:custGeom>
          <a:ln w="15240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559" y="7169019"/>
            <a:ext cx="0" cy="2834640"/>
          </a:xfrm>
          <a:custGeom>
            <a:avLst/>
            <a:gdLst/>
            <a:ahLst/>
            <a:cxnLst/>
            <a:rect l="l" t="t" r="r" b="b"/>
            <a:pathLst>
              <a:path h="2834640">
                <a:moveTo>
                  <a:pt x="0" y="0"/>
                </a:moveTo>
                <a:lnTo>
                  <a:pt x="0" y="2834640"/>
                </a:lnTo>
              </a:path>
            </a:pathLst>
          </a:custGeom>
          <a:ln w="12192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4463" y="7161400"/>
            <a:ext cx="4566285" cy="0"/>
          </a:xfrm>
          <a:custGeom>
            <a:avLst/>
            <a:gdLst/>
            <a:ahLst/>
            <a:cxnLst/>
            <a:rect l="l" t="t" r="r" b="b"/>
            <a:pathLst>
              <a:path w="4566285">
                <a:moveTo>
                  <a:pt x="0" y="0"/>
                </a:moveTo>
                <a:lnTo>
                  <a:pt x="4565904" y="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22747" y="7168893"/>
            <a:ext cx="0" cy="2834640"/>
          </a:xfrm>
          <a:custGeom>
            <a:avLst/>
            <a:gdLst/>
            <a:ahLst/>
            <a:cxnLst/>
            <a:rect l="l" t="t" r="r" b="b"/>
            <a:pathLst>
              <a:path h="2834640">
                <a:moveTo>
                  <a:pt x="0" y="0"/>
                </a:moveTo>
                <a:lnTo>
                  <a:pt x="0" y="2834640"/>
                </a:lnTo>
              </a:path>
            </a:pathLst>
          </a:custGeom>
          <a:ln w="15239">
            <a:solidFill>
              <a:srgbClr val="FF659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95928" y="7647429"/>
            <a:ext cx="445134" cy="192405"/>
          </a:xfrm>
          <a:custGeom>
            <a:avLst/>
            <a:gdLst/>
            <a:ahLst/>
            <a:cxnLst/>
            <a:rect l="l" t="t" r="r" b="b"/>
            <a:pathLst>
              <a:path w="445135" h="192404">
                <a:moveTo>
                  <a:pt x="0" y="192024"/>
                </a:moveTo>
                <a:lnTo>
                  <a:pt x="445008" y="192024"/>
                </a:lnTo>
                <a:lnTo>
                  <a:pt x="445008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01642" y="7675622"/>
            <a:ext cx="173355" cy="131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98810" y="7675622"/>
            <a:ext cx="91439" cy="1316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304544" y="7214613"/>
            <a:ext cx="445134" cy="192405"/>
          </a:xfrm>
          <a:prstGeom prst="rect">
            <a:avLst/>
          </a:prstGeom>
          <a:solidFill>
            <a:srgbClr val="E9E9E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sz="1250" b="1" i="1" spc="-25" dirty="0">
                <a:solidFill>
                  <a:srgbClr val="F95588"/>
                </a:solidFill>
                <a:latin typeface="Arial"/>
                <a:cs typeface="Arial"/>
              </a:rPr>
              <a:t>8.4-</a:t>
            </a:r>
            <a:endParaRPr sz="12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49290" y="9491432"/>
            <a:ext cx="1426845" cy="4819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5715" algn="ctr">
              <a:lnSpc>
                <a:spcPct val="92400"/>
              </a:lnSpc>
              <a:spcBef>
                <a:spcPts val="195"/>
              </a:spcBef>
            </a:pPr>
            <a:r>
              <a:rPr sz="1050" b="1" i="1" spc="-25" dirty="0">
                <a:latin typeface="Times New Roman"/>
                <a:cs typeface="Times New Roman"/>
              </a:rPr>
              <a:t>Fig.(8.18) </a:t>
            </a:r>
            <a:r>
              <a:rPr sz="1050" b="1" i="1" spc="-35" dirty="0">
                <a:latin typeface="Times New Roman"/>
                <a:cs typeface="Times New Roman"/>
              </a:rPr>
              <a:t>The </a:t>
            </a:r>
            <a:r>
              <a:rPr sz="1050" b="1" i="1" spc="-20" dirty="0">
                <a:latin typeface="Times New Roman"/>
                <a:cs typeface="Times New Roman"/>
              </a:rPr>
              <a:t>infinitely  </a:t>
            </a:r>
            <a:r>
              <a:rPr sz="1050" b="1" i="1" spc="-25" dirty="0">
                <a:latin typeface="Times New Roman"/>
                <a:cs typeface="Times New Roman"/>
              </a:rPr>
              <a:t>long </a:t>
            </a:r>
            <a:r>
              <a:rPr sz="1050" b="1" i="1" spc="-20" dirty="0">
                <a:latin typeface="Times New Roman"/>
                <a:cs typeface="Times New Roman"/>
              </a:rPr>
              <a:t>triangular </a:t>
            </a:r>
            <a:r>
              <a:rPr sz="1050" b="1" i="1" spc="-15" dirty="0">
                <a:latin typeface="Times New Roman"/>
                <a:cs typeface="Times New Roman"/>
              </a:rPr>
              <a:t>duct  </a:t>
            </a:r>
            <a:r>
              <a:rPr sz="1050" b="1" i="1" spc="-20" dirty="0">
                <a:latin typeface="Times New Roman"/>
                <a:cs typeface="Times New Roman"/>
              </a:rPr>
              <a:t>considered </a:t>
            </a:r>
            <a:r>
              <a:rPr sz="1050" b="1" i="1" spc="-35" dirty="0">
                <a:latin typeface="Times New Roman"/>
                <a:cs typeface="Times New Roman"/>
              </a:rPr>
              <a:t>in</a:t>
            </a:r>
            <a:r>
              <a:rPr sz="1050" b="1" i="1" spc="-60" dirty="0">
                <a:latin typeface="Times New Roman"/>
                <a:cs typeface="Times New Roman"/>
              </a:rPr>
              <a:t> </a:t>
            </a:r>
            <a:r>
              <a:rPr sz="1050" b="1" i="1" spc="-30" dirty="0">
                <a:latin typeface="Times New Roman"/>
                <a:cs typeface="Times New Roman"/>
              </a:rPr>
              <a:t>Example-8.4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46175" y="10265660"/>
            <a:ext cx="6261100" cy="134620"/>
          </a:xfrm>
          <a:custGeom>
            <a:avLst/>
            <a:gdLst/>
            <a:ahLst/>
            <a:cxnLst/>
            <a:rect l="l" t="t" r="r" b="b"/>
            <a:pathLst>
              <a:path w="6261100" h="134620">
                <a:moveTo>
                  <a:pt x="0" y="134111"/>
                </a:moveTo>
                <a:lnTo>
                  <a:pt x="6260591" y="134111"/>
                </a:lnTo>
                <a:lnTo>
                  <a:pt x="6260591" y="0"/>
                </a:lnTo>
                <a:lnTo>
                  <a:pt x="0" y="0"/>
                </a:lnTo>
                <a:lnTo>
                  <a:pt x="0" y="134111"/>
                </a:lnTo>
                <a:close/>
              </a:path>
            </a:pathLst>
          </a:custGeom>
          <a:ln w="2533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6346</Words>
  <Application>Microsoft Office PowerPoint</Application>
  <PresentationFormat>Custom</PresentationFormat>
  <Paragraphs>505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Rawan2</dc:creator>
  <cp:lastModifiedBy>96477</cp:lastModifiedBy>
  <cp:revision>1</cp:revision>
  <dcterms:created xsi:type="dcterms:W3CDTF">2019-12-06T09:10:32Z</dcterms:created>
  <dcterms:modified xsi:type="dcterms:W3CDTF">2019-12-06T09:19:47Z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2019-12-06T00:00:00Z</vt:filetime>
  </property>
  <property fmtid="{D5CDD505-2E9C-101B-9397-08002B2CF9AE}" pid="3" name="LastSaved">
    <vt:filetime>2019-12-06T00:00:00Z</vt:filetime>
  </property>
</Properties>
</file>